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0693400" cy="7559293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25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 ?>
<Relationships xmlns="http://schemas.openxmlformats.org/package/2006/relationships">
	<Relationship Id="rId3" Type="http://schemas.openxmlformats.org/officeDocument/2006/relationships/presProps" Target="presProps.xml" />
	<Relationship Id="rId2" Type="http://schemas.openxmlformats.org/officeDocument/2006/relationships/slide" Target="slides/slide1.xml" />
	<Relationship Id="rId1" Type="http://schemas.openxmlformats.org/officeDocument/2006/relationships/slideMaster" Target="slideMasters/slideMaster1.xml" />
	<Relationship Id="rId6" Type="http://schemas.openxmlformats.org/officeDocument/2006/relationships/tableStyles" Target="tableStyles.xml" />
	<Relationship Id="rId5" Type="http://schemas.openxmlformats.org/officeDocument/2006/relationships/theme" Target="theme/theme1.xml" />
	<Relationship Id="rId4" Type="http://schemas.openxmlformats.org/officeDocument/2006/relationships/viewProps" Target="viewProps.xml" />
	<Relationship Id="rId7" Type="http://schemas.openxmlformats.org/officeDocument/2006/relationships/slide" Target="slides/slide2.xml" />
	<Relationship Id="rId8" Type="http://schemas.openxmlformats.org/officeDocument/2006/relationships/slide" Target="slides/slide3.xml" />
	<Relationship Id="rId9" Type="http://schemas.openxmlformats.org/officeDocument/2006/relationships/slide" Target="slides/slide4.xml" />
	<Relationship Id="rId10" Type="http://schemas.openxmlformats.org/officeDocument/2006/relationships/slide" Target="slides/slide5.xml" />
	<Relationship Id="rId11" Type="http://schemas.openxmlformats.org/officeDocument/2006/relationships/slide" Target="slides/slide6.xml" />
	<Relationship Id="rId12" Type="http://schemas.openxmlformats.org/officeDocument/2006/relationships/slide" Target="slides/slide7.xml" />
	<Relationship Id="rId13" Type="http://schemas.openxmlformats.org/officeDocument/2006/relationships/slide" Target="slides/slide8.xml" />
	<Relationship Id="rId14" Type="http://schemas.openxmlformats.org/officeDocument/2006/relationships/slide" Target="slides/slide9.xml" />
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1.jpeg" />
</Relationships>
</file>

<file path=ppt/slides/_rels/slide2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2.jpeg" />
</Relationships>
</file>

<file path=ppt/slides/_rels/slide3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3.jpeg" />
</Relationships>
</file>

<file path=ppt/slides/_rels/slide4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4.jpeg" />
</Relationships>
</file>

<file path=ppt/slides/_rels/slide5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5.jpeg" />
</Relationships>
</file>

<file path=ppt/slides/_rels/slide6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6.jpeg" />
</Relationships>
</file>

<file path=ppt/slides/_rels/slide7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7.jpeg" />
</Relationships>
</file>

<file path=ppt/slides/_rels/slide8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8.jpeg" />
</Relationships>
</file>

<file path=ppt/slides/_rels/slide9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9.jpeg" />
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774839" y="348995"/>
            <a:ext cx="9144000" cy="6858000"/>
          </a:xfrm>
          <a:custGeom>
            <a:avLst/>
            <a:gdLst>
              <a:gd name="connsiteX0" fmla="*/ 0 w 9144000"/>
              <a:gd name="connsiteY0" fmla="*/ 0 h 6858000"/>
              <a:gd name="connsiteX1" fmla="*/ 0 w 9144000"/>
              <a:gd name="connsiteY1" fmla="*/ 6857999 h 6858000"/>
              <a:gd name="connsiteX2" fmla="*/ 9143999 w 9144000"/>
              <a:gd name="connsiteY2" fmla="*/ 6857999 h 6858000"/>
              <a:gd name="connsiteX3" fmla="*/ 9143999 w 9144000"/>
              <a:gd name="connsiteY3" fmla="*/ 0 h 6858000"/>
              <a:gd name="connsiteX4" fmla="*/ 0 w 9144000"/>
              <a:gd name="connsiteY4" fmla="*/ 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0"/>
                </a:moveTo>
                <a:lnTo>
                  <a:pt x="0" y="6857999"/>
                </a:lnTo>
                <a:lnTo>
                  <a:pt x="9143999" y="6857999"/>
                </a:lnTo>
                <a:lnTo>
                  <a:pt x="9143999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371739" y="1555496"/>
            <a:ext cx="7950200" cy="939800"/>
          </a:xfrm>
          <a:custGeom>
            <a:avLst/>
            <a:gdLst>
              <a:gd name="connsiteX0" fmla="*/ 12700 w 7950200"/>
              <a:gd name="connsiteY0" fmla="*/ 927099 h 939800"/>
              <a:gd name="connsiteX1" fmla="*/ 12700 w 7950200"/>
              <a:gd name="connsiteY1" fmla="*/ 12700 h 939800"/>
              <a:gd name="connsiteX2" fmla="*/ 7937499 w 7950200"/>
              <a:gd name="connsiteY2" fmla="*/ 12700 h 939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7950200" h="939800">
                <a:moveTo>
                  <a:pt x="12700" y="927099"/>
                </a:moveTo>
                <a:lnTo>
                  <a:pt x="12700" y="12700"/>
                </a:lnTo>
                <a:lnTo>
                  <a:pt x="7937499" y="12700"/>
                </a:lnTo>
              </a:path>
            </a:pathLst>
          </a:custGeom>
          <a:ln w="254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746514" y="4301871"/>
            <a:ext cx="6531102" cy="38100"/>
          </a:xfrm>
          <a:custGeom>
            <a:avLst/>
            <a:gdLst>
              <a:gd name="connsiteX0" fmla="*/ 9525 w 6531102"/>
              <a:gd name="connsiteY0" fmla="*/ 9525 h 38100"/>
              <a:gd name="connsiteX1" fmla="*/ 6521576 w 6531102"/>
              <a:gd name="connsiteY1" fmla="*/ 9525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531102" h="38100">
                <a:moveTo>
                  <a:pt x="9525" y="9525"/>
                </a:moveTo>
                <a:lnTo>
                  <a:pt x="6521576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330200"/>
            <a:ext cx="9169400" cy="6883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1778000" y="1968500"/>
            <a:ext cx="4749800" cy="622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900"/>
              </a:lnSpc>
              <a:tabLst>
							</a:tabLst>
            </a:pPr>
            <a:r>
              <a:rPr lang="en-US" altLang="zh-CN" sz="4997" dirty="0" smtClean="0">
                <a:solidFill>
                  <a:srgbClr val="00339a"/>
                </a:solidFill>
                <a:latin typeface="Times New Roman" pitchFamily="18" charset="0"/>
                <a:cs typeface="Times New Roman" pitchFamily="18" charset="0"/>
              </a:rPr>
              <a:t>第八讲</a:t>
            </a:r>
            <a:r>
              <a:rPr lang="en-US" altLang="zh-CN" sz="49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4997" dirty="0" smtClean="0">
                <a:solidFill>
                  <a:srgbClr val="00339a"/>
                </a:solidFill>
                <a:latin typeface="Times New Roman" pitchFamily="18" charset="0"/>
                <a:cs typeface="Times New Roman" pitchFamily="18" charset="0"/>
              </a:rPr>
              <a:t>图（下）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762500" y="4406900"/>
            <a:ext cx="2514600" cy="34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>
							</a:tabLst>
            </a:pPr>
            <a:r>
              <a:rPr lang="en-US" altLang="zh-CN" sz="2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浙江大学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陈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越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774839" y="348995"/>
            <a:ext cx="9144000" cy="6858000"/>
          </a:xfrm>
          <a:custGeom>
            <a:avLst/>
            <a:gdLst>
              <a:gd name="connsiteX0" fmla="*/ 0 w 9144000"/>
              <a:gd name="connsiteY0" fmla="*/ 0 h 6858000"/>
              <a:gd name="connsiteX1" fmla="*/ 0 w 9144000"/>
              <a:gd name="connsiteY1" fmla="*/ 6857999 h 6858000"/>
              <a:gd name="connsiteX2" fmla="*/ 9143999 w 9144000"/>
              <a:gd name="connsiteY2" fmla="*/ 6857999 h 6858000"/>
              <a:gd name="connsiteX3" fmla="*/ 9143999 w 9144000"/>
              <a:gd name="connsiteY3" fmla="*/ 0 h 6858000"/>
              <a:gd name="connsiteX4" fmla="*/ 0 w 9144000"/>
              <a:gd name="connsiteY4" fmla="*/ 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0"/>
                </a:moveTo>
                <a:lnTo>
                  <a:pt x="0" y="6857999"/>
                </a:lnTo>
                <a:lnTo>
                  <a:pt x="9143999" y="6857999"/>
                </a:lnTo>
                <a:lnTo>
                  <a:pt x="9143999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371739" y="1555496"/>
            <a:ext cx="7950200" cy="939800"/>
          </a:xfrm>
          <a:custGeom>
            <a:avLst/>
            <a:gdLst>
              <a:gd name="connsiteX0" fmla="*/ 12700 w 7950200"/>
              <a:gd name="connsiteY0" fmla="*/ 927099 h 939800"/>
              <a:gd name="connsiteX1" fmla="*/ 12700 w 7950200"/>
              <a:gd name="connsiteY1" fmla="*/ 12700 h 939800"/>
              <a:gd name="connsiteX2" fmla="*/ 7937499 w 7950200"/>
              <a:gd name="connsiteY2" fmla="*/ 12700 h 939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7950200" h="939800">
                <a:moveTo>
                  <a:pt x="12700" y="927099"/>
                </a:moveTo>
                <a:lnTo>
                  <a:pt x="12700" y="12700"/>
                </a:lnTo>
                <a:lnTo>
                  <a:pt x="7937499" y="12700"/>
                </a:lnTo>
              </a:path>
            </a:pathLst>
          </a:custGeom>
          <a:ln w="254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746514" y="4301871"/>
            <a:ext cx="6531102" cy="38100"/>
          </a:xfrm>
          <a:custGeom>
            <a:avLst/>
            <a:gdLst>
              <a:gd name="connsiteX0" fmla="*/ 9525 w 6531102"/>
              <a:gd name="connsiteY0" fmla="*/ 9525 h 38100"/>
              <a:gd name="connsiteX1" fmla="*/ 6521576 w 6531102"/>
              <a:gd name="connsiteY1" fmla="*/ 9525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531102" h="38100">
                <a:moveTo>
                  <a:pt x="9525" y="9525"/>
                </a:moveTo>
                <a:lnTo>
                  <a:pt x="6521576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330200"/>
            <a:ext cx="9169400" cy="6883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1778000" y="1968500"/>
            <a:ext cx="3314700" cy="673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300"/>
              </a:lnSpc>
              <a:tabLst>
							</a:tabLst>
            </a:pPr>
            <a:r>
              <a:rPr lang="en-US" altLang="zh-CN" sz="4800" b="1" dirty="0" smtClean="0">
                <a:solidFill>
                  <a:srgbClr val="00339a"/>
                </a:solidFill>
                <a:latin typeface="Garamond" pitchFamily="18" charset="0"/>
                <a:cs typeface="Garamond" pitchFamily="18" charset="0"/>
              </a:rPr>
              <a:t>8.2</a:t>
            </a:r>
            <a:r>
              <a:rPr lang="en-US" altLang="zh-CN" sz="4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800" dirty="0" smtClean="0">
                <a:solidFill>
                  <a:srgbClr val="00339a"/>
                </a:solidFill>
                <a:latin typeface="Times New Roman" pitchFamily="18" charset="0"/>
                <a:cs typeface="Times New Roman" pitchFamily="18" charset="0"/>
              </a:rPr>
              <a:t>拓扑排序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774839" y="348995"/>
            <a:ext cx="9144000" cy="6858000"/>
          </a:xfrm>
          <a:custGeom>
            <a:avLst/>
            <a:gdLst>
              <a:gd name="connsiteX0" fmla="*/ 0 w 9144000"/>
              <a:gd name="connsiteY0" fmla="*/ 0 h 6858000"/>
              <a:gd name="connsiteX1" fmla="*/ 0 w 9144000"/>
              <a:gd name="connsiteY1" fmla="*/ 6857999 h 6858000"/>
              <a:gd name="connsiteX2" fmla="*/ 9143999 w 9144000"/>
              <a:gd name="connsiteY2" fmla="*/ 6857999 h 6858000"/>
              <a:gd name="connsiteX3" fmla="*/ 9143999 w 9144000"/>
              <a:gd name="connsiteY3" fmla="*/ 0 h 6858000"/>
              <a:gd name="connsiteX4" fmla="*/ 0 w 9144000"/>
              <a:gd name="connsiteY4" fmla="*/ 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0"/>
                </a:moveTo>
                <a:lnTo>
                  <a:pt x="0" y="6857999"/>
                </a:lnTo>
                <a:lnTo>
                  <a:pt x="9143999" y="6857999"/>
                </a:lnTo>
                <a:lnTo>
                  <a:pt x="9143999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146314" y="568070"/>
            <a:ext cx="8248650" cy="628649"/>
          </a:xfrm>
          <a:custGeom>
            <a:avLst/>
            <a:gdLst>
              <a:gd name="connsiteX0" fmla="*/ 9525 w 8248650"/>
              <a:gd name="connsiteY0" fmla="*/ 619125 h 628649"/>
              <a:gd name="connsiteX1" fmla="*/ 9525 w 8248650"/>
              <a:gd name="connsiteY1" fmla="*/ 9525 h 628649"/>
              <a:gd name="connsiteX2" fmla="*/ 8239124 w 8248650"/>
              <a:gd name="connsiteY2" fmla="*/ 9525 h 62864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8248650" h="628649">
                <a:moveTo>
                  <a:pt x="9525" y="619125"/>
                </a:moveTo>
                <a:lnTo>
                  <a:pt x="9525" y="9525"/>
                </a:lnTo>
                <a:lnTo>
                  <a:pt x="8239124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222514" y="6511670"/>
            <a:ext cx="8248650" cy="38100"/>
          </a:xfrm>
          <a:custGeom>
            <a:avLst/>
            <a:gdLst>
              <a:gd name="connsiteX0" fmla="*/ 9525 w 8248650"/>
              <a:gd name="connsiteY0" fmla="*/ 9525 h 38100"/>
              <a:gd name="connsiteX1" fmla="*/ 8239124 w 8248650"/>
              <a:gd name="connsiteY1" fmla="*/ 9525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8650" h="38100">
                <a:moveTo>
                  <a:pt x="9525" y="9525"/>
                </a:moveTo>
                <a:lnTo>
                  <a:pt x="8239124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602371" y="1854707"/>
            <a:ext cx="858774" cy="5334"/>
          </a:xfrm>
          <a:custGeom>
            <a:avLst/>
            <a:gdLst>
              <a:gd name="connsiteX0" fmla="*/ 0 w 858774"/>
              <a:gd name="connsiteY0" fmla="*/ 2667 h 5334"/>
              <a:gd name="connsiteX1" fmla="*/ 858774 w 858774"/>
              <a:gd name="connsiteY1" fmla="*/ 2667 h 533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58774" h="5334">
                <a:moveTo>
                  <a:pt x="0" y="2667"/>
                </a:moveTo>
                <a:lnTo>
                  <a:pt x="858774" y="2667"/>
                </a:lnTo>
              </a:path>
            </a:pathLst>
          </a:custGeom>
          <a:ln w="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595259" y="1848357"/>
            <a:ext cx="872236" cy="13461"/>
          </a:xfrm>
          <a:custGeom>
            <a:avLst/>
            <a:gdLst>
              <a:gd name="connsiteX0" fmla="*/ 6350 w 872236"/>
              <a:gd name="connsiteY0" fmla="*/ 6350 h 13461"/>
              <a:gd name="connsiteX1" fmla="*/ 865886 w 872236"/>
              <a:gd name="connsiteY1" fmla="*/ 6350 h 1346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72236" h="13461">
                <a:moveTo>
                  <a:pt x="6350" y="6350"/>
                </a:moveTo>
                <a:lnTo>
                  <a:pt x="865886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461145" y="1854707"/>
            <a:ext cx="5333" cy="5334"/>
          </a:xfrm>
          <a:custGeom>
            <a:avLst/>
            <a:gdLst>
              <a:gd name="connsiteX0" fmla="*/ 0 w 5333"/>
              <a:gd name="connsiteY0" fmla="*/ 0 h 5334"/>
              <a:gd name="connsiteX1" fmla="*/ 0 w 5333"/>
              <a:gd name="connsiteY1" fmla="*/ 5334 h 5334"/>
              <a:gd name="connsiteX2" fmla="*/ 5333 w 5333"/>
              <a:gd name="connsiteY2" fmla="*/ 5334 h 5334"/>
              <a:gd name="connsiteX3" fmla="*/ 5333 w 5333"/>
              <a:gd name="connsiteY3" fmla="*/ 0 h 5334"/>
              <a:gd name="connsiteX4" fmla="*/ 0 w 5333"/>
              <a:gd name="connsiteY4" fmla="*/ 0 h 533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333" h="5334">
                <a:moveTo>
                  <a:pt x="0" y="0"/>
                </a:moveTo>
                <a:lnTo>
                  <a:pt x="0" y="5334"/>
                </a:lnTo>
                <a:lnTo>
                  <a:pt x="5333" y="5334"/>
                </a:lnTo>
                <a:lnTo>
                  <a:pt x="5333" y="0"/>
                </a:lnTo>
                <a:lnTo>
                  <a:pt x="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454795" y="1848357"/>
            <a:ext cx="13461" cy="13461"/>
          </a:xfrm>
          <a:custGeom>
            <a:avLst/>
            <a:gdLst>
              <a:gd name="connsiteX0" fmla="*/ 6350 w 13461"/>
              <a:gd name="connsiteY0" fmla="*/ 6350 h 13461"/>
              <a:gd name="connsiteX1" fmla="*/ 10922 w 13461"/>
              <a:gd name="connsiteY1" fmla="*/ 6350 h 1346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3461" h="13461">
                <a:moveTo>
                  <a:pt x="6350" y="6350"/>
                </a:moveTo>
                <a:lnTo>
                  <a:pt x="10922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454795" y="1848357"/>
            <a:ext cx="13461" cy="13461"/>
          </a:xfrm>
          <a:custGeom>
            <a:avLst/>
            <a:gdLst>
              <a:gd name="connsiteX0" fmla="*/ 6350 w 13461"/>
              <a:gd name="connsiteY0" fmla="*/ 6350 h 13461"/>
              <a:gd name="connsiteX1" fmla="*/ 6350 w 13461"/>
              <a:gd name="connsiteY1" fmla="*/ 11684 h 1346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3461" h="13461">
                <a:moveTo>
                  <a:pt x="6350" y="6350"/>
                </a:moveTo>
                <a:lnTo>
                  <a:pt x="6350" y="11684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466479" y="1854707"/>
            <a:ext cx="2391917" cy="5334"/>
          </a:xfrm>
          <a:custGeom>
            <a:avLst/>
            <a:gdLst>
              <a:gd name="connsiteX0" fmla="*/ 0 w 2391917"/>
              <a:gd name="connsiteY0" fmla="*/ 2667 h 5334"/>
              <a:gd name="connsiteX1" fmla="*/ 2391917 w 2391917"/>
              <a:gd name="connsiteY1" fmla="*/ 2667 h 533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391917" h="5334">
                <a:moveTo>
                  <a:pt x="0" y="2667"/>
                </a:moveTo>
                <a:lnTo>
                  <a:pt x="2391917" y="2667"/>
                </a:lnTo>
              </a:path>
            </a:pathLst>
          </a:custGeom>
          <a:ln w="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459367" y="1848357"/>
            <a:ext cx="2405379" cy="13461"/>
          </a:xfrm>
          <a:custGeom>
            <a:avLst/>
            <a:gdLst>
              <a:gd name="connsiteX0" fmla="*/ 6350 w 2405379"/>
              <a:gd name="connsiteY0" fmla="*/ 6350 h 13461"/>
              <a:gd name="connsiteX1" fmla="*/ 2399029 w 2405379"/>
              <a:gd name="connsiteY1" fmla="*/ 6350 h 1346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405379" h="13461">
                <a:moveTo>
                  <a:pt x="6350" y="6350"/>
                </a:moveTo>
                <a:lnTo>
                  <a:pt x="2399029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858397" y="1854707"/>
            <a:ext cx="5333" cy="5334"/>
          </a:xfrm>
          <a:custGeom>
            <a:avLst/>
            <a:gdLst>
              <a:gd name="connsiteX0" fmla="*/ 0 w 5333"/>
              <a:gd name="connsiteY0" fmla="*/ 0 h 5334"/>
              <a:gd name="connsiteX1" fmla="*/ 0 w 5333"/>
              <a:gd name="connsiteY1" fmla="*/ 5334 h 5334"/>
              <a:gd name="connsiteX2" fmla="*/ 5333 w 5333"/>
              <a:gd name="connsiteY2" fmla="*/ 5334 h 5334"/>
              <a:gd name="connsiteX3" fmla="*/ 5333 w 5333"/>
              <a:gd name="connsiteY3" fmla="*/ 0 h 5334"/>
              <a:gd name="connsiteX4" fmla="*/ 0 w 5333"/>
              <a:gd name="connsiteY4" fmla="*/ 0 h 533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333" h="5334">
                <a:moveTo>
                  <a:pt x="0" y="0"/>
                </a:moveTo>
                <a:lnTo>
                  <a:pt x="0" y="5334"/>
                </a:lnTo>
                <a:lnTo>
                  <a:pt x="5333" y="5334"/>
                </a:lnTo>
                <a:lnTo>
                  <a:pt x="5333" y="0"/>
                </a:lnTo>
                <a:lnTo>
                  <a:pt x="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852047" y="1848357"/>
            <a:ext cx="13461" cy="13461"/>
          </a:xfrm>
          <a:custGeom>
            <a:avLst/>
            <a:gdLst>
              <a:gd name="connsiteX0" fmla="*/ 6350 w 13461"/>
              <a:gd name="connsiteY0" fmla="*/ 6350 h 13461"/>
              <a:gd name="connsiteX1" fmla="*/ 10922 w 13461"/>
              <a:gd name="connsiteY1" fmla="*/ 6350 h 1346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3461" h="13461">
                <a:moveTo>
                  <a:pt x="6350" y="6350"/>
                </a:moveTo>
                <a:lnTo>
                  <a:pt x="10922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852047" y="1848357"/>
            <a:ext cx="13461" cy="13461"/>
          </a:xfrm>
          <a:custGeom>
            <a:avLst/>
            <a:gdLst>
              <a:gd name="connsiteX0" fmla="*/ 6350 w 13461"/>
              <a:gd name="connsiteY0" fmla="*/ 6350 h 13461"/>
              <a:gd name="connsiteX1" fmla="*/ 6350 w 13461"/>
              <a:gd name="connsiteY1" fmla="*/ 11684 h 1346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3461" h="13461">
                <a:moveTo>
                  <a:pt x="6350" y="6350"/>
                </a:moveTo>
                <a:lnTo>
                  <a:pt x="6350" y="11684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863731" y="1854707"/>
            <a:ext cx="2380488" cy="5334"/>
          </a:xfrm>
          <a:custGeom>
            <a:avLst/>
            <a:gdLst>
              <a:gd name="connsiteX0" fmla="*/ 0 w 2380488"/>
              <a:gd name="connsiteY0" fmla="*/ 2667 h 5334"/>
              <a:gd name="connsiteX1" fmla="*/ 2380488 w 2380488"/>
              <a:gd name="connsiteY1" fmla="*/ 2667 h 533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380488" h="5334">
                <a:moveTo>
                  <a:pt x="0" y="2667"/>
                </a:moveTo>
                <a:lnTo>
                  <a:pt x="2380488" y="2667"/>
                </a:lnTo>
              </a:path>
            </a:pathLst>
          </a:custGeom>
          <a:ln w="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856619" y="1848357"/>
            <a:ext cx="2393950" cy="12700"/>
          </a:xfrm>
          <a:custGeom>
            <a:avLst/>
            <a:gdLst>
              <a:gd name="connsiteX0" fmla="*/ 6350 w 2393950"/>
              <a:gd name="connsiteY0" fmla="*/ 6350 h 12700"/>
              <a:gd name="connsiteX1" fmla="*/ 2387600 w 2393950"/>
              <a:gd name="connsiteY1" fmla="*/ 6350 h 12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393950" h="12700">
                <a:moveTo>
                  <a:pt x="6350" y="6350"/>
                </a:moveTo>
                <a:lnTo>
                  <a:pt x="2387600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407277" y="2247645"/>
            <a:ext cx="317500" cy="317500"/>
          </a:xfrm>
          <a:custGeom>
            <a:avLst/>
            <a:gdLst>
              <a:gd name="connsiteX0" fmla="*/ 158750 w 317500"/>
              <a:gd name="connsiteY0" fmla="*/ 6350 h 317500"/>
              <a:gd name="connsiteX1" fmla="*/ 6350 w 317500"/>
              <a:gd name="connsiteY1" fmla="*/ 158750 h 317500"/>
              <a:gd name="connsiteX2" fmla="*/ 158750 w 317500"/>
              <a:gd name="connsiteY2" fmla="*/ 311150 h 317500"/>
              <a:gd name="connsiteX3" fmla="*/ 311150 w 317500"/>
              <a:gd name="connsiteY3" fmla="*/ 158750 h 317500"/>
              <a:gd name="connsiteX4" fmla="*/ 158750 w 317500"/>
              <a:gd name="connsiteY4" fmla="*/ 6350 h 317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17500" h="317500">
                <a:moveTo>
                  <a:pt x="158750" y="6350"/>
                </a:moveTo>
                <a:cubicBezTo>
                  <a:pt x="74929" y="6350"/>
                  <a:pt x="6350" y="74930"/>
                  <a:pt x="6350" y="158750"/>
                </a:cubicBezTo>
                <a:cubicBezTo>
                  <a:pt x="6350" y="242570"/>
                  <a:pt x="74929" y="311150"/>
                  <a:pt x="158750" y="311150"/>
                </a:cubicBezTo>
                <a:cubicBezTo>
                  <a:pt x="242569" y="311150"/>
                  <a:pt x="311150" y="242570"/>
                  <a:pt x="311150" y="158750"/>
                </a:cubicBezTo>
                <a:cubicBezTo>
                  <a:pt x="311150" y="74930"/>
                  <a:pt x="242569" y="6350"/>
                  <a:pt x="158750" y="635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407277" y="2704845"/>
            <a:ext cx="317500" cy="317500"/>
          </a:xfrm>
          <a:custGeom>
            <a:avLst/>
            <a:gdLst>
              <a:gd name="connsiteX0" fmla="*/ 158750 w 317500"/>
              <a:gd name="connsiteY0" fmla="*/ 6350 h 317500"/>
              <a:gd name="connsiteX1" fmla="*/ 6350 w 317500"/>
              <a:gd name="connsiteY1" fmla="*/ 158750 h 317500"/>
              <a:gd name="connsiteX2" fmla="*/ 158750 w 317500"/>
              <a:gd name="connsiteY2" fmla="*/ 311150 h 317500"/>
              <a:gd name="connsiteX3" fmla="*/ 311150 w 317500"/>
              <a:gd name="connsiteY3" fmla="*/ 158750 h 317500"/>
              <a:gd name="connsiteX4" fmla="*/ 158750 w 317500"/>
              <a:gd name="connsiteY4" fmla="*/ 6350 h 317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17500" h="317500">
                <a:moveTo>
                  <a:pt x="158750" y="6350"/>
                </a:moveTo>
                <a:cubicBezTo>
                  <a:pt x="74929" y="6350"/>
                  <a:pt x="6350" y="74930"/>
                  <a:pt x="6350" y="158750"/>
                </a:cubicBezTo>
                <a:cubicBezTo>
                  <a:pt x="6350" y="242570"/>
                  <a:pt x="74929" y="311150"/>
                  <a:pt x="158750" y="311150"/>
                </a:cubicBezTo>
                <a:cubicBezTo>
                  <a:pt x="242569" y="311150"/>
                  <a:pt x="311150" y="242570"/>
                  <a:pt x="311150" y="158750"/>
                </a:cubicBezTo>
                <a:cubicBezTo>
                  <a:pt x="311150" y="74930"/>
                  <a:pt x="242569" y="6350"/>
                  <a:pt x="158750" y="635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407277" y="3390646"/>
            <a:ext cx="317500" cy="317500"/>
          </a:xfrm>
          <a:custGeom>
            <a:avLst/>
            <a:gdLst>
              <a:gd name="connsiteX0" fmla="*/ 158750 w 317500"/>
              <a:gd name="connsiteY0" fmla="*/ 6350 h 317500"/>
              <a:gd name="connsiteX1" fmla="*/ 6350 w 317500"/>
              <a:gd name="connsiteY1" fmla="*/ 158750 h 317500"/>
              <a:gd name="connsiteX2" fmla="*/ 158750 w 317500"/>
              <a:gd name="connsiteY2" fmla="*/ 311150 h 317500"/>
              <a:gd name="connsiteX3" fmla="*/ 311150 w 317500"/>
              <a:gd name="connsiteY3" fmla="*/ 158750 h 317500"/>
              <a:gd name="connsiteX4" fmla="*/ 158750 w 317500"/>
              <a:gd name="connsiteY4" fmla="*/ 6350 h 317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17500" h="317500">
                <a:moveTo>
                  <a:pt x="158750" y="6350"/>
                </a:moveTo>
                <a:cubicBezTo>
                  <a:pt x="74929" y="6350"/>
                  <a:pt x="6350" y="74929"/>
                  <a:pt x="6350" y="158750"/>
                </a:cubicBezTo>
                <a:cubicBezTo>
                  <a:pt x="6350" y="242569"/>
                  <a:pt x="74929" y="311150"/>
                  <a:pt x="158750" y="311150"/>
                </a:cubicBezTo>
                <a:cubicBezTo>
                  <a:pt x="242569" y="311150"/>
                  <a:pt x="311150" y="242569"/>
                  <a:pt x="311150" y="158750"/>
                </a:cubicBezTo>
                <a:cubicBezTo>
                  <a:pt x="311150" y="74929"/>
                  <a:pt x="242569" y="6350"/>
                  <a:pt x="158750" y="635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407277" y="4152646"/>
            <a:ext cx="317500" cy="317500"/>
          </a:xfrm>
          <a:custGeom>
            <a:avLst/>
            <a:gdLst>
              <a:gd name="connsiteX0" fmla="*/ 158750 w 317500"/>
              <a:gd name="connsiteY0" fmla="*/ 6350 h 317500"/>
              <a:gd name="connsiteX1" fmla="*/ 6350 w 317500"/>
              <a:gd name="connsiteY1" fmla="*/ 158750 h 317500"/>
              <a:gd name="connsiteX2" fmla="*/ 158750 w 317500"/>
              <a:gd name="connsiteY2" fmla="*/ 311150 h 317500"/>
              <a:gd name="connsiteX3" fmla="*/ 311150 w 317500"/>
              <a:gd name="connsiteY3" fmla="*/ 158750 h 317500"/>
              <a:gd name="connsiteX4" fmla="*/ 158750 w 317500"/>
              <a:gd name="connsiteY4" fmla="*/ 6350 h 317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17500" h="317500">
                <a:moveTo>
                  <a:pt x="158750" y="6350"/>
                </a:moveTo>
                <a:cubicBezTo>
                  <a:pt x="74929" y="6350"/>
                  <a:pt x="6350" y="74929"/>
                  <a:pt x="6350" y="158750"/>
                </a:cubicBezTo>
                <a:cubicBezTo>
                  <a:pt x="6350" y="242569"/>
                  <a:pt x="74929" y="311150"/>
                  <a:pt x="158750" y="311150"/>
                </a:cubicBezTo>
                <a:cubicBezTo>
                  <a:pt x="242569" y="311150"/>
                  <a:pt x="311150" y="242569"/>
                  <a:pt x="311150" y="158750"/>
                </a:cubicBezTo>
                <a:cubicBezTo>
                  <a:pt x="311150" y="74929"/>
                  <a:pt x="242569" y="6350"/>
                  <a:pt x="158750" y="635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940677" y="2476245"/>
            <a:ext cx="317500" cy="317500"/>
          </a:xfrm>
          <a:custGeom>
            <a:avLst/>
            <a:gdLst>
              <a:gd name="connsiteX0" fmla="*/ 158750 w 317500"/>
              <a:gd name="connsiteY0" fmla="*/ 6350 h 317500"/>
              <a:gd name="connsiteX1" fmla="*/ 6350 w 317500"/>
              <a:gd name="connsiteY1" fmla="*/ 158750 h 317500"/>
              <a:gd name="connsiteX2" fmla="*/ 158750 w 317500"/>
              <a:gd name="connsiteY2" fmla="*/ 311150 h 317500"/>
              <a:gd name="connsiteX3" fmla="*/ 311150 w 317500"/>
              <a:gd name="connsiteY3" fmla="*/ 158750 h 317500"/>
              <a:gd name="connsiteX4" fmla="*/ 158750 w 317500"/>
              <a:gd name="connsiteY4" fmla="*/ 6350 h 317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17500" h="317500">
                <a:moveTo>
                  <a:pt x="158750" y="6350"/>
                </a:moveTo>
                <a:cubicBezTo>
                  <a:pt x="74929" y="6350"/>
                  <a:pt x="6350" y="74930"/>
                  <a:pt x="6350" y="158750"/>
                </a:cubicBezTo>
                <a:cubicBezTo>
                  <a:pt x="6350" y="242570"/>
                  <a:pt x="74929" y="311150"/>
                  <a:pt x="158750" y="311150"/>
                </a:cubicBezTo>
                <a:cubicBezTo>
                  <a:pt x="242569" y="311150"/>
                  <a:pt x="311150" y="242570"/>
                  <a:pt x="311150" y="158750"/>
                </a:cubicBezTo>
                <a:cubicBezTo>
                  <a:pt x="311150" y="74930"/>
                  <a:pt x="242569" y="6350"/>
                  <a:pt x="158750" y="635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940677" y="2933445"/>
            <a:ext cx="317500" cy="317500"/>
          </a:xfrm>
          <a:custGeom>
            <a:avLst/>
            <a:gdLst>
              <a:gd name="connsiteX0" fmla="*/ 158750 w 317500"/>
              <a:gd name="connsiteY0" fmla="*/ 6350 h 317500"/>
              <a:gd name="connsiteX1" fmla="*/ 6350 w 317500"/>
              <a:gd name="connsiteY1" fmla="*/ 158750 h 317500"/>
              <a:gd name="connsiteX2" fmla="*/ 158750 w 317500"/>
              <a:gd name="connsiteY2" fmla="*/ 311150 h 317500"/>
              <a:gd name="connsiteX3" fmla="*/ 311150 w 317500"/>
              <a:gd name="connsiteY3" fmla="*/ 158750 h 317500"/>
              <a:gd name="connsiteX4" fmla="*/ 158750 w 317500"/>
              <a:gd name="connsiteY4" fmla="*/ 6350 h 317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17500" h="317500">
                <a:moveTo>
                  <a:pt x="158750" y="6350"/>
                </a:moveTo>
                <a:cubicBezTo>
                  <a:pt x="74929" y="6350"/>
                  <a:pt x="6350" y="74930"/>
                  <a:pt x="6350" y="158750"/>
                </a:cubicBezTo>
                <a:cubicBezTo>
                  <a:pt x="6350" y="242570"/>
                  <a:pt x="74929" y="311150"/>
                  <a:pt x="158750" y="311150"/>
                </a:cubicBezTo>
                <a:cubicBezTo>
                  <a:pt x="242569" y="311150"/>
                  <a:pt x="311150" y="242570"/>
                  <a:pt x="311150" y="158750"/>
                </a:cubicBezTo>
                <a:cubicBezTo>
                  <a:pt x="311150" y="74930"/>
                  <a:pt x="242569" y="6350"/>
                  <a:pt x="158750" y="635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550277" y="2476245"/>
            <a:ext cx="317500" cy="317500"/>
          </a:xfrm>
          <a:custGeom>
            <a:avLst/>
            <a:gdLst>
              <a:gd name="connsiteX0" fmla="*/ 158750 w 317500"/>
              <a:gd name="connsiteY0" fmla="*/ 6350 h 317500"/>
              <a:gd name="connsiteX1" fmla="*/ 6350 w 317500"/>
              <a:gd name="connsiteY1" fmla="*/ 158750 h 317500"/>
              <a:gd name="connsiteX2" fmla="*/ 158750 w 317500"/>
              <a:gd name="connsiteY2" fmla="*/ 311150 h 317500"/>
              <a:gd name="connsiteX3" fmla="*/ 311150 w 317500"/>
              <a:gd name="connsiteY3" fmla="*/ 158750 h 317500"/>
              <a:gd name="connsiteX4" fmla="*/ 158750 w 317500"/>
              <a:gd name="connsiteY4" fmla="*/ 6350 h 317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17500" h="317500">
                <a:moveTo>
                  <a:pt x="158750" y="6350"/>
                </a:moveTo>
                <a:cubicBezTo>
                  <a:pt x="74929" y="6350"/>
                  <a:pt x="6350" y="74930"/>
                  <a:pt x="6350" y="158750"/>
                </a:cubicBezTo>
                <a:cubicBezTo>
                  <a:pt x="6350" y="242570"/>
                  <a:pt x="74929" y="311150"/>
                  <a:pt x="158750" y="311150"/>
                </a:cubicBezTo>
                <a:cubicBezTo>
                  <a:pt x="242569" y="311150"/>
                  <a:pt x="311150" y="242570"/>
                  <a:pt x="311150" y="158750"/>
                </a:cubicBezTo>
                <a:cubicBezTo>
                  <a:pt x="311150" y="74930"/>
                  <a:pt x="242569" y="6350"/>
                  <a:pt x="158750" y="635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8236077" y="2476245"/>
            <a:ext cx="317500" cy="317500"/>
          </a:xfrm>
          <a:custGeom>
            <a:avLst/>
            <a:gdLst>
              <a:gd name="connsiteX0" fmla="*/ 158750 w 317500"/>
              <a:gd name="connsiteY0" fmla="*/ 6350 h 317500"/>
              <a:gd name="connsiteX1" fmla="*/ 6350 w 317500"/>
              <a:gd name="connsiteY1" fmla="*/ 158750 h 317500"/>
              <a:gd name="connsiteX2" fmla="*/ 158750 w 317500"/>
              <a:gd name="connsiteY2" fmla="*/ 311150 h 317500"/>
              <a:gd name="connsiteX3" fmla="*/ 311150 w 317500"/>
              <a:gd name="connsiteY3" fmla="*/ 158750 h 317500"/>
              <a:gd name="connsiteX4" fmla="*/ 158750 w 317500"/>
              <a:gd name="connsiteY4" fmla="*/ 6350 h 317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17500" h="317500">
                <a:moveTo>
                  <a:pt x="158750" y="6350"/>
                </a:moveTo>
                <a:cubicBezTo>
                  <a:pt x="74929" y="6350"/>
                  <a:pt x="6350" y="74930"/>
                  <a:pt x="6350" y="158750"/>
                </a:cubicBezTo>
                <a:cubicBezTo>
                  <a:pt x="6350" y="242570"/>
                  <a:pt x="74929" y="311150"/>
                  <a:pt x="158750" y="311150"/>
                </a:cubicBezTo>
                <a:cubicBezTo>
                  <a:pt x="242569" y="311150"/>
                  <a:pt x="311150" y="242570"/>
                  <a:pt x="311150" y="158750"/>
                </a:cubicBezTo>
                <a:cubicBezTo>
                  <a:pt x="311150" y="74930"/>
                  <a:pt x="242569" y="6350"/>
                  <a:pt x="158750" y="635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8693277" y="3085845"/>
            <a:ext cx="317500" cy="317499"/>
          </a:xfrm>
          <a:custGeom>
            <a:avLst/>
            <a:gdLst>
              <a:gd name="connsiteX0" fmla="*/ 158750 w 317500"/>
              <a:gd name="connsiteY0" fmla="*/ 6350 h 317499"/>
              <a:gd name="connsiteX1" fmla="*/ 6350 w 317500"/>
              <a:gd name="connsiteY1" fmla="*/ 158750 h 317499"/>
              <a:gd name="connsiteX2" fmla="*/ 158750 w 317500"/>
              <a:gd name="connsiteY2" fmla="*/ 311150 h 317499"/>
              <a:gd name="connsiteX3" fmla="*/ 311150 w 317500"/>
              <a:gd name="connsiteY3" fmla="*/ 158750 h 317499"/>
              <a:gd name="connsiteX4" fmla="*/ 158750 w 317500"/>
              <a:gd name="connsiteY4" fmla="*/ 6350 h 31749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17500" h="317499">
                <a:moveTo>
                  <a:pt x="158750" y="6350"/>
                </a:moveTo>
                <a:cubicBezTo>
                  <a:pt x="74929" y="6350"/>
                  <a:pt x="6350" y="74930"/>
                  <a:pt x="6350" y="158750"/>
                </a:cubicBezTo>
                <a:cubicBezTo>
                  <a:pt x="6350" y="242569"/>
                  <a:pt x="74929" y="311150"/>
                  <a:pt x="158750" y="311150"/>
                </a:cubicBezTo>
                <a:cubicBezTo>
                  <a:pt x="242569" y="311150"/>
                  <a:pt x="311150" y="242569"/>
                  <a:pt x="311150" y="158750"/>
                </a:cubicBezTo>
                <a:cubicBezTo>
                  <a:pt x="311150" y="74930"/>
                  <a:pt x="242569" y="6350"/>
                  <a:pt x="158750" y="635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016877" y="3390646"/>
            <a:ext cx="317500" cy="317500"/>
          </a:xfrm>
          <a:custGeom>
            <a:avLst/>
            <a:gdLst>
              <a:gd name="connsiteX0" fmla="*/ 158750 w 317500"/>
              <a:gd name="connsiteY0" fmla="*/ 6350 h 317500"/>
              <a:gd name="connsiteX1" fmla="*/ 6350 w 317500"/>
              <a:gd name="connsiteY1" fmla="*/ 158750 h 317500"/>
              <a:gd name="connsiteX2" fmla="*/ 158750 w 317500"/>
              <a:gd name="connsiteY2" fmla="*/ 311150 h 317500"/>
              <a:gd name="connsiteX3" fmla="*/ 311150 w 317500"/>
              <a:gd name="connsiteY3" fmla="*/ 158750 h 317500"/>
              <a:gd name="connsiteX4" fmla="*/ 158750 w 317500"/>
              <a:gd name="connsiteY4" fmla="*/ 6350 h 317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17500" h="317500">
                <a:moveTo>
                  <a:pt x="158750" y="6350"/>
                </a:moveTo>
                <a:cubicBezTo>
                  <a:pt x="74929" y="6350"/>
                  <a:pt x="6350" y="74929"/>
                  <a:pt x="6350" y="158750"/>
                </a:cubicBezTo>
                <a:cubicBezTo>
                  <a:pt x="6350" y="242569"/>
                  <a:pt x="74929" y="311150"/>
                  <a:pt x="158750" y="311150"/>
                </a:cubicBezTo>
                <a:cubicBezTo>
                  <a:pt x="242569" y="311150"/>
                  <a:pt x="311150" y="242569"/>
                  <a:pt x="311150" y="158750"/>
                </a:cubicBezTo>
                <a:cubicBezTo>
                  <a:pt x="311150" y="74929"/>
                  <a:pt x="242569" y="6350"/>
                  <a:pt x="158750" y="635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8007477" y="3085845"/>
            <a:ext cx="317500" cy="317499"/>
          </a:xfrm>
          <a:custGeom>
            <a:avLst/>
            <a:gdLst>
              <a:gd name="connsiteX0" fmla="*/ 158750 w 317500"/>
              <a:gd name="connsiteY0" fmla="*/ 6350 h 317499"/>
              <a:gd name="connsiteX1" fmla="*/ 6350 w 317500"/>
              <a:gd name="connsiteY1" fmla="*/ 158750 h 317499"/>
              <a:gd name="connsiteX2" fmla="*/ 158750 w 317500"/>
              <a:gd name="connsiteY2" fmla="*/ 311150 h 317499"/>
              <a:gd name="connsiteX3" fmla="*/ 311150 w 317500"/>
              <a:gd name="connsiteY3" fmla="*/ 158750 h 317499"/>
              <a:gd name="connsiteX4" fmla="*/ 158750 w 317500"/>
              <a:gd name="connsiteY4" fmla="*/ 6350 h 31749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17500" h="317499">
                <a:moveTo>
                  <a:pt x="158750" y="6350"/>
                </a:moveTo>
                <a:cubicBezTo>
                  <a:pt x="74929" y="6350"/>
                  <a:pt x="6350" y="74930"/>
                  <a:pt x="6350" y="158750"/>
                </a:cubicBezTo>
                <a:cubicBezTo>
                  <a:pt x="6350" y="242569"/>
                  <a:pt x="74929" y="311150"/>
                  <a:pt x="158750" y="311150"/>
                </a:cubicBezTo>
                <a:cubicBezTo>
                  <a:pt x="242569" y="311150"/>
                  <a:pt x="311150" y="242569"/>
                  <a:pt x="311150" y="158750"/>
                </a:cubicBezTo>
                <a:cubicBezTo>
                  <a:pt x="311150" y="74930"/>
                  <a:pt x="242569" y="6350"/>
                  <a:pt x="158750" y="635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702677" y="3619246"/>
            <a:ext cx="317500" cy="317500"/>
          </a:xfrm>
          <a:custGeom>
            <a:avLst/>
            <a:gdLst>
              <a:gd name="connsiteX0" fmla="*/ 158750 w 317500"/>
              <a:gd name="connsiteY0" fmla="*/ 6350 h 317500"/>
              <a:gd name="connsiteX1" fmla="*/ 6350 w 317500"/>
              <a:gd name="connsiteY1" fmla="*/ 158750 h 317500"/>
              <a:gd name="connsiteX2" fmla="*/ 158750 w 317500"/>
              <a:gd name="connsiteY2" fmla="*/ 311150 h 317500"/>
              <a:gd name="connsiteX3" fmla="*/ 311150 w 317500"/>
              <a:gd name="connsiteY3" fmla="*/ 158750 h 317500"/>
              <a:gd name="connsiteX4" fmla="*/ 158750 w 317500"/>
              <a:gd name="connsiteY4" fmla="*/ 6350 h 317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17500" h="317500">
                <a:moveTo>
                  <a:pt x="158750" y="6350"/>
                </a:moveTo>
                <a:cubicBezTo>
                  <a:pt x="74929" y="6350"/>
                  <a:pt x="6350" y="74929"/>
                  <a:pt x="6350" y="158750"/>
                </a:cubicBezTo>
                <a:cubicBezTo>
                  <a:pt x="6350" y="242569"/>
                  <a:pt x="74929" y="311150"/>
                  <a:pt x="158750" y="311150"/>
                </a:cubicBezTo>
                <a:cubicBezTo>
                  <a:pt x="242569" y="311150"/>
                  <a:pt x="311150" y="242569"/>
                  <a:pt x="311150" y="158750"/>
                </a:cubicBezTo>
                <a:cubicBezTo>
                  <a:pt x="311150" y="74929"/>
                  <a:pt x="242569" y="6350"/>
                  <a:pt x="158750" y="635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093077" y="4152646"/>
            <a:ext cx="317500" cy="317500"/>
          </a:xfrm>
          <a:custGeom>
            <a:avLst/>
            <a:gdLst>
              <a:gd name="connsiteX0" fmla="*/ 158750 w 317500"/>
              <a:gd name="connsiteY0" fmla="*/ 6350 h 317500"/>
              <a:gd name="connsiteX1" fmla="*/ 6350 w 317500"/>
              <a:gd name="connsiteY1" fmla="*/ 158750 h 317500"/>
              <a:gd name="connsiteX2" fmla="*/ 158750 w 317500"/>
              <a:gd name="connsiteY2" fmla="*/ 311150 h 317500"/>
              <a:gd name="connsiteX3" fmla="*/ 311150 w 317500"/>
              <a:gd name="connsiteY3" fmla="*/ 158750 h 317500"/>
              <a:gd name="connsiteX4" fmla="*/ 158750 w 317500"/>
              <a:gd name="connsiteY4" fmla="*/ 6350 h 317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17500" h="317500">
                <a:moveTo>
                  <a:pt x="158750" y="6350"/>
                </a:moveTo>
                <a:cubicBezTo>
                  <a:pt x="74929" y="6350"/>
                  <a:pt x="6350" y="74929"/>
                  <a:pt x="6350" y="158750"/>
                </a:cubicBezTo>
                <a:cubicBezTo>
                  <a:pt x="6350" y="242569"/>
                  <a:pt x="74929" y="311150"/>
                  <a:pt x="158750" y="311150"/>
                </a:cubicBezTo>
                <a:cubicBezTo>
                  <a:pt x="242569" y="311150"/>
                  <a:pt x="311150" y="242569"/>
                  <a:pt x="311150" y="158750"/>
                </a:cubicBezTo>
                <a:cubicBezTo>
                  <a:pt x="311150" y="74929"/>
                  <a:pt x="242569" y="6350"/>
                  <a:pt x="158750" y="635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778877" y="4152646"/>
            <a:ext cx="317500" cy="317500"/>
          </a:xfrm>
          <a:custGeom>
            <a:avLst/>
            <a:gdLst>
              <a:gd name="connsiteX0" fmla="*/ 158750 w 317500"/>
              <a:gd name="connsiteY0" fmla="*/ 6350 h 317500"/>
              <a:gd name="connsiteX1" fmla="*/ 6350 w 317500"/>
              <a:gd name="connsiteY1" fmla="*/ 158750 h 317500"/>
              <a:gd name="connsiteX2" fmla="*/ 158750 w 317500"/>
              <a:gd name="connsiteY2" fmla="*/ 311150 h 317500"/>
              <a:gd name="connsiteX3" fmla="*/ 311150 w 317500"/>
              <a:gd name="connsiteY3" fmla="*/ 158750 h 317500"/>
              <a:gd name="connsiteX4" fmla="*/ 158750 w 317500"/>
              <a:gd name="connsiteY4" fmla="*/ 6350 h 317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17500" h="317500">
                <a:moveTo>
                  <a:pt x="158750" y="6350"/>
                </a:moveTo>
                <a:cubicBezTo>
                  <a:pt x="74929" y="6350"/>
                  <a:pt x="6350" y="74929"/>
                  <a:pt x="6350" y="158750"/>
                </a:cubicBezTo>
                <a:cubicBezTo>
                  <a:pt x="6350" y="242569"/>
                  <a:pt x="74929" y="311150"/>
                  <a:pt x="158750" y="311150"/>
                </a:cubicBezTo>
                <a:cubicBezTo>
                  <a:pt x="242569" y="311150"/>
                  <a:pt x="311150" y="242569"/>
                  <a:pt x="311150" y="158750"/>
                </a:cubicBezTo>
                <a:cubicBezTo>
                  <a:pt x="311150" y="74929"/>
                  <a:pt x="242569" y="6350"/>
                  <a:pt x="158750" y="635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8540877" y="4152646"/>
            <a:ext cx="317500" cy="317500"/>
          </a:xfrm>
          <a:custGeom>
            <a:avLst/>
            <a:gdLst>
              <a:gd name="connsiteX0" fmla="*/ 158750 w 317500"/>
              <a:gd name="connsiteY0" fmla="*/ 6350 h 317500"/>
              <a:gd name="connsiteX1" fmla="*/ 6350 w 317500"/>
              <a:gd name="connsiteY1" fmla="*/ 158750 h 317500"/>
              <a:gd name="connsiteX2" fmla="*/ 158750 w 317500"/>
              <a:gd name="connsiteY2" fmla="*/ 311150 h 317500"/>
              <a:gd name="connsiteX3" fmla="*/ 311150 w 317500"/>
              <a:gd name="connsiteY3" fmla="*/ 158750 h 317500"/>
              <a:gd name="connsiteX4" fmla="*/ 158750 w 317500"/>
              <a:gd name="connsiteY4" fmla="*/ 6350 h 317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17500" h="317500">
                <a:moveTo>
                  <a:pt x="158750" y="6350"/>
                </a:moveTo>
                <a:cubicBezTo>
                  <a:pt x="74929" y="6350"/>
                  <a:pt x="6350" y="74929"/>
                  <a:pt x="6350" y="158750"/>
                </a:cubicBezTo>
                <a:cubicBezTo>
                  <a:pt x="6350" y="242569"/>
                  <a:pt x="74929" y="311150"/>
                  <a:pt x="158750" y="311150"/>
                </a:cubicBezTo>
                <a:cubicBezTo>
                  <a:pt x="242569" y="311150"/>
                  <a:pt x="311150" y="242569"/>
                  <a:pt x="311150" y="158750"/>
                </a:cubicBezTo>
                <a:cubicBezTo>
                  <a:pt x="311150" y="74929"/>
                  <a:pt x="242569" y="6350"/>
                  <a:pt x="158750" y="635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330200"/>
            <a:ext cx="9169400" cy="6883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1320800" y="774700"/>
            <a:ext cx="4800600" cy="520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100"/>
              </a:lnSpc>
              <a:tabLst>
							</a:tabLst>
            </a:pPr>
            <a:r>
              <a:rPr lang="en-US" altLang="zh-CN" sz="4200" dirty="0" smtClean="0">
                <a:solidFill>
                  <a:srgbClr val="00339a"/>
                </a:solidFill>
                <a:latin typeface="Times New Roman" pitchFamily="18" charset="0"/>
                <a:cs typeface="Times New Roman" pitchFamily="18" charset="0"/>
              </a:rPr>
              <a:t>例：计算机专业排课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651000" y="1612900"/>
            <a:ext cx="635000" cy="495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69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课程号</a:t>
            </a:r>
          </a:p>
          <a:p>
            <a:pPr>
              <a:lnSpc>
                <a:spcPts val="2200"/>
              </a:lnSpc>
              <a:tabLst>
							</a:tabLst>
            </a:pPr>
            <a:r>
              <a:rPr lang="en-US" altLang="zh-CN" sz="1691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514600" y="1612900"/>
            <a:ext cx="1562100" cy="495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                <a:tab pos="711200" algn="l"/>
              </a:tabLst>
            </a:pPr>
            <a:r>
              <a:rPr lang="en-US" altLang="zh-CN" dirty="0" smtClean="0"/>
              <a:t>	</a:t>
            </a:r>
            <a:r>
              <a:rPr lang="en-US" altLang="zh-CN" sz="169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课程名称</a:t>
            </a:r>
          </a:p>
          <a:p>
            <a:pPr>
              <a:lnSpc>
                <a:spcPts val="2200"/>
              </a:lnSpc>
              <a:tabLst>
                <a:tab pos="711200" algn="l"/>
              </a:tabLst>
            </a:pPr>
            <a:r>
              <a:rPr lang="en-US" altLang="zh-CN" sz="169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程序设计基础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914900" y="1612900"/>
            <a:ext cx="850900" cy="495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69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预修课程</a:t>
            </a:r>
          </a:p>
          <a:p>
            <a:pPr>
              <a:lnSpc>
                <a:spcPts val="2200"/>
              </a:lnSpc>
              <a:tabLst>
							</a:tabLst>
            </a:pPr>
            <a:r>
              <a:rPr lang="en-US" altLang="zh-CN" sz="169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无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651000" y="2197100"/>
            <a:ext cx="254000" cy="469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>
							</a:tabLst>
            </a:pPr>
            <a:r>
              <a:rPr lang="en-US" altLang="zh-CN" sz="1691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C2</a:t>
            </a:r>
          </a:p>
          <a:p>
            <a:pPr>
              <a:lnSpc>
                <a:spcPts val="2100"/>
              </a:lnSpc>
              <a:tabLst>
							</a:tabLst>
            </a:pPr>
            <a:r>
              <a:rPr lang="en-US" altLang="zh-CN" sz="1691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C3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514600" y="2184400"/>
            <a:ext cx="850900" cy="482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69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离散数学</a:t>
            </a:r>
          </a:p>
          <a:p>
            <a:pPr>
              <a:lnSpc>
                <a:spcPts val="2100"/>
              </a:lnSpc>
              <a:tabLst>
							</a:tabLst>
            </a:pPr>
            <a:r>
              <a:rPr lang="en-US" altLang="zh-CN" sz="169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数据结构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914900" y="2184400"/>
            <a:ext cx="622300" cy="482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69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无</a:t>
            </a:r>
          </a:p>
          <a:p>
            <a:pPr>
              <a:lnSpc>
                <a:spcPts val="2100"/>
              </a:lnSpc>
              <a:tabLst>
							</a:tabLst>
            </a:pPr>
            <a:r>
              <a:rPr lang="en-US" altLang="zh-CN" sz="1691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C1,</a:t>
            </a:r>
            <a:r>
              <a:rPr lang="en-US" altLang="zh-CN" sz="169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1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C2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651000" y="2743200"/>
            <a:ext cx="2540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>
							</a:tabLst>
            </a:pPr>
            <a:r>
              <a:rPr lang="en-US" altLang="zh-CN" sz="1691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C4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514600" y="2730500"/>
            <a:ext cx="12700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69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微积分（一）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914900" y="2730500"/>
            <a:ext cx="2032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69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无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651000" y="3073400"/>
            <a:ext cx="254000" cy="1295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>
							</a:tabLst>
            </a:pPr>
            <a:r>
              <a:rPr lang="en-US" altLang="zh-CN" sz="1691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C5</a:t>
            </a:r>
          </a:p>
          <a:p>
            <a:pPr>
              <a:lnSpc>
                <a:spcPts val="2100"/>
              </a:lnSpc>
              <a:tabLst>
							</a:tabLst>
            </a:pPr>
            <a:r>
              <a:rPr lang="en-US" altLang="zh-CN" sz="1691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C6</a:t>
            </a:r>
          </a:p>
          <a:p>
            <a:pPr>
              <a:lnSpc>
                <a:spcPts val="2100"/>
              </a:lnSpc>
              <a:tabLst>
							</a:tabLst>
            </a:pPr>
            <a:r>
              <a:rPr lang="en-US" altLang="zh-CN" sz="1691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C7</a:t>
            </a:r>
          </a:p>
          <a:p>
            <a:pPr>
              <a:lnSpc>
                <a:spcPts val="2200"/>
              </a:lnSpc>
              <a:tabLst>
							</a:tabLst>
            </a:pPr>
            <a:r>
              <a:rPr lang="en-US" altLang="zh-CN" sz="1691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C8</a:t>
            </a:r>
          </a:p>
          <a:p>
            <a:pPr>
              <a:lnSpc>
                <a:spcPts val="2100"/>
              </a:lnSpc>
              <a:tabLst>
							</a:tabLst>
            </a:pPr>
            <a:r>
              <a:rPr lang="en-US" altLang="zh-CN" sz="1691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C9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514600" y="3048000"/>
            <a:ext cx="2133600" cy="132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69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微积分（二）</a:t>
            </a:r>
          </a:p>
          <a:p>
            <a:pPr>
              <a:lnSpc>
                <a:spcPts val="2100"/>
              </a:lnSpc>
              <a:tabLst>
							</a:tabLst>
            </a:pPr>
            <a:r>
              <a:rPr lang="en-US" altLang="zh-CN" sz="169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线性代数</a:t>
            </a:r>
          </a:p>
          <a:p>
            <a:pPr>
              <a:lnSpc>
                <a:spcPts val="2100"/>
              </a:lnSpc>
              <a:tabLst>
							</a:tabLst>
            </a:pPr>
            <a:r>
              <a:rPr lang="en-US" altLang="zh-CN" sz="169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算法分析与设计</a:t>
            </a:r>
          </a:p>
          <a:p>
            <a:pPr>
              <a:lnSpc>
                <a:spcPts val="2200"/>
              </a:lnSpc>
              <a:tabLst>
							</a:tabLst>
            </a:pPr>
            <a:r>
              <a:rPr lang="en-US" altLang="zh-CN" sz="169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逻辑与计算机设计基础</a:t>
            </a:r>
          </a:p>
          <a:p>
            <a:pPr>
              <a:lnSpc>
                <a:spcPts val="2100"/>
              </a:lnSpc>
              <a:tabLst>
							</a:tabLst>
            </a:pPr>
            <a:r>
              <a:rPr lang="en-US" altLang="zh-CN" sz="169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计算机组成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914900" y="3073400"/>
            <a:ext cx="254000" cy="1295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>
							</a:tabLst>
            </a:pPr>
            <a:r>
              <a:rPr lang="en-US" altLang="zh-CN" sz="1691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C4</a:t>
            </a:r>
          </a:p>
          <a:p>
            <a:pPr>
              <a:lnSpc>
                <a:spcPts val="2100"/>
              </a:lnSpc>
              <a:tabLst>
							</a:tabLst>
            </a:pPr>
            <a:r>
              <a:rPr lang="en-US" altLang="zh-CN" sz="1691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C5</a:t>
            </a:r>
          </a:p>
          <a:p>
            <a:pPr>
              <a:lnSpc>
                <a:spcPts val="2100"/>
              </a:lnSpc>
              <a:tabLst>
							</a:tabLst>
            </a:pPr>
            <a:r>
              <a:rPr lang="en-US" altLang="zh-CN" sz="1691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C3</a:t>
            </a:r>
          </a:p>
          <a:p>
            <a:pPr>
              <a:lnSpc>
                <a:spcPts val="2200"/>
              </a:lnSpc>
              <a:tabLst>
							</a:tabLst>
            </a:pPr>
            <a:r>
              <a:rPr lang="en-US" altLang="zh-CN" sz="169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无</a:t>
            </a:r>
          </a:p>
          <a:p>
            <a:pPr>
              <a:lnSpc>
                <a:spcPts val="2100"/>
              </a:lnSpc>
              <a:tabLst>
							</a:tabLst>
            </a:pPr>
            <a:r>
              <a:rPr lang="en-US" altLang="zh-CN" sz="1691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C8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651000" y="4432300"/>
            <a:ext cx="368300" cy="469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>
							</a:tabLst>
            </a:pPr>
            <a:r>
              <a:rPr lang="en-US" altLang="zh-CN" sz="1691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C10</a:t>
            </a:r>
          </a:p>
          <a:p>
            <a:pPr>
              <a:lnSpc>
                <a:spcPts val="2100"/>
              </a:lnSpc>
              <a:tabLst>
							</a:tabLst>
            </a:pPr>
            <a:r>
              <a:rPr lang="en-US" altLang="zh-CN" sz="1691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C11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514600" y="4406900"/>
            <a:ext cx="850900" cy="482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69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操作系统</a:t>
            </a:r>
          </a:p>
          <a:p>
            <a:pPr>
              <a:lnSpc>
                <a:spcPts val="2100"/>
              </a:lnSpc>
              <a:tabLst>
							</a:tabLst>
            </a:pPr>
            <a:r>
              <a:rPr lang="en-US" altLang="zh-CN" sz="169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编译原理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914900" y="4432300"/>
            <a:ext cx="622300" cy="469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>
							</a:tabLst>
            </a:pPr>
            <a:r>
              <a:rPr lang="en-US" altLang="zh-CN" sz="1691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C7,</a:t>
            </a:r>
            <a:r>
              <a:rPr lang="en-US" altLang="zh-CN" sz="169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1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C9</a:t>
            </a:r>
          </a:p>
          <a:p>
            <a:pPr>
              <a:lnSpc>
                <a:spcPts val="2100"/>
              </a:lnSpc>
              <a:tabLst>
							</a:tabLst>
            </a:pPr>
            <a:r>
              <a:rPr lang="en-US" altLang="zh-CN" sz="1691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C7,</a:t>
            </a:r>
            <a:r>
              <a:rPr lang="en-US" altLang="zh-CN" sz="169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1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C9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651000" y="5003800"/>
            <a:ext cx="368300" cy="1028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>
							</a:tabLst>
            </a:pPr>
            <a:r>
              <a:rPr lang="en-US" altLang="zh-CN" sz="1691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C12</a:t>
            </a:r>
          </a:p>
          <a:p>
            <a:pPr>
              <a:lnSpc>
                <a:spcPts val="2100"/>
              </a:lnSpc>
              <a:tabLst>
							</a:tabLst>
            </a:pPr>
            <a:r>
              <a:rPr lang="en-US" altLang="zh-CN" sz="1691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C13</a:t>
            </a:r>
          </a:p>
          <a:p>
            <a:pPr>
              <a:lnSpc>
                <a:spcPts val="2100"/>
              </a:lnSpc>
              <a:tabLst>
							</a:tabLst>
            </a:pPr>
            <a:r>
              <a:rPr lang="en-US" altLang="zh-CN" sz="1691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C14</a:t>
            </a:r>
          </a:p>
          <a:p>
            <a:pPr>
              <a:lnSpc>
                <a:spcPts val="2100"/>
              </a:lnSpc>
              <a:tabLst>
							</a:tabLst>
            </a:pPr>
            <a:r>
              <a:rPr lang="en-US" altLang="zh-CN" sz="1691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C15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514600" y="4991100"/>
            <a:ext cx="1066800" cy="1041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69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数据库</a:t>
            </a:r>
          </a:p>
          <a:p>
            <a:pPr>
              <a:lnSpc>
                <a:spcPts val="2100"/>
              </a:lnSpc>
              <a:tabLst>
							</a:tabLst>
            </a:pPr>
            <a:r>
              <a:rPr lang="en-US" altLang="zh-CN" sz="169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计算理论</a:t>
            </a:r>
          </a:p>
          <a:p>
            <a:pPr>
              <a:lnSpc>
                <a:spcPts val="2100"/>
              </a:lnSpc>
              <a:tabLst>
							</a:tabLst>
            </a:pPr>
            <a:r>
              <a:rPr lang="en-US" altLang="zh-CN" sz="169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计算机网络</a:t>
            </a:r>
          </a:p>
          <a:p>
            <a:pPr>
              <a:lnSpc>
                <a:spcPts val="2100"/>
              </a:lnSpc>
              <a:tabLst>
							</a:tabLst>
            </a:pPr>
            <a:r>
              <a:rPr lang="en-US" altLang="zh-CN" sz="169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数值分析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914900" y="5003800"/>
            <a:ext cx="368300" cy="1028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>
							</a:tabLst>
            </a:pPr>
            <a:r>
              <a:rPr lang="en-US" altLang="zh-CN" sz="1691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C7</a:t>
            </a:r>
          </a:p>
          <a:p>
            <a:pPr>
              <a:lnSpc>
                <a:spcPts val="2100"/>
              </a:lnSpc>
              <a:tabLst>
							</a:tabLst>
            </a:pPr>
            <a:r>
              <a:rPr lang="en-US" altLang="zh-CN" sz="1691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C2</a:t>
            </a:r>
          </a:p>
          <a:p>
            <a:pPr>
              <a:lnSpc>
                <a:spcPts val="2100"/>
              </a:lnSpc>
              <a:tabLst>
							</a:tabLst>
            </a:pPr>
            <a:r>
              <a:rPr lang="en-US" altLang="zh-CN" sz="1691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C10</a:t>
            </a:r>
          </a:p>
          <a:p>
            <a:pPr>
              <a:lnSpc>
                <a:spcPts val="2100"/>
              </a:lnSpc>
              <a:tabLst>
							</a:tabLst>
            </a:pPr>
            <a:r>
              <a:rPr lang="en-US" altLang="zh-CN" sz="1691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C6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451600" y="2349500"/>
            <a:ext cx="203200" cy="12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>
							</a:tabLst>
            </a:pP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C1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451600" y="2806700"/>
            <a:ext cx="203200" cy="12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>
							</a:tabLst>
            </a:pP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C2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451600" y="3517900"/>
            <a:ext cx="203200" cy="889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>
							</a:tabLst>
            </a:pP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C8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  <a:tabLst>
							</a:tabLst>
            </a:pP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C4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985000" y="2578100"/>
            <a:ext cx="203200" cy="12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>
							</a:tabLst>
            </a:pP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C3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594600" y="2578100"/>
            <a:ext cx="203200" cy="12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>
							</a:tabLst>
            </a:pP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C7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8229600" y="2578100"/>
            <a:ext cx="317500" cy="12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>
							</a:tabLst>
            </a:pP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C12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934200" y="3073400"/>
            <a:ext cx="419100" cy="1346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>
                <a:tab pos="127000" algn="l"/>
                <a:tab pos="203200" algn="l"/>
              </a:tabLst>
            </a:pP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C13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500"/>
              </a:lnSpc>
              <a:tabLst>
                <a:tab pos="127000" algn="l"/>
                <a:tab pos="203200" algn="l"/>
              </a:tabLst>
            </a:pPr>
            <a:r>
              <a:rPr lang="en-US" altLang="zh-CN" dirty="0" smtClean="0"/>
              <a:t>	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C9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  <a:tabLst>
                <a:tab pos="127000" algn="l"/>
                <a:tab pos="203200" algn="l"/>
              </a:tabLst>
            </a:pPr>
            <a:r>
              <a:rPr lang="en-US" altLang="zh-CN" dirty="0" smtClean="0"/>
              <a:t>		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C5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696200" y="3225800"/>
            <a:ext cx="622300" cy="1193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>
                <a:tab pos="127000" algn="l"/>
                <a:tab pos="304800" algn="l"/>
              </a:tabLst>
            </a:pPr>
            <a:r>
              <a:rPr lang="en-US" altLang="zh-CN" dirty="0" smtClean="0"/>
              <a:t>		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C10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100"/>
              </a:lnSpc>
              <a:tabLst>
                <a:tab pos="127000" algn="l"/>
                <a:tab pos="304800" algn="l"/>
              </a:tabLst>
            </a:pP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C11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100"/>
              </a:lnSpc>
              <a:tabLst>
                <a:tab pos="127000" algn="l"/>
                <a:tab pos="304800" algn="l"/>
              </a:tabLst>
            </a:pPr>
            <a:r>
              <a:rPr lang="en-US" altLang="zh-CN" dirty="0" smtClean="0"/>
              <a:t>	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C6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8534400" y="3225800"/>
            <a:ext cx="469900" cy="1193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>
                <a:tab pos="152400" algn="l"/>
              </a:tabLst>
            </a:pPr>
            <a:r>
              <a:rPr lang="en-US" altLang="zh-CN" dirty="0" smtClean="0"/>
              <a:t>	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C14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300"/>
              </a:lnSpc>
              <a:tabLst>
                <a:tab pos="152400" algn="l"/>
              </a:tabLst>
            </a:pP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C15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197600" y="4940300"/>
            <a:ext cx="2997200" cy="939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>
                <a:tab pos="1193800" algn="l"/>
              </a:tabLst>
            </a:pPr>
            <a:r>
              <a:rPr lang="en-US" altLang="zh-CN" sz="2802" b="1" dirty="0" smtClean="0">
                <a:solidFill>
                  <a:srgbClr val="00339a"/>
                </a:solidFill>
                <a:latin typeface="Garamond" pitchFamily="18" charset="0"/>
                <a:cs typeface="Garamond" pitchFamily="18" charset="0"/>
              </a:rPr>
              <a:t>AOV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b="1" dirty="0" smtClean="0">
                <a:solidFill>
                  <a:srgbClr val="00339a"/>
                </a:solidFill>
                <a:latin typeface="Garamond" pitchFamily="18" charset="0"/>
                <a:cs typeface="Garamond" pitchFamily="18" charset="0"/>
              </a:rPr>
              <a:t>(Activity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b="1" dirty="0" smtClean="0">
                <a:solidFill>
                  <a:srgbClr val="00339a"/>
                </a:solidFill>
                <a:latin typeface="Garamond" pitchFamily="18" charset="0"/>
                <a:cs typeface="Garamond" pitchFamily="18" charset="0"/>
              </a:rPr>
              <a:t>On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b="1" dirty="0" smtClean="0">
                <a:solidFill>
                  <a:srgbClr val="00339a"/>
                </a:solidFill>
                <a:latin typeface="Garamond" pitchFamily="18" charset="0"/>
                <a:cs typeface="Garamond" pitchFamily="18" charset="0"/>
              </a:rPr>
              <a:t>Vertex)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200"/>
              </a:lnSpc>
              <a:tabLst>
                <a:tab pos="11938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00339a"/>
                </a:solidFill>
                <a:latin typeface="Times New Roman" pitchFamily="18" charset="0"/>
                <a:cs typeface="Times New Roman" pitchFamily="18" charset="0"/>
              </a:rPr>
              <a:t>网络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774839" y="348995"/>
            <a:ext cx="9144000" cy="6858000"/>
          </a:xfrm>
          <a:custGeom>
            <a:avLst/>
            <a:gdLst>
              <a:gd name="connsiteX0" fmla="*/ 0 w 9144000"/>
              <a:gd name="connsiteY0" fmla="*/ 0 h 6858000"/>
              <a:gd name="connsiteX1" fmla="*/ 0 w 9144000"/>
              <a:gd name="connsiteY1" fmla="*/ 6857999 h 6858000"/>
              <a:gd name="connsiteX2" fmla="*/ 9143999 w 9144000"/>
              <a:gd name="connsiteY2" fmla="*/ 6857999 h 6858000"/>
              <a:gd name="connsiteX3" fmla="*/ 9143999 w 9144000"/>
              <a:gd name="connsiteY3" fmla="*/ 0 h 6858000"/>
              <a:gd name="connsiteX4" fmla="*/ 0 w 9144000"/>
              <a:gd name="connsiteY4" fmla="*/ 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0"/>
                </a:moveTo>
                <a:lnTo>
                  <a:pt x="0" y="6857999"/>
                </a:lnTo>
                <a:lnTo>
                  <a:pt x="9143999" y="6857999"/>
                </a:lnTo>
                <a:lnTo>
                  <a:pt x="9143999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146314" y="568070"/>
            <a:ext cx="8248650" cy="628649"/>
          </a:xfrm>
          <a:custGeom>
            <a:avLst/>
            <a:gdLst>
              <a:gd name="connsiteX0" fmla="*/ 9525 w 8248650"/>
              <a:gd name="connsiteY0" fmla="*/ 619125 h 628649"/>
              <a:gd name="connsiteX1" fmla="*/ 9525 w 8248650"/>
              <a:gd name="connsiteY1" fmla="*/ 9525 h 628649"/>
              <a:gd name="connsiteX2" fmla="*/ 8239124 w 8248650"/>
              <a:gd name="connsiteY2" fmla="*/ 9525 h 62864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8248650" h="628649">
                <a:moveTo>
                  <a:pt x="9525" y="619125"/>
                </a:moveTo>
                <a:lnTo>
                  <a:pt x="9525" y="9525"/>
                </a:lnTo>
                <a:lnTo>
                  <a:pt x="8239124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222514" y="6511670"/>
            <a:ext cx="8248650" cy="38100"/>
          </a:xfrm>
          <a:custGeom>
            <a:avLst/>
            <a:gdLst>
              <a:gd name="connsiteX0" fmla="*/ 9525 w 8248650"/>
              <a:gd name="connsiteY0" fmla="*/ 9525 h 38100"/>
              <a:gd name="connsiteX1" fmla="*/ 8239124 w 8248650"/>
              <a:gd name="connsiteY1" fmla="*/ 9525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8650" h="38100">
                <a:moveTo>
                  <a:pt x="9525" y="9525"/>
                </a:moveTo>
                <a:lnTo>
                  <a:pt x="8239124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664089" y="5143246"/>
            <a:ext cx="546100" cy="546100"/>
          </a:xfrm>
          <a:custGeom>
            <a:avLst/>
            <a:gdLst>
              <a:gd name="connsiteX0" fmla="*/ 273050 w 546100"/>
              <a:gd name="connsiteY0" fmla="*/ 6350 h 546100"/>
              <a:gd name="connsiteX1" fmla="*/ 6350 w 546100"/>
              <a:gd name="connsiteY1" fmla="*/ 273050 h 546100"/>
              <a:gd name="connsiteX2" fmla="*/ 273050 w 546100"/>
              <a:gd name="connsiteY2" fmla="*/ 539750 h 546100"/>
              <a:gd name="connsiteX3" fmla="*/ 539750 w 546100"/>
              <a:gd name="connsiteY3" fmla="*/ 273050 h 546100"/>
              <a:gd name="connsiteX4" fmla="*/ 273050 w 546100"/>
              <a:gd name="connsiteY4" fmla="*/ 6350 h 546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46100" h="546100">
                <a:moveTo>
                  <a:pt x="273050" y="6350"/>
                </a:moveTo>
                <a:cubicBezTo>
                  <a:pt x="125984" y="6350"/>
                  <a:pt x="6350" y="125983"/>
                  <a:pt x="6350" y="273050"/>
                </a:cubicBezTo>
                <a:cubicBezTo>
                  <a:pt x="6350" y="420115"/>
                  <a:pt x="125984" y="539750"/>
                  <a:pt x="273050" y="539750"/>
                </a:cubicBezTo>
                <a:cubicBezTo>
                  <a:pt x="420116" y="539750"/>
                  <a:pt x="539750" y="420115"/>
                  <a:pt x="539750" y="273050"/>
                </a:cubicBezTo>
                <a:cubicBezTo>
                  <a:pt x="539750" y="125983"/>
                  <a:pt x="420116" y="6350"/>
                  <a:pt x="273050" y="635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330200"/>
            <a:ext cx="9169400" cy="6883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1320800" y="774700"/>
            <a:ext cx="2133600" cy="520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100"/>
              </a:lnSpc>
              <a:tabLst>
							</a:tabLst>
            </a:pPr>
            <a:r>
              <a:rPr lang="en-US" altLang="zh-CN" sz="4200" dirty="0" smtClean="0">
                <a:solidFill>
                  <a:srgbClr val="00339a"/>
                </a:solidFill>
                <a:latin typeface="Times New Roman" pitchFamily="18" charset="0"/>
                <a:cs typeface="Times New Roman" pitchFamily="18" charset="0"/>
              </a:rPr>
              <a:t>拓扑排序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320800" y="2184400"/>
            <a:ext cx="177800" cy="2286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>
							</a:tabLst>
            </a:pPr>
            <a:r>
              <a:rPr lang="en-US" altLang="zh-CN" sz="1997" dirty="0" smtClean="0">
                <a:solidFill>
                  <a:srgbClr val="cc6500"/>
                </a:solidFill>
                <a:latin typeface="Wingdings" pitchFamily="18" charset="0"/>
                <a:cs typeface="Wingdings" pitchFamily="18" charset="0"/>
              </a:rPr>
              <a:t>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900"/>
              </a:lnSpc>
              <a:tabLst>
							</a:tabLst>
            </a:pPr>
            <a:r>
              <a:rPr lang="en-US" altLang="zh-CN" sz="1997" dirty="0" smtClean="0">
                <a:solidFill>
                  <a:srgbClr val="cc6500"/>
                </a:solidFill>
                <a:latin typeface="Wingdings" pitchFamily="18" charset="0"/>
                <a:cs typeface="Wingdings" pitchFamily="18" charset="0"/>
              </a:rPr>
              <a:t>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800"/>
              </a:lnSpc>
              <a:tabLst>
							</a:tabLst>
            </a:pPr>
            <a:r>
              <a:rPr lang="en-US" altLang="zh-CN" sz="1997" dirty="0" smtClean="0">
                <a:solidFill>
                  <a:srgbClr val="cc6500"/>
                </a:solidFill>
                <a:latin typeface="Wingdings" pitchFamily="18" charset="0"/>
                <a:cs typeface="Wingdings" pitchFamily="18" charset="0"/>
              </a:rPr>
              <a:t>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663700" y="2095500"/>
            <a:ext cx="7569200" cy="284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0"/>
              </a:lnSpc>
              <a:tabLst>
							</a:tabLst>
            </a:pPr>
            <a:r>
              <a:rPr lang="en-US" altLang="zh-CN" sz="3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拓</a:t>
            </a:r>
            <a:r>
              <a:rPr lang="en-US" altLang="zh-CN" sz="3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扑</a:t>
            </a:r>
            <a:r>
              <a:rPr lang="en-US" altLang="zh-CN" sz="3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序</a:t>
            </a:r>
            <a:r>
              <a:rPr lang="en-US" altLang="zh-CN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：</a:t>
            </a:r>
            <a:r>
              <a:rPr lang="en-US" altLang="zh-CN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如</a:t>
            </a:r>
            <a:r>
              <a:rPr lang="en-US" altLang="zh-CN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果</a:t>
            </a:r>
            <a:r>
              <a:rPr lang="en-US" altLang="zh-CN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图</a:t>
            </a:r>
            <a:r>
              <a:rPr lang="en-US" altLang="zh-CN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中</a:t>
            </a:r>
            <a:r>
              <a:rPr lang="en-US" altLang="zh-CN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从</a:t>
            </a:r>
            <a:r>
              <a:rPr lang="en-US" altLang="zh-CN" sz="30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V</a:t>
            </a:r>
            <a:r>
              <a:rPr lang="en-US" altLang="zh-CN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到</a:t>
            </a:r>
            <a:r>
              <a:rPr lang="en-US" altLang="zh-CN" sz="30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W</a:t>
            </a:r>
            <a:r>
              <a:rPr lang="en-US" altLang="zh-CN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有</a:t>
            </a:r>
            <a:r>
              <a:rPr lang="en-US" altLang="zh-CN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一</a:t>
            </a:r>
            <a:r>
              <a:rPr lang="en-US" altLang="zh-CN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条</a:t>
            </a:r>
            <a:r>
              <a:rPr lang="en-US" altLang="zh-CN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有</a:t>
            </a:r>
            <a:r>
              <a:rPr lang="en-US" altLang="zh-CN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向</a:t>
            </a:r>
            <a:r>
              <a:rPr lang="en-US" altLang="zh-CN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路</a:t>
            </a:r>
            <a:r>
              <a:rPr lang="en-US" altLang="zh-CN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径</a:t>
            </a:r>
            <a:r>
              <a:rPr lang="en-US" altLang="zh-CN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</a:t>
            </a:r>
          </a:p>
          <a:p>
            <a:pPr>
              <a:lnSpc>
                <a:spcPts val="3600"/>
              </a:lnSpc>
              <a:tabLst>
							</a:tabLst>
            </a:pPr>
            <a:r>
              <a:rPr lang="en-US" altLang="zh-CN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则</a:t>
            </a:r>
            <a:r>
              <a:rPr lang="en-US" altLang="zh-CN" sz="30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V</a:t>
            </a:r>
            <a:r>
              <a:rPr lang="en-US" altLang="zh-CN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一</a:t>
            </a:r>
            <a:r>
              <a:rPr lang="en-US" altLang="zh-CN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定</a:t>
            </a:r>
            <a:r>
              <a:rPr lang="en-US" altLang="zh-CN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排</a:t>
            </a:r>
            <a:r>
              <a:rPr lang="en-US" altLang="zh-CN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在</a:t>
            </a:r>
            <a:r>
              <a:rPr lang="en-US" altLang="zh-CN" sz="30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W</a:t>
            </a:r>
            <a:r>
              <a:rPr lang="en-US" altLang="zh-CN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之</a:t>
            </a:r>
            <a:r>
              <a:rPr lang="en-US" altLang="zh-CN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前</a:t>
            </a:r>
            <a:r>
              <a:rPr lang="en-US" altLang="zh-CN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。</a:t>
            </a:r>
            <a:r>
              <a:rPr lang="en-US" altLang="zh-CN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满</a:t>
            </a:r>
            <a:r>
              <a:rPr lang="en-US" altLang="zh-CN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足</a:t>
            </a:r>
            <a:r>
              <a:rPr lang="en-US" altLang="zh-CN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此</a:t>
            </a:r>
            <a:r>
              <a:rPr lang="en-US" altLang="zh-CN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条</a:t>
            </a:r>
            <a:r>
              <a:rPr lang="en-US" altLang="zh-CN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件</a:t>
            </a:r>
            <a:r>
              <a:rPr lang="en-US" altLang="zh-CN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的</a:t>
            </a:r>
            <a:r>
              <a:rPr lang="en-US" altLang="zh-CN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顶</a:t>
            </a:r>
            <a:r>
              <a:rPr lang="en-US" altLang="zh-CN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点</a:t>
            </a:r>
            <a:r>
              <a:rPr lang="en-US" altLang="zh-CN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序</a:t>
            </a:r>
            <a:r>
              <a:rPr lang="en-US" altLang="zh-CN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列</a:t>
            </a:r>
          </a:p>
          <a:p>
            <a:pPr>
              <a:lnSpc>
                <a:spcPts val="3900"/>
              </a:lnSpc>
              <a:tabLst>
							</a:tabLst>
            </a:pPr>
            <a:r>
              <a:rPr lang="en-US" altLang="zh-CN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称为一个拓扑序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300"/>
              </a:lnSpc>
              <a:tabLst>
							</a:tabLst>
            </a:pPr>
            <a:r>
              <a:rPr lang="en-US" altLang="zh-CN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获得一个拓扑序的过程就是</a:t>
            </a:r>
            <a:r>
              <a:rPr lang="en-US" altLang="zh-CN" sz="3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拓扑排序</a:t>
            </a:r>
          </a:p>
          <a:p>
            <a:pPr>
              <a:lnSpc>
                <a:spcPts val="3900"/>
              </a:lnSpc>
              <a:tabLst>
							</a:tabLst>
            </a:pPr>
            <a:r>
              <a:rPr lang="en-US" altLang="zh-CN" sz="30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AOV</a:t>
            </a:r>
            <a:r>
              <a:rPr lang="en-US" altLang="zh-CN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如果有</a:t>
            </a:r>
            <a:r>
              <a:rPr lang="en-US" altLang="zh-CN" sz="3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合理的</a:t>
            </a:r>
            <a:r>
              <a:rPr lang="en-US" altLang="zh-CN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拓扑序，则必定是</a:t>
            </a:r>
            <a:r>
              <a:rPr lang="en-US" altLang="zh-CN" sz="3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有向无环</a:t>
            </a:r>
          </a:p>
          <a:p>
            <a:pPr>
              <a:lnSpc>
                <a:spcPts val="3600"/>
              </a:lnSpc>
              <a:tabLst>
							</a:tabLst>
            </a:pPr>
            <a:r>
              <a:rPr lang="en-US" altLang="zh-CN" sz="3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图</a:t>
            </a:r>
            <a:r>
              <a:rPr lang="en-US" altLang="zh-CN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30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Directed</a:t>
            </a:r>
            <a:r>
              <a:rPr lang="en-US" altLang="zh-CN" sz="30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0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Acyclic</a:t>
            </a:r>
            <a:r>
              <a:rPr lang="en-US" altLang="zh-CN" sz="30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0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Graph,</a:t>
            </a:r>
            <a:r>
              <a:rPr lang="en-US" altLang="zh-CN" sz="30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0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DAG</a:t>
            </a:r>
            <a:r>
              <a:rPr lang="en-US" altLang="zh-CN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）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835400" y="5308600"/>
            <a:ext cx="1778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24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V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892800" y="5372100"/>
            <a:ext cx="1892300" cy="711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>
							</a:tabLst>
            </a:pPr>
            <a:r>
              <a:rPr lang="en-US" altLang="zh-CN" sz="24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V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必须在</a:t>
            </a:r>
            <a:r>
              <a:rPr lang="en-US" altLang="zh-CN" sz="24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V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开始</a:t>
            </a:r>
          </a:p>
          <a:p>
            <a:pPr>
              <a:lnSpc>
                <a:spcPts val="3100"/>
              </a:lnSpc>
              <a:tabLst>
							</a:tabLst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之前结束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330200"/>
            <a:ext cx="9169400" cy="6883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1320800" y="774700"/>
            <a:ext cx="1066800" cy="520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100"/>
              </a:lnSpc>
              <a:tabLst>
							</a:tabLst>
            </a:pPr>
            <a:r>
              <a:rPr lang="en-US" altLang="zh-CN" sz="4200" dirty="0" smtClean="0">
                <a:solidFill>
                  <a:srgbClr val="00339a"/>
                </a:solidFill>
                <a:latin typeface="Times New Roman" pitchFamily="18" charset="0"/>
                <a:cs typeface="Times New Roman" pitchFamily="18" charset="0"/>
              </a:rPr>
              <a:t>算法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651000" y="1612900"/>
            <a:ext cx="6350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69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课程号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225800" y="1612900"/>
            <a:ext cx="8509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69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课程名称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914900" y="1612900"/>
            <a:ext cx="8509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69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预修课程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651000" y="1917700"/>
            <a:ext cx="254000" cy="469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>
							</a:tabLst>
            </a:pPr>
            <a:r>
              <a:rPr lang="en-US" altLang="zh-CN" sz="1691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C1</a:t>
            </a:r>
          </a:p>
          <a:p>
            <a:pPr>
              <a:lnSpc>
                <a:spcPts val="2100"/>
              </a:lnSpc>
              <a:tabLst>
							</a:tabLst>
            </a:pPr>
            <a:r>
              <a:rPr lang="en-US" altLang="zh-CN" sz="1691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C2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514600" y="1905000"/>
            <a:ext cx="1270000" cy="482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69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程序设计基础</a:t>
            </a:r>
          </a:p>
          <a:p>
            <a:pPr>
              <a:lnSpc>
                <a:spcPts val="2100"/>
              </a:lnSpc>
              <a:tabLst>
							</a:tabLst>
            </a:pPr>
            <a:r>
              <a:rPr lang="en-US" altLang="zh-CN" sz="169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离散数学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914900" y="1905000"/>
            <a:ext cx="203200" cy="482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69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无</a:t>
            </a:r>
          </a:p>
          <a:p>
            <a:pPr>
              <a:lnSpc>
                <a:spcPts val="2100"/>
              </a:lnSpc>
              <a:tabLst>
							</a:tabLst>
            </a:pPr>
            <a:r>
              <a:rPr lang="en-US" altLang="zh-CN" sz="169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无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651000" y="2476500"/>
            <a:ext cx="2540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>
							</a:tabLst>
            </a:pPr>
            <a:r>
              <a:rPr lang="en-US" altLang="zh-CN" sz="1691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C3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514600" y="2451100"/>
            <a:ext cx="8509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69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数据结构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914900" y="2476500"/>
            <a:ext cx="6223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>
							</a:tabLst>
            </a:pPr>
            <a:r>
              <a:rPr lang="en-US" altLang="zh-CN" sz="1691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C1,</a:t>
            </a:r>
            <a:r>
              <a:rPr lang="en-US" altLang="zh-CN" sz="169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1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C2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651000" y="2768600"/>
            <a:ext cx="254000" cy="749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>
							</a:tabLst>
            </a:pPr>
            <a:r>
              <a:rPr lang="en-US" altLang="zh-CN" sz="1691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C4</a:t>
            </a:r>
          </a:p>
          <a:p>
            <a:pPr>
              <a:lnSpc>
                <a:spcPts val="2100"/>
              </a:lnSpc>
              <a:tabLst>
							</a:tabLst>
            </a:pPr>
            <a:r>
              <a:rPr lang="en-US" altLang="zh-CN" sz="1691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C5</a:t>
            </a:r>
          </a:p>
          <a:p>
            <a:pPr>
              <a:lnSpc>
                <a:spcPts val="2100"/>
              </a:lnSpc>
              <a:tabLst>
							</a:tabLst>
            </a:pPr>
            <a:r>
              <a:rPr lang="en-US" altLang="zh-CN" sz="1691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C6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514600" y="2743200"/>
            <a:ext cx="1270000" cy="762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69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微积分（一）</a:t>
            </a:r>
          </a:p>
          <a:p>
            <a:pPr>
              <a:lnSpc>
                <a:spcPts val="2100"/>
              </a:lnSpc>
              <a:tabLst>
							</a:tabLst>
            </a:pPr>
            <a:r>
              <a:rPr lang="en-US" altLang="zh-CN" sz="169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微积分（二）</a:t>
            </a:r>
          </a:p>
          <a:p>
            <a:pPr>
              <a:lnSpc>
                <a:spcPts val="2100"/>
              </a:lnSpc>
              <a:tabLst>
							</a:tabLst>
            </a:pPr>
            <a:r>
              <a:rPr lang="en-US" altLang="zh-CN" sz="169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线性代数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914900" y="2743200"/>
            <a:ext cx="254000" cy="762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69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无</a:t>
            </a:r>
          </a:p>
          <a:p>
            <a:pPr>
              <a:lnSpc>
                <a:spcPts val="2100"/>
              </a:lnSpc>
              <a:tabLst>
							</a:tabLst>
            </a:pPr>
            <a:r>
              <a:rPr lang="en-US" altLang="zh-CN" sz="1691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C4</a:t>
            </a:r>
          </a:p>
          <a:p>
            <a:pPr>
              <a:lnSpc>
                <a:spcPts val="2100"/>
              </a:lnSpc>
              <a:tabLst>
							</a:tabLst>
            </a:pPr>
            <a:r>
              <a:rPr lang="en-US" altLang="zh-CN" sz="1691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C5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651000" y="3581400"/>
            <a:ext cx="2540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>
							</a:tabLst>
            </a:pPr>
            <a:r>
              <a:rPr lang="en-US" altLang="zh-CN" sz="1691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C7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514600" y="3568700"/>
            <a:ext cx="14859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69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算法分析与设计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914900" y="3581400"/>
            <a:ext cx="2540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>
							</a:tabLst>
            </a:pPr>
            <a:r>
              <a:rPr lang="en-US" altLang="zh-CN" sz="1691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C3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651000" y="3860800"/>
            <a:ext cx="2540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>
							</a:tabLst>
            </a:pPr>
            <a:r>
              <a:rPr lang="en-US" altLang="zh-CN" sz="1691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C8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514600" y="3848100"/>
            <a:ext cx="21336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69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逻辑与计算机设计基础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914900" y="3848100"/>
            <a:ext cx="2032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69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无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651000" y="4140200"/>
            <a:ext cx="2540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>
							</a:tabLst>
            </a:pPr>
            <a:r>
              <a:rPr lang="en-US" altLang="zh-CN" sz="1691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C9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514600" y="4127500"/>
            <a:ext cx="10668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69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计算机组成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914900" y="4140200"/>
            <a:ext cx="2540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>
							</a:tabLst>
            </a:pPr>
            <a:r>
              <a:rPr lang="en-US" altLang="zh-CN" sz="1691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C8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651000" y="4445000"/>
            <a:ext cx="368300" cy="1028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>
							</a:tabLst>
            </a:pPr>
            <a:r>
              <a:rPr lang="en-US" altLang="zh-CN" sz="1691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C10</a:t>
            </a:r>
          </a:p>
          <a:p>
            <a:pPr>
              <a:lnSpc>
                <a:spcPts val="2100"/>
              </a:lnSpc>
              <a:tabLst>
							</a:tabLst>
            </a:pPr>
            <a:r>
              <a:rPr lang="en-US" altLang="zh-CN" sz="1691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C11</a:t>
            </a:r>
          </a:p>
          <a:p>
            <a:pPr>
              <a:lnSpc>
                <a:spcPts val="2100"/>
              </a:lnSpc>
              <a:tabLst>
							</a:tabLst>
            </a:pPr>
            <a:r>
              <a:rPr lang="en-US" altLang="zh-CN" sz="1691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C12</a:t>
            </a:r>
          </a:p>
          <a:p>
            <a:pPr>
              <a:lnSpc>
                <a:spcPts val="2100"/>
              </a:lnSpc>
              <a:tabLst>
							</a:tabLst>
            </a:pPr>
            <a:r>
              <a:rPr lang="en-US" altLang="zh-CN" sz="1691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C13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514600" y="4432300"/>
            <a:ext cx="850900" cy="1041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69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操作系统</a:t>
            </a:r>
          </a:p>
          <a:p>
            <a:pPr>
              <a:lnSpc>
                <a:spcPts val="2100"/>
              </a:lnSpc>
              <a:tabLst>
							</a:tabLst>
            </a:pPr>
            <a:r>
              <a:rPr lang="en-US" altLang="zh-CN" sz="169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编译原理</a:t>
            </a:r>
          </a:p>
          <a:p>
            <a:pPr>
              <a:lnSpc>
                <a:spcPts val="2100"/>
              </a:lnSpc>
              <a:tabLst>
							</a:tabLst>
            </a:pPr>
            <a:r>
              <a:rPr lang="en-US" altLang="zh-CN" sz="169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数据库</a:t>
            </a:r>
          </a:p>
          <a:p>
            <a:pPr>
              <a:lnSpc>
                <a:spcPts val="2100"/>
              </a:lnSpc>
              <a:tabLst>
							</a:tabLst>
            </a:pPr>
            <a:r>
              <a:rPr lang="en-US" altLang="zh-CN" sz="169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计算理论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914900" y="4445000"/>
            <a:ext cx="622300" cy="1028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>
							</a:tabLst>
            </a:pPr>
            <a:r>
              <a:rPr lang="en-US" altLang="zh-CN" sz="1691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C7,</a:t>
            </a:r>
            <a:r>
              <a:rPr lang="en-US" altLang="zh-CN" sz="169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1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C9</a:t>
            </a:r>
          </a:p>
          <a:p>
            <a:pPr>
              <a:lnSpc>
                <a:spcPts val="2100"/>
              </a:lnSpc>
              <a:tabLst>
							</a:tabLst>
            </a:pPr>
            <a:r>
              <a:rPr lang="en-US" altLang="zh-CN" sz="1691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C7,</a:t>
            </a:r>
            <a:r>
              <a:rPr lang="en-US" altLang="zh-CN" sz="169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91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C9</a:t>
            </a:r>
          </a:p>
          <a:p>
            <a:pPr>
              <a:lnSpc>
                <a:spcPts val="2100"/>
              </a:lnSpc>
              <a:tabLst>
							</a:tabLst>
            </a:pPr>
            <a:r>
              <a:rPr lang="en-US" altLang="zh-CN" sz="1691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C7</a:t>
            </a:r>
          </a:p>
          <a:p>
            <a:pPr>
              <a:lnSpc>
                <a:spcPts val="2100"/>
              </a:lnSpc>
              <a:tabLst>
							</a:tabLst>
            </a:pPr>
            <a:r>
              <a:rPr lang="en-US" altLang="zh-CN" sz="1691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C2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651000" y="5549900"/>
            <a:ext cx="368300" cy="469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>
							</a:tabLst>
            </a:pPr>
            <a:r>
              <a:rPr lang="en-US" altLang="zh-CN" sz="1691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C14</a:t>
            </a:r>
          </a:p>
          <a:p>
            <a:pPr>
              <a:lnSpc>
                <a:spcPts val="2100"/>
              </a:lnSpc>
              <a:tabLst>
							</a:tabLst>
            </a:pPr>
            <a:r>
              <a:rPr lang="en-US" altLang="zh-CN" sz="1691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C15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514600" y="5524500"/>
            <a:ext cx="1066800" cy="482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69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计算机网络</a:t>
            </a:r>
          </a:p>
          <a:p>
            <a:pPr>
              <a:lnSpc>
                <a:spcPts val="2100"/>
              </a:lnSpc>
              <a:tabLst>
							</a:tabLst>
            </a:pPr>
            <a:r>
              <a:rPr lang="en-US" altLang="zh-CN" sz="169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数值分析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914900" y="5549900"/>
            <a:ext cx="368300" cy="469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>
							</a:tabLst>
            </a:pPr>
            <a:r>
              <a:rPr lang="en-US" altLang="zh-CN" sz="1691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C10</a:t>
            </a:r>
          </a:p>
          <a:p>
            <a:pPr>
              <a:lnSpc>
                <a:spcPts val="2100"/>
              </a:lnSpc>
              <a:tabLst>
							</a:tabLst>
            </a:pPr>
            <a:r>
              <a:rPr lang="en-US" altLang="zh-CN" sz="1691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C6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451600" y="2044700"/>
            <a:ext cx="203200" cy="12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>
							</a:tabLst>
            </a:pP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C1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451600" y="2501900"/>
            <a:ext cx="203200" cy="12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>
							</a:tabLst>
            </a:pP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C2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985000" y="2273300"/>
            <a:ext cx="203200" cy="12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>
							</a:tabLst>
            </a:pP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C3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8229600" y="2273300"/>
            <a:ext cx="317500" cy="12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>
							</a:tabLst>
            </a:pP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C12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8686800" y="2882900"/>
            <a:ext cx="317500" cy="12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>
							</a:tabLst>
            </a:pP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C14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451600" y="3187700"/>
            <a:ext cx="203200" cy="12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>
							</a:tabLst>
            </a:pP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C8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696200" y="2895600"/>
            <a:ext cx="622300" cy="660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>
                <a:tab pos="304800" algn="l"/>
              </a:tabLst>
            </a:pPr>
            <a:r>
              <a:rPr lang="en-US" altLang="zh-CN" dirty="0" smtClean="0"/>
              <a:t>	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C10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100"/>
              </a:lnSpc>
              <a:tabLst>
                <a:tab pos="304800" algn="l"/>
              </a:tabLst>
            </a:pP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C11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594600" y="2273300"/>
            <a:ext cx="203200" cy="12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>
							</a:tabLst>
            </a:pP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C7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934200" y="2743200"/>
            <a:ext cx="342900" cy="584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>
                <a:tab pos="127000" algn="l"/>
              </a:tabLst>
            </a:pP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C13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500"/>
              </a:lnSpc>
              <a:tabLst>
                <a:tab pos="127000" algn="l"/>
              </a:tabLst>
            </a:pPr>
            <a:r>
              <a:rPr lang="en-US" altLang="zh-CN" dirty="0" smtClean="0"/>
              <a:t>	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C9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451600" y="3949700"/>
            <a:ext cx="203200" cy="12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>
							</a:tabLst>
            </a:pP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C4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137400" y="3949700"/>
            <a:ext cx="203200" cy="12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>
							</a:tabLst>
            </a:pP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C5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8534400" y="3949700"/>
            <a:ext cx="317500" cy="12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>
							</a:tabLst>
            </a:pP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C15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823200" y="3949700"/>
            <a:ext cx="203200" cy="12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>
							</a:tabLst>
            </a:pP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C6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366000" y="4495800"/>
            <a:ext cx="203200" cy="508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>
							</a:tabLst>
            </a:pP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C8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  <a:tabLst>
							</a:tabLst>
            </a:pP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C9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823200" y="4495800"/>
            <a:ext cx="203200" cy="508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>
							</a:tabLst>
            </a:pP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C4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  <a:tabLst>
							</a:tabLst>
            </a:pP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C5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451600" y="4508500"/>
            <a:ext cx="203200" cy="889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>
							</a:tabLst>
            </a:pP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C1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  <a:tabLst>
							</a:tabLst>
            </a:pP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C3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  <a:tabLst>
							</a:tabLst>
            </a:pP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C7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858000" y="4508500"/>
            <a:ext cx="317500" cy="889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>
                <a:tab pos="50800" algn="l"/>
              </a:tabLst>
            </a:pPr>
            <a:r>
              <a:rPr lang="en-US" altLang="zh-CN" dirty="0" smtClean="0"/>
              <a:t>	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C2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  <a:tabLst>
                <a:tab pos="50800" algn="l"/>
              </a:tabLst>
            </a:pP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C13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  <a:tabLst>
                <a:tab pos="50800" algn="l"/>
              </a:tabLst>
            </a:pPr>
            <a:r>
              <a:rPr lang="en-US" altLang="zh-CN" dirty="0" smtClean="0"/>
              <a:t>	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C6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400800" y="5638800"/>
            <a:ext cx="1689100" cy="508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>
							</a:tabLst>
            </a:pP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C11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C12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C10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C15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  <a:tabLst>
							</a:tabLst>
            </a:pP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C14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774839" y="348995"/>
            <a:ext cx="9144000" cy="6858000"/>
          </a:xfrm>
          <a:custGeom>
            <a:avLst/>
            <a:gdLst>
              <a:gd name="connsiteX0" fmla="*/ 0 w 9144000"/>
              <a:gd name="connsiteY0" fmla="*/ 0 h 6858000"/>
              <a:gd name="connsiteX1" fmla="*/ 0 w 9144000"/>
              <a:gd name="connsiteY1" fmla="*/ 6857999 h 6858000"/>
              <a:gd name="connsiteX2" fmla="*/ 9143999 w 9144000"/>
              <a:gd name="connsiteY2" fmla="*/ 6857999 h 6858000"/>
              <a:gd name="connsiteX3" fmla="*/ 9143999 w 9144000"/>
              <a:gd name="connsiteY3" fmla="*/ 0 h 6858000"/>
              <a:gd name="connsiteX4" fmla="*/ 0 w 9144000"/>
              <a:gd name="connsiteY4" fmla="*/ 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0"/>
                </a:moveTo>
                <a:lnTo>
                  <a:pt x="0" y="6857999"/>
                </a:lnTo>
                <a:lnTo>
                  <a:pt x="9143999" y="6857999"/>
                </a:lnTo>
                <a:lnTo>
                  <a:pt x="9143999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146314" y="568070"/>
            <a:ext cx="8248650" cy="628649"/>
          </a:xfrm>
          <a:custGeom>
            <a:avLst/>
            <a:gdLst>
              <a:gd name="connsiteX0" fmla="*/ 9525 w 8248650"/>
              <a:gd name="connsiteY0" fmla="*/ 619125 h 628649"/>
              <a:gd name="connsiteX1" fmla="*/ 9525 w 8248650"/>
              <a:gd name="connsiteY1" fmla="*/ 9525 h 628649"/>
              <a:gd name="connsiteX2" fmla="*/ 8239124 w 8248650"/>
              <a:gd name="connsiteY2" fmla="*/ 9525 h 62864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8248650" h="628649">
                <a:moveTo>
                  <a:pt x="9525" y="619125"/>
                </a:moveTo>
                <a:lnTo>
                  <a:pt x="9525" y="9525"/>
                </a:lnTo>
                <a:lnTo>
                  <a:pt x="8239124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222514" y="6511670"/>
            <a:ext cx="8248650" cy="38100"/>
          </a:xfrm>
          <a:custGeom>
            <a:avLst/>
            <a:gdLst>
              <a:gd name="connsiteX0" fmla="*/ 9525 w 8248650"/>
              <a:gd name="connsiteY0" fmla="*/ 9525 h 38100"/>
              <a:gd name="connsiteX1" fmla="*/ 8239124 w 8248650"/>
              <a:gd name="connsiteY1" fmla="*/ 9525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8650" h="38100">
                <a:moveTo>
                  <a:pt x="9525" y="9525"/>
                </a:moveTo>
                <a:lnTo>
                  <a:pt x="8239124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8036686" y="4870703"/>
            <a:ext cx="510540" cy="278891"/>
          </a:xfrm>
          <a:custGeom>
            <a:avLst/>
            <a:gdLst>
              <a:gd name="connsiteX0" fmla="*/ 0 w 510540"/>
              <a:gd name="connsiteY0" fmla="*/ 278892 h 278891"/>
              <a:gd name="connsiteX1" fmla="*/ 131826 w 510540"/>
              <a:gd name="connsiteY1" fmla="*/ 9144 h 278891"/>
              <a:gd name="connsiteX2" fmla="*/ 510540 w 510540"/>
              <a:gd name="connsiteY2" fmla="*/ 0 h 278891"/>
              <a:gd name="connsiteX3" fmla="*/ 0 w 510540"/>
              <a:gd name="connsiteY3" fmla="*/ 278892 h 2788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510540" h="278891">
                <a:moveTo>
                  <a:pt x="0" y="278892"/>
                </a:moveTo>
                <a:lnTo>
                  <a:pt x="131826" y="9144"/>
                </a:lnTo>
                <a:cubicBezTo>
                  <a:pt x="183642" y="52578"/>
                  <a:pt x="319278" y="52578"/>
                  <a:pt x="510540" y="0"/>
                </a:cubicBezTo>
                <a:lnTo>
                  <a:pt x="0" y="278892"/>
                </a:lnTo>
              </a:path>
            </a:pathLst>
          </a:custGeom>
          <a:solidFill>
            <a:srgbClr val="cdcdc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987689" y="1561846"/>
            <a:ext cx="6565900" cy="3594100"/>
          </a:xfrm>
          <a:custGeom>
            <a:avLst/>
            <a:gdLst>
              <a:gd name="connsiteX0" fmla="*/ 6350 w 6565900"/>
              <a:gd name="connsiteY0" fmla="*/ 6350 h 3594100"/>
              <a:gd name="connsiteX1" fmla="*/ 6350 w 6565900"/>
              <a:gd name="connsiteY1" fmla="*/ 3587750 h 3594100"/>
              <a:gd name="connsiteX2" fmla="*/ 6049009 w 6565900"/>
              <a:gd name="connsiteY2" fmla="*/ 3587750 h 3594100"/>
              <a:gd name="connsiteX3" fmla="*/ 6559549 w 6565900"/>
              <a:gd name="connsiteY3" fmla="*/ 3308857 h 3594100"/>
              <a:gd name="connsiteX4" fmla="*/ 6559549 w 6565900"/>
              <a:gd name="connsiteY4" fmla="*/ 6350 h 3594100"/>
              <a:gd name="connsiteX5" fmla="*/ 6350 w 6565900"/>
              <a:gd name="connsiteY5" fmla="*/ 6350 h 3594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565900" h="3594100">
                <a:moveTo>
                  <a:pt x="6350" y="6350"/>
                </a:moveTo>
                <a:lnTo>
                  <a:pt x="6350" y="3587750"/>
                </a:lnTo>
                <a:lnTo>
                  <a:pt x="6049009" y="3587750"/>
                </a:lnTo>
                <a:lnTo>
                  <a:pt x="6559549" y="3308857"/>
                </a:lnTo>
                <a:lnTo>
                  <a:pt x="6559549" y="63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8030349" y="4864353"/>
            <a:ext cx="523240" cy="291591"/>
          </a:xfrm>
          <a:custGeom>
            <a:avLst/>
            <a:gdLst>
              <a:gd name="connsiteX0" fmla="*/ 6350 w 523240"/>
              <a:gd name="connsiteY0" fmla="*/ 285242 h 291591"/>
              <a:gd name="connsiteX1" fmla="*/ 138176 w 523240"/>
              <a:gd name="connsiteY1" fmla="*/ 15494 h 291591"/>
              <a:gd name="connsiteX2" fmla="*/ 516890 w 523240"/>
              <a:gd name="connsiteY2" fmla="*/ 6350 h 2915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523240" h="291591">
                <a:moveTo>
                  <a:pt x="6350" y="285242"/>
                </a:moveTo>
                <a:lnTo>
                  <a:pt x="138176" y="15494"/>
                </a:lnTo>
                <a:cubicBezTo>
                  <a:pt x="189992" y="58928"/>
                  <a:pt x="325628" y="58928"/>
                  <a:pt x="516890" y="6350"/>
                </a:cubicBez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971939" y="2469895"/>
            <a:ext cx="2921000" cy="50800"/>
          </a:xfrm>
          <a:custGeom>
            <a:avLst/>
            <a:gdLst>
              <a:gd name="connsiteX0" fmla="*/ 12700 w 2921000"/>
              <a:gd name="connsiteY0" fmla="*/ 12700 h 50800"/>
              <a:gd name="connsiteX1" fmla="*/ 2908299 w 2921000"/>
              <a:gd name="connsiteY1" fmla="*/ 12700 h 50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921000" h="50800">
                <a:moveTo>
                  <a:pt x="12700" y="12700"/>
                </a:moveTo>
                <a:lnTo>
                  <a:pt x="2908299" y="12700"/>
                </a:lnTo>
              </a:path>
            </a:pathLst>
          </a:custGeom>
          <a:ln w="25400">
            <a:solidFill>
              <a:srgbClr val="ff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330200"/>
            <a:ext cx="9169400" cy="6883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4140200" y="5524500"/>
            <a:ext cx="1498600" cy="495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900"/>
              </a:lnSpc>
              <a:tabLst>
							</a:tabLst>
            </a:pPr>
            <a:r>
              <a:rPr lang="en-US" altLang="zh-CN" sz="3600" dirty="0" smtClean="0">
                <a:solidFill>
                  <a:srgbClr val="ff9a33"/>
                </a:solidFill>
                <a:latin typeface="Wingdings" pitchFamily="18" charset="0"/>
                <a:cs typeface="Wingdings" pitchFamily="18" charset="0"/>
              </a:rPr>
              <a:t>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7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O(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|V|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320800" y="800100"/>
            <a:ext cx="2501900" cy="1117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100"/>
              </a:lnSpc>
              <a:tabLst>
                <a:tab pos="800100" algn="l"/>
              </a:tabLst>
            </a:pPr>
            <a:r>
              <a:rPr lang="en-US" altLang="zh-CN" sz="4200" dirty="0" smtClean="0">
                <a:solidFill>
                  <a:srgbClr val="00339a"/>
                </a:solidFill>
                <a:latin typeface="Times New Roman" pitchFamily="18" charset="0"/>
                <a:cs typeface="Times New Roman" pitchFamily="18" charset="0"/>
              </a:rPr>
              <a:t>算法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600"/>
              </a:lnSpc>
              <a:tabLst>
                <a:tab pos="800100" algn="l"/>
              </a:tabLst>
            </a:pPr>
            <a:r>
              <a:rPr lang="en-US" altLang="zh-CN" dirty="0" smtClean="0"/>
              <a:t>	</a:t>
            </a:r>
            <a:r>
              <a:rPr lang="en-US" altLang="zh-CN" sz="1602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void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TopSort()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120900" y="1993900"/>
            <a:ext cx="1143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{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489200" y="1993900"/>
            <a:ext cx="42799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602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for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(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cnt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0;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cnt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&lt;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|V|;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cnt++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)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{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035300" y="2222500"/>
            <a:ext cx="27686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V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未</a:t>
            </a:r>
            <a:r>
              <a:rPr lang="en-US" altLang="zh-CN" sz="16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输</a:t>
            </a:r>
            <a:r>
              <a:rPr lang="en-US" altLang="zh-CN" sz="16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出</a:t>
            </a:r>
            <a:r>
              <a:rPr lang="en-US" altLang="zh-CN" sz="16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的</a:t>
            </a:r>
            <a:r>
              <a:rPr lang="en-US" altLang="zh-CN" sz="16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入</a:t>
            </a:r>
            <a:r>
              <a:rPr lang="en-US" altLang="zh-CN" sz="16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度</a:t>
            </a:r>
            <a:r>
              <a:rPr lang="en-US" altLang="zh-CN" sz="16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为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  <a:r>
              <a:rPr lang="en-US" altLang="zh-CN" sz="16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的</a:t>
            </a:r>
            <a:r>
              <a:rPr lang="en-US" altLang="zh-CN" sz="16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顶</a:t>
            </a:r>
            <a:r>
              <a:rPr lang="en-US" altLang="zh-CN" sz="16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点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120900" y="2565400"/>
            <a:ext cx="3949700" cy="2349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                <a:tab pos="368300" algn="l"/>
                <a:tab pos="914400" algn="l"/>
                <a:tab pos="977900" algn="l"/>
                <a:tab pos="1346200" algn="l"/>
                <a:tab pos="1397000" algn="l"/>
              </a:tabLst>
            </a:pPr>
            <a:r>
              <a:rPr lang="en-US" altLang="zh-CN" dirty="0" smtClean="0"/>
              <a:t>		</a:t>
            </a:r>
            <a:r>
              <a:rPr lang="en-US" altLang="zh-CN" sz="1602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if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(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这样的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V</a:t>
            </a:r>
            <a:r>
              <a:rPr lang="en-US" altLang="zh-CN" sz="16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不存在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)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{</a:t>
            </a:r>
          </a:p>
          <a:p>
            <a:pPr>
              <a:lnSpc>
                <a:spcPts val="2100"/>
              </a:lnSpc>
              <a:tabLst>
                <a:tab pos="368300" algn="l"/>
                <a:tab pos="914400" algn="l"/>
                <a:tab pos="977900" algn="l"/>
                <a:tab pos="1346200" algn="l"/>
                <a:tab pos="1397000" algn="l"/>
              </a:tabLst>
            </a:pPr>
            <a:r>
              <a:rPr lang="en-US" altLang="zh-CN" dirty="0" smtClean="0"/>
              <a:t>				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Error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(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“</a:t>
            </a:r>
            <a:r>
              <a:rPr lang="en-US" altLang="zh-CN" sz="16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图中有回路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”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);</a:t>
            </a:r>
          </a:p>
          <a:p>
            <a:pPr>
              <a:lnSpc>
                <a:spcPts val="2100"/>
              </a:lnSpc>
              <a:tabLst>
                <a:tab pos="368300" algn="l"/>
                <a:tab pos="914400" algn="l"/>
                <a:tab pos="977900" algn="l"/>
                <a:tab pos="1346200" algn="l"/>
                <a:tab pos="1397000" algn="l"/>
              </a:tabLst>
            </a:pPr>
            <a:r>
              <a:rPr lang="en-US" altLang="zh-CN" dirty="0" smtClean="0"/>
              <a:t>				</a:t>
            </a:r>
            <a:r>
              <a:rPr lang="en-US" altLang="zh-CN" sz="1602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break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;</a:t>
            </a:r>
          </a:p>
          <a:p>
            <a:pPr>
              <a:lnSpc>
                <a:spcPts val="2100"/>
              </a:lnSpc>
              <a:tabLst>
                <a:tab pos="368300" algn="l"/>
                <a:tab pos="914400" algn="l"/>
                <a:tab pos="977900" algn="l"/>
                <a:tab pos="1346200" algn="l"/>
                <a:tab pos="1397000" algn="l"/>
              </a:tabLst>
            </a:pPr>
            <a:r>
              <a:rPr lang="en-US" altLang="zh-CN" dirty="0" smtClean="0"/>
              <a:t>			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}</a:t>
            </a:r>
          </a:p>
          <a:p>
            <a:pPr>
              <a:lnSpc>
                <a:spcPts val="2100"/>
              </a:lnSpc>
              <a:tabLst>
                <a:tab pos="368300" algn="l"/>
                <a:tab pos="914400" algn="l"/>
                <a:tab pos="977900" algn="l"/>
                <a:tab pos="1346200" algn="l"/>
                <a:tab pos="1397000" algn="l"/>
              </a:tabLst>
            </a:pPr>
            <a:r>
              <a:rPr lang="en-US" altLang="zh-CN" dirty="0" smtClean="0"/>
              <a:t>		</a:t>
            </a:r>
            <a:r>
              <a:rPr lang="en-US" altLang="zh-CN" sz="16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输</a:t>
            </a:r>
            <a:r>
              <a:rPr lang="en-US" altLang="zh-CN" sz="16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出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V</a:t>
            </a:r>
            <a:r>
              <a:rPr lang="en-US" altLang="zh-CN" sz="16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16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或</a:t>
            </a:r>
            <a:r>
              <a:rPr lang="en-US" altLang="zh-CN" sz="16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者</a:t>
            </a:r>
            <a:r>
              <a:rPr lang="en-US" altLang="zh-CN" sz="16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记</a:t>
            </a:r>
            <a:r>
              <a:rPr lang="en-US" altLang="zh-CN" sz="16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录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V</a:t>
            </a:r>
            <a:r>
              <a:rPr lang="en-US" altLang="zh-CN" sz="16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的</a:t>
            </a:r>
            <a:r>
              <a:rPr lang="en-US" altLang="zh-CN" sz="16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输</a:t>
            </a:r>
            <a:r>
              <a:rPr lang="en-US" altLang="zh-CN" sz="16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出</a:t>
            </a:r>
            <a:r>
              <a:rPr lang="en-US" altLang="zh-CN" sz="16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序</a:t>
            </a:r>
            <a:r>
              <a:rPr lang="en-US" altLang="zh-CN" sz="16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号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;</a:t>
            </a:r>
          </a:p>
          <a:p>
            <a:pPr>
              <a:lnSpc>
                <a:spcPts val="2100"/>
              </a:lnSpc>
              <a:tabLst>
                <a:tab pos="368300" algn="l"/>
                <a:tab pos="914400" algn="l"/>
                <a:tab pos="977900" algn="l"/>
                <a:tab pos="1346200" algn="l"/>
                <a:tab pos="1397000" algn="l"/>
              </a:tabLst>
            </a:pPr>
            <a:r>
              <a:rPr lang="en-US" altLang="zh-CN" dirty="0" smtClean="0"/>
              <a:t>		</a:t>
            </a:r>
            <a:r>
              <a:rPr lang="en-US" altLang="zh-CN" sz="1602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for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(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V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的每个邻接点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W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)</a:t>
            </a:r>
          </a:p>
          <a:p>
            <a:pPr>
              <a:lnSpc>
                <a:spcPts val="2000"/>
              </a:lnSpc>
              <a:tabLst>
                <a:tab pos="368300" algn="l"/>
                <a:tab pos="914400" algn="l"/>
                <a:tab pos="977900" algn="l"/>
                <a:tab pos="1346200" algn="l"/>
                <a:tab pos="1397000" algn="l"/>
              </a:tabLst>
            </a:pPr>
            <a:r>
              <a:rPr lang="en-US" altLang="zh-CN" dirty="0" smtClean="0"/>
              <a:t>					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Indegree[W]––;</a:t>
            </a:r>
          </a:p>
          <a:p>
            <a:pPr>
              <a:lnSpc>
                <a:spcPts val="2100"/>
              </a:lnSpc>
              <a:tabLst>
                <a:tab pos="368300" algn="l"/>
                <a:tab pos="914400" algn="l"/>
                <a:tab pos="977900" algn="l"/>
                <a:tab pos="1346200" algn="l"/>
                <a:tab pos="1397000" algn="l"/>
              </a:tabLst>
            </a:pPr>
            <a:r>
              <a:rPr lang="en-US" altLang="zh-CN" dirty="0" smtClean="0"/>
              <a:t>	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}</a:t>
            </a:r>
          </a:p>
          <a:p>
            <a:pPr>
              <a:lnSpc>
                <a:spcPts val="2100"/>
              </a:lnSpc>
              <a:tabLst>
                <a:tab pos="368300" algn="l"/>
                <a:tab pos="914400" algn="l"/>
                <a:tab pos="977900" algn="l"/>
                <a:tab pos="1346200" algn="l"/>
                <a:tab pos="1397000" algn="l"/>
              </a:tabLst>
            </a:pP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}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045200" y="2273300"/>
            <a:ext cx="14605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602" b="1" dirty="0" smtClean="0">
                <a:solidFill>
                  <a:srgbClr val="009a00"/>
                </a:solidFill>
                <a:latin typeface="Courier New" pitchFamily="18" charset="0"/>
                <a:cs typeface="Courier New" pitchFamily="18" charset="0"/>
              </a:rPr>
              <a:t>/*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9a00"/>
                </a:solidFill>
                <a:latin typeface="Courier New" pitchFamily="18" charset="0"/>
                <a:cs typeface="Courier New" pitchFamily="18" charset="0"/>
              </a:rPr>
              <a:t>O(|V|)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9a00"/>
                </a:solidFill>
                <a:latin typeface="Courier New" pitchFamily="18" charset="0"/>
                <a:cs typeface="Courier New" pitchFamily="18" charset="0"/>
              </a:rPr>
              <a:t>*/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638800" y="5753100"/>
            <a:ext cx="76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							</a:tabLst>
            </a:pPr>
            <a:r>
              <a:rPr lang="en-US" altLang="zh-CN" sz="13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778500" y="5778500"/>
            <a:ext cx="762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							</a:tabLst>
            </a:pPr>
            <a:r>
              <a:rPr lang="en-US" altLang="zh-CN" sz="19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774839" y="348995"/>
            <a:ext cx="9144000" cy="6858000"/>
          </a:xfrm>
          <a:custGeom>
            <a:avLst/>
            <a:gdLst>
              <a:gd name="connsiteX0" fmla="*/ 0 w 9144000"/>
              <a:gd name="connsiteY0" fmla="*/ 0 h 6858000"/>
              <a:gd name="connsiteX1" fmla="*/ 0 w 9144000"/>
              <a:gd name="connsiteY1" fmla="*/ 6857999 h 6858000"/>
              <a:gd name="connsiteX2" fmla="*/ 9143999 w 9144000"/>
              <a:gd name="connsiteY2" fmla="*/ 6857999 h 6858000"/>
              <a:gd name="connsiteX3" fmla="*/ 9143999 w 9144000"/>
              <a:gd name="connsiteY3" fmla="*/ 0 h 6858000"/>
              <a:gd name="connsiteX4" fmla="*/ 0 w 9144000"/>
              <a:gd name="connsiteY4" fmla="*/ 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0"/>
                </a:moveTo>
                <a:lnTo>
                  <a:pt x="0" y="6857999"/>
                </a:lnTo>
                <a:lnTo>
                  <a:pt x="9143999" y="6857999"/>
                </a:lnTo>
                <a:lnTo>
                  <a:pt x="9143999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146314" y="568070"/>
            <a:ext cx="8248650" cy="628649"/>
          </a:xfrm>
          <a:custGeom>
            <a:avLst/>
            <a:gdLst>
              <a:gd name="connsiteX0" fmla="*/ 9525 w 8248650"/>
              <a:gd name="connsiteY0" fmla="*/ 619125 h 628649"/>
              <a:gd name="connsiteX1" fmla="*/ 9525 w 8248650"/>
              <a:gd name="connsiteY1" fmla="*/ 9525 h 628649"/>
              <a:gd name="connsiteX2" fmla="*/ 8239124 w 8248650"/>
              <a:gd name="connsiteY2" fmla="*/ 9525 h 62864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8248650" h="628649">
                <a:moveTo>
                  <a:pt x="9525" y="619125"/>
                </a:moveTo>
                <a:lnTo>
                  <a:pt x="9525" y="9525"/>
                </a:lnTo>
                <a:lnTo>
                  <a:pt x="8239124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222514" y="6511670"/>
            <a:ext cx="8248650" cy="38100"/>
          </a:xfrm>
          <a:custGeom>
            <a:avLst/>
            <a:gdLst>
              <a:gd name="connsiteX0" fmla="*/ 9525 w 8248650"/>
              <a:gd name="connsiteY0" fmla="*/ 9525 h 38100"/>
              <a:gd name="connsiteX1" fmla="*/ 8239124 w 8248650"/>
              <a:gd name="connsiteY1" fmla="*/ 9525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8650" h="38100">
                <a:moveTo>
                  <a:pt x="9525" y="9525"/>
                </a:moveTo>
                <a:lnTo>
                  <a:pt x="8239124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905385" y="6130290"/>
            <a:ext cx="355854" cy="314705"/>
          </a:xfrm>
          <a:custGeom>
            <a:avLst/>
            <a:gdLst>
              <a:gd name="connsiteX0" fmla="*/ 0 w 355854"/>
              <a:gd name="connsiteY0" fmla="*/ 314705 h 314705"/>
              <a:gd name="connsiteX1" fmla="*/ 92202 w 355854"/>
              <a:gd name="connsiteY1" fmla="*/ 10667 h 314705"/>
              <a:gd name="connsiteX2" fmla="*/ 355853 w 355854"/>
              <a:gd name="connsiteY2" fmla="*/ 0 h 314705"/>
              <a:gd name="connsiteX3" fmla="*/ 0 w 355854"/>
              <a:gd name="connsiteY3" fmla="*/ 314705 h 31470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355854" h="314705">
                <a:moveTo>
                  <a:pt x="0" y="314705"/>
                </a:moveTo>
                <a:lnTo>
                  <a:pt x="92202" y="10667"/>
                </a:lnTo>
                <a:cubicBezTo>
                  <a:pt x="128016" y="59435"/>
                  <a:pt x="222503" y="59435"/>
                  <a:pt x="355853" y="0"/>
                </a:cubicBezTo>
                <a:lnTo>
                  <a:pt x="0" y="314705"/>
                </a:lnTo>
              </a:path>
            </a:pathLst>
          </a:custGeom>
          <a:solidFill>
            <a:srgbClr val="cdcdc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682889" y="2400045"/>
            <a:ext cx="4584700" cy="4051300"/>
          </a:xfrm>
          <a:custGeom>
            <a:avLst/>
            <a:gdLst>
              <a:gd name="connsiteX0" fmla="*/ 6350 w 4584700"/>
              <a:gd name="connsiteY0" fmla="*/ 6350 h 4051300"/>
              <a:gd name="connsiteX1" fmla="*/ 6350 w 4584700"/>
              <a:gd name="connsiteY1" fmla="*/ 4044950 h 4051300"/>
              <a:gd name="connsiteX2" fmla="*/ 4222495 w 4584700"/>
              <a:gd name="connsiteY2" fmla="*/ 4044950 h 4051300"/>
              <a:gd name="connsiteX3" fmla="*/ 4578349 w 4584700"/>
              <a:gd name="connsiteY3" fmla="*/ 3730244 h 4051300"/>
              <a:gd name="connsiteX4" fmla="*/ 4578349 w 4584700"/>
              <a:gd name="connsiteY4" fmla="*/ 6350 h 4051300"/>
              <a:gd name="connsiteX5" fmla="*/ 6350 w 4584700"/>
              <a:gd name="connsiteY5" fmla="*/ 6350 h 4051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4584700" h="4051300">
                <a:moveTo>
                  <a:pt x="6350" y="6350"/>
                </a:moveTo>
                <a:lnTo>
                  <a:pt x="6350" y="4044950"/>
                </a:lnTo>
                <a:lnTo>
                  <a:pt x="4222495" y="4044950"/>
                </a:lnTo>
                <a:lnTo>
                  <a:pt x="4578349" y="3730244"/>
                </a:lnTo>
                <a:lnTo>
                  <a:pt x="4578349" y="63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899035" y="6123940"/>
            <a:ext cx="368554" cy="327405"/>
          </a:xfrm>
          <a:custGeom>
            <a:avLst/>
            <a:gdLst>
              <a:gd name="connsiteX0" fmla="*/ 6350 w 368554"/>
              <a:gd name="connsiteY0" fmla="*/ 321055 h 327405"/>
              <a:gd name="connsiteX1" fmla="*/ 98552 w 368554"/>
              <a:gd name="connsiteY1" fmla="*/ 17017 h 327405"/>
              <a:gd name="connsiteX2" fmla="*/ 362203 w 368554"/>
              <a:gd name="connsiteY2" fmla="*/ 6350 h 32740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368554" h="327405">
                <a:moveTo>
                  <a:pt x="6350" y="321055"/>
                </a:moveTo>
                <a:lnTo>
                  <a:pt x="98552" y="17017"/>
                </a:lnTo>
                <a:cubicBezTo>
                  <a:pt x="134366" y="65785"/>
                  <a:pt x="228853" y="65785"/>
                  <a:pt x="362203" y="6350"/>
                </a:cubicBez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330200"/>
            <a:ext cx="9169400" cy="6883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1320800" y="774700"/>
            <a:ext cx="2667000" cy="520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100"/>
              </a:lnSpc>
              <a:tabLst>
							</a:tabLst>
            </a:pPr>
            <a:r>
              <a:rPr lang="en-US" altLang="zh-CN" sz="4200" dirty="0" smtClean="0">
                <a:solidFill>
                  <a:srgbClr val="00339a"/>
                </a:solidFill>
                <a:latin typeface="Times New Roman" pitchFamily="18" charset="0"/>
                <a:cs typeface="Times New Roman" pitchFamily="18" charset="0"/>
              </a:rPr>
              <a:t>聪明的算法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320800" y="1917700"/>
            <a:ext cx="177800" cy="279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>
							</a:tabLst>
            </a:pPr>
            <a:r>
              <a:rPr lang="en-US" altLang="zh-CN" sz="1997" dirty="0" smtClean="0">
                <a:solidFill>
                  <a:srgbClr val="cc6500"/>
                </a:solidFill>
                <a:latin typeface="Wingdings" pitchFamily="18" charset="0"/>
                <a:cs typeface="Wingdings" pitchFamily="18" charset="0"/>
              </a:rPr>
              <a:t>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663700" y="1828800"/>
            <a:ext cx="6705600" cy="914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>
                <a:tab pos="152400" algn="l"/>
              </a:tabLst>
            </a:pPr>
            <a:r>
              <a:rPr lang="en-US" altLang="zh-CN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随</a:t>
            </a:r>
            <a:r>
              <a:rPr lang="en-US" altLang="zh-CN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时</a:t>
            </a:r>
            <a:r>
              <a:rPr lang="en-US" altLang="zh-CN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将</a:t>
            </a:r>
            <a:r>
              <a:rPr lang="en-US" altLang="zh-CN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入</a:t>
            </a:r>
            <a:r>
              <a:rPr lang="en-US" altLang="zh-CN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度</a:t>
            </a:r>
            <a:r>
              <a:rPr lang="en-US" altLang="zh-CN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变</a:t>
            </a:r>
            <a:r>
              <a:rPr lang="en-US" altLang="zh-CN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为</a:t>
            </a:r>
            <a:r>
              <a:rPr lang="en-US" altLang="zh-CN" sz="30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的</a:t>
            </a:r>
            <a:r>
              <a:rPr lang="en-US" altLang="zh-CN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顶</a:t>
            </a:r>
            <a:r>
              <a:rPr lang="en-US" altLang="zh-CN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点</a:t>
            </a:r>
            <a:r>
              <a:rPr lang="en-US" altLang="zh-CN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放</a:t>
            </a:r>
            <a:r>
              <a:rPr lang="en-US" altLang="zh-CN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到</a:t>
            </a:r>
            <a:r>
              <a:rPr lang="en-US" altLang="zh-CN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一</a:t>
            </a:r>
            <a:r>
              <a:rPr lang="en-US" altLang="zh-CN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个</a:t>
            </a:r>
            <a:r>
              <a:rPr lang="en-US" altLang="zh-CN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容</a:t>
            </a:r>
            <a:r>
              <a:rPr lang="en-US" altLang="zh-CN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器</a:t>
            </a:r>
            <a:r>
              <a:rPr lang="en-US" altLang="zh-CN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里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  <a:tabLst>
                <a:tab pos="152400" algn="l"/>
              </a:tabLst>
            </a:pPr>
            <a:r>
              <a:rPr lang="en-US" altLang="zh-CN" dirty="0" smtClean="0"/>
              <a:t>	</a:t>
            </a:r>
            <a:r>
              <a:rPr lang="en-US" altLang="zh-CN" sz="1602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void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TopSort()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816100" y="2895600"/>
            <a:ext cx="4165600" cy="3416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                <a:tab pos="241300" algn="l"/>
                <a:tab pos="482600" algn="l"/>
                <a:tab pos="736600" algn="l"/>
                <a:tab pos="977900" algn="l"/>
              </a:tabLst>
            </a:pP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{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02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for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(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图中每个顶点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V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)</a:t>
            </a:r>
          </a:p>
          <a:p>
            <a:pPr>
              <a:lnSpc>
                <a:spcPts val="2100"/>
              </a:lnSpc>
              <a:tabLst>
                <a:tab pos="241300" algn="l"/>
                <a:tab pos="482600" algn="l"/>
                <a:tab pos="736600" algn="l"/>
                <a:tab pos="977900" algn="l"/>
              </a:tabLst>
            </a:pPr>
            <a:r>
              <a:rPr lang="en-US" altLang="zh-CN" dirty="0" smtClean="0"/>
              <a:t>		</a:t>
            </a:r>
            <a:r>
              <a:rPr lang="en-US" altLang="zh-CN" sz="1602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if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(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Indegree[V]==0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)</a:t>
            </a:r>
          </a:p>
          <a:p>
            <a:pPr>
              <a:lnSpc>
                <a:spcPts val="2100"/>
              </a:lnSpc>
              <a:tabLst>
                <a:tab pos="241300" algn="l"/>
                <a:tab pos="482600" algn="l"/>
                <a:tab pos="736600" algn="l"/>
                <a:tab pos="977900" algn="l"/>
              </a:tabLst>
            </a:pPr>
            <a:r>
              <a:rPr lang="en-US" altLang="zh-CN" dirty="0" smtClean="0"/>
              <a:t>			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Enqueue(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V,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Q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);</a:t>
            </a:r>
          </a:p>
          <a:p>
            <a:pPr>
              <a:lnSpc>
                <a:spcPts val="2100"/>
              </a:lnSpc>
              <a:tabLst>
                <a:tab pos="241300" algn="l"/>
                <a:tab pos="482600" algn="l"/>
                <a:tab pos="736600" algn="l"/>
                <a:tab pos="977900" algn="l"/>
              </a:tabLst>
            </a:pPr>
            <a:r>
              <a:rPr lang="en-US" altLang="zh-CN" dirty="0" smtClean="0"/>
              <a:t>	</a:t>
            </a:r>
            <a:r>
              <a:rPr lang="en-US" altLang="zh-CN" sz="1602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while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(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!IsEmpty(Q)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)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{</a:t>
            </a:r>
          </a:p>
          <a:p>
            <a:pPr>
              <a:lnSpc>
                <a:spcPts val="2100"/>
              </a:lnSpc>
              <a:tabLst>
                <a:tab pos="241300" algn="l"/>
                <a:tab pos="482600" algn="l"/>
                <a:tab pos="736600" algn="l"/>
                <a:tab pos="977900" algn="l"/>
              </a:tabLst>
            </a:pPr>
            <a:r>
              <a:rPr lang="en-US" altLang="zh-CN" dirty="0" smtClean="0"/>
              <a:t>		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V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Dequeue(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Q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);</a:t>
            </a:r>
          </a:p>
          <a:p>
            <a:pPr>
              <a:lnSpc>
                <a:spcPts val="2100"/>
              </a:lnSpc>
              <a:tabLst>
                <a:tab pos="241300" algn="l"/>
                <a:tab pos="482600" algn="l"/>
                <a:tab pos="736600" algn="l"/>
                <a:tab pos="977900" algn="l"/>
              </a:tabLst>
            </a:pPr>
            <a:r>
              <a:rPr lang="en-US" altLang="zh-CN" dirty="0" smtClean="0"/>
              <a:t>		</a:t>
            </a:r>
            <a:r>
              <a:rPr lang="en-US" altLang="zh-CN" sz="16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输出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V</a:t>
            </a:r>
            <a:r>
              <a:rPr lang="en-US" altLang="zh-CN" sz="16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，或者记录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V</a:t>
            </a:r>
            <a:r>
              <a:rPr lang="en-US" altLang="zh-CN" sz="16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的输出序号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;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ff0000"/>
                </a:solidFill>
                <a:latin typeface="Courier New" pitchFamily="18" charset="0"/>
                <a:cs typeface="Courier New" pitchFamily="18" charset="0"/>
              </a:rPr>
              <a:t>cnt++;</a:t>
            </a:r>
          </a:p>
          <a:p>
            <a:pPr>
              <a:lnSpc>
                <a:spcPts val="2100"/>
              </a:lnSpc>
              <a:tabLst>
                <a:tab pos="241300" algn="l"/>
                <a:tab pos="482600" algn="l"/>
                <a:tab pos="736600" algn="l"/>
                <a:tab pos="977900" algn="l"/>
              </a:tabLst>
            </a:pPr>
            <a:r>
              <a:rPr lang="en-US" altLang="zh-CN" dirty="0" smtClean="0"/>
              <a:t>		</a:t>
            </a:r>
            <a:r>
              <a:rPr lang="en-US" altLang="zh-CN" sz="1602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for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(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V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的每个邻接点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W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)</a:t>
            </a:r>
          </a:p>
          <a:p>
            <a:pPr>
              <a:lnSpc>
                <a:spcPts val="2100"/>
              </a:lnSpc>
              <a:tabLst>
                <a:tab pos="241300" algn="l"/>
                <a:tab pos="482600" algn="l"/>
                <a:tab pos="736600" algn="l"/>
                <a:tab pos="977900" algn="l"/>
              </a:tabLst>
            </a:pPr>
            <a:r>
              <a:rPr lang="en-US" altLang="zh-CN" dirty="0" smtClean="0"/>
              <a:t>			</a:t>
            </a:r>
            <a:r>
              <a:rPr lang="en-US" altLang="zh-CN" sz="1602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if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(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––Indegree[W]==0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)</a:t>
            </a:r>
          </a:p>
          <a:p>
            <a:pPr>
              <a:lnSpc>
                <a:spcPts val="2100"/>
              </a:lnSpc>
              <a:tabLst>
                <a:tab pos="241300" algn="l"/>
                <a:tab pos="482600" algn="l"/>
                <a:tab pos="736600" algn="l"/>
                <a:tab pos="977900" algn="l"/>
              </a:tabLst>
            </a:pPr>
            <a:r>
              <a:rPr lang="en-US" altLang="zh-CN" dirty="0" smtClean="0"/>
              <a:t>				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Enqueue(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W,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Q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);</a:t>
            </a:r>
          </a:p>
          <a:p>
            <a:pPr>
              <a:lnSpc>
                <a:spcPts val="2100"/>
              </a:lnSpc>
              <a:tabLst>
                <a:tab pos="241300" algn="l"/>
                <a:tab pos="482600" algn="l"/>
                <a:tab pos="736600" algn="l"/>
                <a:tab pos="977900" algn="l"/>
              </a:tabLst>
            </a:pPr>
            <a:r>
              <a:rPr lang="en-US" altLang="zh-CN" dirty="0" smtClean="0"/>
              <a:t>	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}</a:t>
            </a:r>
          </a:p>
          <a:p>
            <a:pPr>
              <a:lnSpc>
                <a:spcPts val="2100"/>
              </a:lnSpc>
              <a:tabLst>
                <a:tab pos="241300" algn="l"/>
                <a:tab pos="482600" algn="l"/>
                <a:tab pos="736600" algn="l"/>
                <a:tab pos="977900" algn="l"/>
              </a:tabLst>
            </a:pPr>
            <a:r>
              <a:rPr lang="en-US" altLang="zh-CN" dirty="0" smtClean="0"/>
              <a:t>	</a:t>
            </a:r>
            <a:r>
              <a:rPr lang="en-US" altLang="zh-CN" sz="1602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if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(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cnt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!=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|V|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)</a:t>
            </a:r>
          </a:p>
          <a:p>
            <a:pPr>
              <a:lnSpc>
                <a:spcPts val="2100"/>
              </a:lnSpc>
              <a:tabLst>
                <a:tab pos="241300" algn="l"/>
                <a:tab pos="482600" algn="l"/>
                <a:tab pos="736600" algn="l"/>
                <a:tab pos="977900" algn="l"/>
              </a:tabLst>
            </a:pPr>
            <a:r>
              <a:rPr lang="en-US" altLang="zh-CN" dirty="0" smtClean="0"/>
              <a:t>		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Error(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“</a:t>
            </a:r>
            <a:r>
              <a:rPr lang="en-US" altLang="zh-CN" sz="16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图中有回路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”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);</a:t>
            </a:r>
          </a:p>
          <a:p>
            <a:pPr>
              <a:lnSpc>
                <a:spcPts val="2100"/>
              </a:lnSpc>
              <a:tabLst>
                <a:tab pos="241300" algn="l"/>
                <a:tab pos="482600" algn="l"/>
                <a:tab pos="736600" algn="l"/>
                <a:tab pos="977900" algn="l"/>
              </a:tabLst>
            </a:pP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}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654800" y="3009900"/>
            <a:ext cx="2209800" cy="2120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900"/>
              </a:lnSpc>
              <a:tabLst>
                <a:tab pos="76200" algn="l"/>
              </a:tabLst>
            </a:pPr>
            <a:r>
              <a:rPr lang="en-US" altLang="zh-CN" sz="3600" dirty="0" smtClean="0">
                <a:solidFill>
                  <a:srgbClr val="ff9a33"/>
                </a:solidFill>
                <a:latin typeface="Wingdings" pitchFamily="18" charset="0"/>
                <a:cs typeface="Wingdings" pitchFamily="18" charset="0"/>
              </a:rPr>
              <a:t>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7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O(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|V|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|E|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900"/>
              </a:lnSpc>
              <a:tabLst>
                <a:tab pos="762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此算法可以用来</a:t>
            </a:r>
          </a:p>
          <a:p>
            <a:pPr>
              <a:lnSpc>
                <a:spcPts val="2800"/>
              </a:lnSpc>
              <a:tabLst>
                <a:tab pos="762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检测有向图是否</a:t>
            </a:r>
          </a:p>
          <a:p>
            <a:pPr>
              <a:lnSpc>
                <a:spcPts val="2800"/>
              </a:lnSpc>
              <a:tabLst>
                <a:tab pos="76200" algn="l"/>
              </a:tabLst>
            </a:pPr>
            <a:r>
              <a:rPr lang="en-US" altLang="zh-CN" dirty="0" smtClean="0"/>
              <a:t>	</a:t>
            </a:r>
            <a:r>
              <a:rPr lang="en-US" altLang="zh-CN" sz="2400" b="1" dirty="0" smtClean="0">
                <a:solidFill>
                  <a:srgbClr val="000000"/>
                </a:solidFill>
                <a:latin typeface="Garamond" pitchFamily="18" charset="0"/>
                <a:cs typeface="Garamond" pitchFamily="18" charset="0"/>
              </a:rPr>
              <a:t>DAG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774839" y="348995"/>
            <a:ext cx="9144000" cy="6858000"/>
          </a:xfrm>
          <a:custGeom>
            <a:avLst/>
            <a:gdLst>
              <a:gd name="connsiteX0" fmla="*/ 0 w 9144000"/>
              <a:gd name="connsiteY0" fmla="*/ 0 h 6858000"/>
              <a:gd name="connsiteX1" fmla="*/ 0 w 9144000"/>
              <a:gd name="connsiteY1" fmla="*/ 6857999 h 6858000"/>
              <a:gd name="connsiteX2" fmla="*/ 9143999 w 9144000"/>
              <a:gd name="connsiteY2" fmla="*/ 6857999 h 6858000"/>
              <a:gd name="connsiteX3" fmla="*/ 9143999 w 9144000"/>
              <a:gd name="connsiteY3" fmla="*/ 0 h 6858000"/>
              <a:gd name="connsiteX4" fmla="*/ 0 w 9144000"/>
              <a:gd name="connsiteY4" fmla="*/ 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0"/>
                </a:moveTo>
                <a:lnTo>
                  <a:pt x="0" y="6857999"/>
                </a:lnTo>
                <a:lnTo>
                  <a:pt x="9143999" y="6857999"/>
                </a:lnTo>
                <a:lnTo>
                  <a:pt x="9143999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146314" y="568070"/>
            <a:ext cx="8248650" cy="628649"/>
          </a:xfrm>
          <a:custGeom>
            <a:avLst/>
            <a:gdLst>
              <a:gd name="connsiteX0" fmla="*/ 9525 w 8248650"/>
              <a:gd name="connsiteY0" fmla="*/ 619125 h 628649"/>
              <a:gd name="connsiteX1" fmla="*/ 9525 w 8248650"/>
              <a:gd name="connsiteY1" fmla="*/ 9525 h 628649"/>
              <a:gd name="connsiteX2" fmla="*/ 8239124 w 8248650"/>
              <a:gd name="connsiteY2" fmla="*/ 9525 h 62864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8248650" h="628649">
                <a:moveTo>
                  <a:pt x="9525" y="619125"/>
                </a:moveTo>
                <a:lnTo>
                  <a:pt x="9525" y="9525"/>
                </a:lnTo>
                <a:lnTo>
                  <a:pt x="8239124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222514" y="6511670"/>
            <a:ext cx="8248650" cy="38100"/>
          </a:xfrm>
          <a:custGeom>
            <a:avLst/>
            <a:gdLst>
              <a:gd name="connsiteX0" fmla="*/ 9525 w 8248650"/>
              <a:gd name="connsiteY0" fmla="*/ 9525 h 38100"/>
              <a:gd name="connsiteX1" fmla="*/ 8239124 w 8248650"/>
              <a:gd name="connsiteY1" fmla="*/ 9525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8650" h="38100">
                <a:moveTo>
                  <a:pt x="9525" y="9525"/>
                </a:moveTo>
                <a:lnTo>
                  <a:pt x="8239124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191139" y="3231895"/>
            <a:ext cx="482600" cy="482600"/>
          </a:xfrm>
          <a:custGeom>
            <a:avLst/>
            <a:gdLst>
              <a:gd name="connsiteX0" fmla="*/ 241300 w 482600"/>
              <a:gd name="connsiteY0" fmla="*/ 12700 h 482600"/>
              <a:gd name="connsiteX1" fmla="*/ 12700 w 482600"/>
              <a:gd name="connsiteY1" fmla="*/ 241300 h 482600"/>
              <a:gd name="connsiteX2" fmla="*/ 241300 w 482600"/>
              <a:gd name="connsiteY2" fmla="*/ 469900 h 482600"/>
              <a:gd name="connsiteX3" fmla="*/ 469900 w 482600"/>
              <a:gd name="connsiteY3" fmla="*/ 241300 h 482600"/>
              <a:gd name="connsiteX4" fmla="*/ 241300 w 482600"/>
              <a:gd name="connsiteY4" fmla="*/ 12700 h 482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82600" h="482600">
                <a:moveTo>
                  <a:pt x="241300" y="12700"/>
                </a:moveTo>
                <a:cubicBezTo>
                  <a:pt x="114808" y="12700"/>
                  <a:pt x="12700" y="114807"/>
                  <a:pt x="12700" y="241300"/>
                </a:cubicBezTo>
                <a:cubicBezTo>
                  <a:pt x="12700" y="367792"/>
                  <a:pt x="114808" y="469900"/>
                  <a:pt x="241300" y="469900"/>
                </a:cubicBezTo>
                <a:cubicBezTo>
                  <a:pt x="367792" y="469900"/>
                  <a:pt x="469900" y="367792"/>
                  <a:pt x="469900" y="241300"/>
                </a:cubicBezTo>
                <a:cubicBezTo>
                  <a:pt x="469900" y="114807"/>
                  <a:pt x="367792" y="12700"/>
                  <a:pt x="241300" y="12700"/>
                </a:cubicBez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556391" y="3314446"/>
            <a:ext cx="568198" cy="157479"/>
          </a:xfrm>
          <a:custGeom>
            <a:avLst/>
            <a:gdLst>
              <a:gd name="connsiteX0" fmla="*/ 6350 w 568198"/>
              <a:gd name="connsiteY0" fmla="*/ 151129 h 157479"/>
              <a:gd name="connsiteX1" fmla="*/ 561847 w 568198"/>
              <a:gd name="connsiteY1" fmla="*/ 6350 h 15747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68198" h="157479">
                <a:moveTo>
                  <a:pt x="6350" y="151129"/>
                </a:moveTo>
                <a:lnTo>
                  <a:pt x="561847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188089" y="3200145"/>
            <a:ext cx="2679700" cy="431800"/>
          </a:xfrm>
          <a:custGeom>
            <a:avLst/>
            <a:gdLst>
              <a:gd name="connsiteX0" fmla="*/ 6350 w 2679700"/>
              <a:gd name="connsiteY0" fmla="*/ 425450 h 431800"/>
              <a:gd name="connsiteX1" fmla="*/ 6350 w 2679700"/>
              <a:gd name="connsiteY1" fmla="*/ 6350 h 431800"/>
              <a:gd name="connsiteX2" fmla="*/ 2673350 w 2679700"/>
              <a:gd name="connsiteY2" fmla="*/ 6350 h 431800"/>
              <a:gd name="connsiteX3" fmla="*/ 2673350 w 2679700"/>
              <a:gd name="connsiteY3" fmla="*/ 425450 h 431800"/>
              <a:gd name="connsiteX4" fmla="*/ 6350 w 2679700"/>
              <a:gd name="connsiteY4" fmla="*/ 425450 h 431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679700" h="431800">
                <a:moveTo>
                  <a:pt x="6350" y="425450"/>
                </a:moveTo>
                <a:lnTo>
                  <a:pt x="6350" y="6350"/>
                </a:lnTo>
                <a:lnTo>
                  <a:pt x="2673350" y="6350"/>
                </a:lnTo>
                <a:lnTo>
                  <a:pt x="2673350" y="425450"/>
                </a:lnTo>
                <a:lnTo>
                  <a:pt x="6350" y="4254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605794" y="4911471"/>
            <a:ext cx="993647" cy="995171"/>
          </a:xfrm>
          <a:custGeom>
            <a:avLst/>
            <a:gdLst>
              <a:gd name="connsiteX0" fmla="*/ 496442 w 993647"/>
              <a:gd name="connsiteY0" fmla="*/ 9525 h 995171"/>
              <a:gd name="connsiteX1" fmla="*/ 9525 w 993647"/>
              <a:gd name="connsiteY1" fmla="*/ 497966 h 995171"/>
              <a:gd name="connsiteX2" fmla="*/ 496442 w 993647"/>
              <a:gd name="connsiteY2" fmla="*/ 985646 h 995171"/>
              <a:gd name="connsiteX3" fmla="*/ 984122 w 993647"/>
              <a:gd name="connsiteY3" fmla="*/ 497966 h 995171"/>
              <a:gd name="connsiteX4" fmla="*/ 496442 w 993647"/>
              <a:gd name="connsiteY4" fmla="*/ 9525 h 99517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93647" h="995171">
                <a:moveTo>
                  <a:pt x="496442" y="9525"/>
                </a:moveTo>
                <a:cubicBezTo>
                  <a:pt x="227457" y="9525"/>
                  <a:pt x="9525" y="228219"/>
                  <a:pt x="9525" y="497966"/>
                </a:cubicBezTo>
                <a:cubicBezTo>
                  <a:pt x="9525" y="766952"/>
                  <a:pt x="227457" y="985646"/>
                  <a:pt x="496442" y="985646"/>
                </a:cubicBezTo>
                <a:cubicBezTo>
                  <a:pt x="765428" y="985646"/>
                  <a:pt x="984122" y="766952"/>
                  <a:pt x="984122" y="497966"/>
                </a:cubicBezTo>
                <a:cubicBezTo>
                  <a:pt x="984122" y="228219"/>
                  <a:pt x="765428" y="9525"/>
                  <a:pt x="496442" y="9525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092712" y="4911471"/>
            <a:ext cx="38100" cy="995172"/>
          </a:xfrm>
          <a:custGeom>
            <a:avLst/>
            <a:gdLst>
              <a:gd name="connsiteX0" fmla="*/ 9525 w 38100"/>
              <a:gd name="connsiteY0" fmla="*/ 9525 h 995172"/>
              <a:gd name="connsiteX1" fmla="*/ 9525 w 38100"/>
              <a:gd name="connsiteY1" fmla="*/ 985646 h 99517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8100" h="995172">
                <a:moveTo>
                  <a:pt x="9525" y="9525"/>
                </a:moveTo>
                <a:lnTo>
                  <a:pt x="9525" y="985646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092712" y="5399151"/>
            <a:ext cx="506730" cy="38100"/>
          </a:xfrm>
          <a:custGeom>
            <a:avLst/>
            <a:gdLst>
              <a:gd name="connsiteX0" fmla="*/ 497204 w 506730"/>
              <a:gd name="connsiteY0" fmla="*/ 9525 h 38100"/>
              <a:gd name="connsiteX1" fmla="*/ 9525 w 506730"/>
              <a:gd name="connsiteY1" fmla="*/ 9525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6730" h="38100">
                <a:moveTo>
                  <a:pt x="497204" y="9525"/>
                </a:moveTo>
                <a:lnTo>
                  <a:pt x="9525" y="9525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502289" y="4190746"/>
            <a:ext cx="364743" cy="1211325"/>
          </a:xfrm>
          <a:custGeom>
            <a:avLst/>
            <a:gdLst>
              <a:gd name="connsiteX0" fmla="*/ 358394 w 364743"/>
              <a:gd name="connsiteY0" fmla="*/ 1204975 h 1211325"/>
              <a:gd name="connsiteX1" fmla="*/ 6350 w 364743"/>
              <a:gd name="connsiteY1" fmla="*/ 6350 h 121132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64743" h="1211325">
                <a:moveTo>
                  <a:pt x="358394" y="1204975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511689" y="4076446"/>
            <a:ext cx="927100" cy="698500"/>
          </a:xfrm>
          <a:custGeom>
            <a:avLst/>
            <a:gdLst>
              <a:gd name="connsiteX0" fmla="*/ 6350 w 927100"/>
              <a:gd name="connsiteY0" fmla="*/ 692150 h 698500"/>
              <a:gd name="connsiteX1" fmla="*/ 6350 w 927100"/>
              <a:gd name="connsiteY1" fmla="*/ 6350 h 698500"/>
              <a:gd name="connsiteX2" fmla="*/ 920750 w 927100"/>
              <a:gd name="connsiteY2" fmla="*/ 6350 h 698500"/>
              <a:gd name="connsiteX3" fmla="*/ 920750 w 927100"/>
              <a:gd name="connsiteY3" fmla="*/ 692150 h 698500"/>
              <a:gd name="connsiteX4" fmla="*/ 6350 w 927100"/>
              <a:gd name="connsiteY4" fmla="*/ 692150 h 698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27100" h="698500">
                <a:moveTo>
                  <a:pt x="6350" y="692150"/>
                </a:moveTo>
                <a:lnTo>
                  <a:pt x="6350" y="6350"/>
                </a:lnTo>
                <a:lnTo>
                  <a:pt x="920750" y="6350"/>
                </a:lnTo>
                <a:lnTo>
                  <a:pt x="920750" y="692150"/>
                </a:lnTo>
                <a:lnTo>
                  <a:pt x="6350" y="6921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284863" y="4343146"/>
            <a:ext cx="373125" cy="879094"/>
          </a:xfrm>
          <a:custGeom>
            <a:avLst/>
            <a:gdLst>
              <a:gd name="connsiteX0" fmla="*/ 6350 w 373125"/>
              <a:gd name="connsiteY0" fmla="*/ 872744 h 879094"/>
              <a:gd name="connsiteX1" fmla="*/ 366775 w 373125"/>
              <a:gd name="connsiteY1" fmla="*/ 6350 h 87909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73125" h="879094">
                <a:moveTo>
                  <a:pt x="6350" y="872744"/>
                </a:moveTo>
                <a:lnTo>
                  <a:pt x="366775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721489" y="4228846"/>
            <a:ext cx="2298700" cy="698500"/>
          </a:xfrm>
          <a:custGeom>
            <a:avLst/>
            <a:gdLst>
              <a:gd name="connsiteX0" fmla="*/ 6350 w 2298700"/>
              <a:gd name="connsiteY0" fmla="*/ 692150 h 698500"/>
              <a:gd name="connsiteX1" fmla="*/ 6350 w 2298700"/>
              <a:gd name="connsiteY1" fmla="*/ 6350 h 698500"/>
              <a:gd name="connsiteX2" fmla="*/ 2292350 w 2298700"/>
              <a:gd name="connsiteY2" fmla="*/ 6350 h 698500"/>
              <a:gd name="connsiteX3" fmla="*/ 2292350 w 2298700"/>
              <a:gd name="connsiteY3" fmla="*/ 692150 h 698500"/>
              <a:gd name="connsiteX4" fmla="*/ 6350 w 2298700"/>
              <a:gd name="connsiteY4" fmla="*/ 692150 h 698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298700" h="698500">
                <a:moveTo>
                  <a:pt x="6350" y="692150"/>
                </a:moveTo>
                <a:lnTo>
                  <a:pt x="6350" y="6350"/>
                </a:lnTo>
                <a:lnTo>
                  <a:pt x="2292350" y="6350"/>
                </a:lnTo>
                <a:lnTo>
                  <a:pt x="2292350" y="692150"/>
                </a:lnTo>
                <a:lnTo>
                  <a:pt x="6350" y="6921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335917" y="5546344"/>
            <a:ext cx="322072" cy="104902"/>
          </a:xfrm>
          <a:custGeom>
            <a:avLst/>
            <a:gdLst>
              <a:gd name="connsiteX0" fmla="*/ 6350 w 322072"/>
              <a:gd name="connsiteY0" fmla="*/ 6350 h 104902"/>
              <a:gd name="connsiteX1" fmla="*/ 315721 w 322072"/>
              <a:gd name="connsiteY1" fmla="*/ 98552 h 1049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22072" h="104902">
                <a:moveTo>
                  <a:pt x="6350" y="6350"/>
                </a:moveTo>
                <a:lnTo>
                  <a:pt x="315721" y="98552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721489" y="5524246"/>
            <a:ext cx="2298700" cy="698500"/>
          </a:xfrm>
          <a:custGeom>
            <a:avLst/>
            <a:gdLst>
              <a:gd name="connsiteX0" fmla="*/ 6350 w 2298700"/>
              <a:gd name="connsiteY0" fmla="*/ 692150 h 698500"/>
              <a:gd name="connsiteX1" fmla="*/ 6350 w 2298700"/>
              <a:gd name="connsiteY1" fmla="*/ 6350 h 698500"/>
              <a:gd name="connsiteX2" fmla="*/ 2292350 w 2298700"/>
              <a:gd name="connsiteY2" fmla="*/ 6350 h 698500"/>
              <a:gd name="connsiteX3" fmla="*/ 2292350 w 2298700"/>
              <a:gd name="connsiteY3" fmla="*/ 692150 h 698500"/>
              <a:gd name="connsiteX4" fmla="*/ 6350 w 2298700"/>
              <a:gd name="connsiteY4" fmla="*/ 692150 h 698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298700" h="698500">
                <a:moveTo>
                  <a:pt x="6350" y="692150"/>
                </a:moveTo>
                <a:lnTo>
                  <a:pt x="6350" y="6350"/>
                </a:lnTo>
                <a:lnTo>
                  <a:pt x="2292350" y="6350"/>
                </a:lnTo>
                <a:lnTo>
                  <a:pt x="2292350" y="692150"/>
                </a:lnTo>
                <a:lnTo>
                  <a:pt x="6350" y="6921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330200"/>
            <a:ext cx="9169400" cy="6883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1320800" y="774700"/>
            <a:ext cx="3200400" cy="520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100"/>
              </a:lnSpc>
              <a:tabLst>
							</a:tabLst>
            </a:pPr>
            <a:r>
              <a:rPr lang="en-US" altLang="zh-CN" sz="4200" dirty="0" smtClean="0">
                <a:solidFill>
                  <a:srgbClr val="00339a"/>
                </a:solidFill>
                <a:latin typeface="Times New Roman" pitchFamily="18" charset="0"/>
                <a:cs typeface="Times New Roman" pitchFamily="18" charset="0"/>
              </a:rPr>
              <a:t>关键路径问题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320800" y="2120900"/>
            <a:ext cx="177800" cy="279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>
							</a:tabLst>
            </a:pPr>
            <a:r>
              <a:rPr lang="en-US" altLang="zh-CN" sz="1997" dirty="0" smtClean="0">
                <a:solidFill>
                  <a:srgbClr val="cc6500"/>
                </a:solidFill>
                <a:latin typeface="Wingdings" pitchFamily="18" charset="0"/>
                <a:cs typeface="Wingdings" pitchFamily="18" charset="0"/>
              </a:rPr>
              <a:t>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663700" y="2032000"/>
            <a:ext cx="4851400" cy="419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300"/>
              </a:lnSpc>
              <a:tabLst>
							</a:tabLst>
            </a:pPr>
            <a:r>
              <a:rPr lang="en-US" altLang="zh-CN" sz="3000" b="1" dirty="0" smtClean="0">
                <a:solidFill>
                  <a:srgbClr val="00339a"/>
                </a:solidFill>
                <a:latin typeface="Garamond" pitchFamily="18" charset="0"/>
                <a:cs typeface="Garamond" pitchFamily="18" charset="0"/>
              </a:rPr>
              <a:t>AOE</a:t>
            </a:r>
            <a:r>
              <a:rPr lang="en-US" altLang="zh-CN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0" b="1" dirty="0" smtClean="0">
                <a:solidFill>
                  <a:srgbClr val="00339a"/>
                </a:solidFill>
                <a:latin typeface="Garamond" pitchFamily="18" charset="0"/>
                <a:cs typeface="Garamond" pitchFamily="18" charset="0"/>
              </a:rPr>
              <a:t>(Activity</a:t>
            </a:r>
            <a:r>
              <a:rPr lang="en-US" altLang="zh-CN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0" b="1" dirty="0" smtClean="0">
                <a:solidFill>
                  <a:srgbClr val="00339a"/>
                </a:solidFill>
                <a:latin typeface="Garamond" pitchFamily="18" charset="0"/>
                <a:cs typeface="Garamond" pitchFamily="18" charset="0"/>
              </a:rPr>
              <a:t>On</a:t>
            </a:r>
            <a:r>
              <a:rPr lang="en-US" altLang="zh-CN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0" b="1" dirty="0" smtClean="0">
                <a:solidFill>
                  <a:srgbClr val="00339a"/>
                </a:solidFill>
                <a:latin typeface="Garamond" pitchFamily="18" charset="0"/>
                <a:cs typeface="Garamond" pitchFamily="18" charset="0"/>
              </a:rPr>
              <a:t>Edge)</a:t>
            </a:r>
            <a:r>
              <a:rPr lang="en-US" altLang="zh-CN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网络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663700" y="2692400"/>
            <a:ext cx="1778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							</a:tabLst>
            </a:pPr>
            <a:r>
              <a:rPr lang="en-US" altLang="zh-CN" sz="1602" dirty="0" smtClean="0">
                <a:solidFill>
                  <a:srgbClr val="4c6d4e"/>
                </a:solidFill>
                <a:latin typeface="Wingdings" pitchFamily="18" charset="0"/>
                <a:cs typeface="Wingdings" pitchFamily="18" charset="0"/>
              </a:rPr>
              <a:t>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993900" y="2590800"/>
            <a:ext cx="36449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>
							</a:tabLst>
            </a:pPr>
            <a:r>
              <a:rPr lang="en-US" altLang="zh-CN" sz="25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一般用于安排项目的工序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330700" y="3340100"/>
            <a:ext cx="1905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>
							</a:tabLst>
            </a:pP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1602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984500" y="5092700"/>
            <a:ext cx="1384300" cy="29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持续时间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CN" sz="12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&lt;i,j&gt;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971800" y="5486400"/>
            <a:ext cx="1384300" cy="29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>
							</a:tabLst>
            </a:pPr>
            <a:r>
              <a:rPr lang="en-US" altLang="zh-CN" sz="1800" dirty="0" smtClean="0">
                <a:solidFill>
                  <a:srgbClr val="009a00"/>
                </a:solidFill>
                <a:latin typeface="Times New Roman" pitchFamily="18" charset="0"/>
                <a:cs typeface="Times New Roman" pitchFamily="18" charset="0"/>
              </a:rPr>
              <a:t>机动时间</a:t>
            </a:r>
            <a:r>
              <a:rPr lang="en-US" altLang="zh-CN" sz="1800" b="1" dirty="0" smtClean="0">
                <a:solidFill>
                  <a:srgbClr val="009a00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zh-CN" sz="1200" b="1" dirty="0" smtClean="0">
                <a:solidFill>
                  <a:srgbClr val="009a00"/>
                </a:solidFill>
                <a:latin typeface="Times New Roman" pitchFamily="18" charset="0"/>
                <a:cs typeface="Times New Roman" pitchFamily="18" charset="0"/>
              </a:rPr>
              <a:t>&lt;i,j&gt;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654300" y="3200400"/>
            <a:ext cx="1536700" cy="151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>
                <a:tab pos="1079500" algn="l"/>
              </a:tabLst>
            </a:pPr>
            <a:r>
              <a:rPr lang="en-US" altLang="zh-CN" sz="1997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302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表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示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活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动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300"/>
              </a:lnSpc>
              <a:tabLst>
                <a:tab pos="10795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顶点</a:t>
            </a:r>
          </a:p>
          <a:p>
            <a:pPr>
              <a:lnSpc>
                <a:spcPts val="2100"/>
              </a:lnSpc>
              <a:tabLst>
                <a:tab pos="10795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编号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524500" y="3327400"/>
            <a:ext cx="2019300" cy="1549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>
                <a:tab pos="647700" algn="l"/>
                <a:tab pos="965200" algn="l"/>
              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表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示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活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动</a:t>
            </a:r>
            <a:r>
              <a:rPr lang="en-US" altLang="zh-CN" sz="1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2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到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此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结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束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647700" algn="l"/>
                <a:tab pos="9652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最早完成时间</a:t>
            </a:r>
          </a:p>
          <a:p>
            <a:pPr>
              <a:lnSpc>
                <a:spcPts val="2100"/>
              </a:lnSpc>
              <a:tabLst>
                <a:tab pos="647700" algn="l"/>
                <a:tab pos="965200" algn="l"/>
              </a:tabLst>
            </a:pPr>
            <a:r>
              <a:rPr lang="en-US" altLang="zh-CN" dirty="0" smtClean="0"/>
              <a:t>		</a:t>
            </a:r>
            <a:r>
              <a:rPr lang="en-US" altLang="zh-CN" sz="1800" b="1" dirty="0" smtClean="0">
                <a:solidFill>
                  <a:srgbClr val="0000ff"/>
                </a:solidFill>
                <a:latin typeface="Garamond" pitchFamily="18" charset="0"/>
                <a:cs typeface="Garamond" pitchFamily="18" charset="0"/>
              </a:rPr>
              <a:t>Earliest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172200" y="5638800"/>
            <a:ext cx="1371600" cy="495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                <a:tab pos="393700" algn="l"/>
              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最晚完成时间</a:t>
            </a:r>
          </a:p>
          <a:p>
            <a:pPr>
              <a:lnSpc>
                <a:spcPts val="2100"/>
              </a:lnSpc>
              <a:tabLst>
                <a:tab pos="393700" algn="l"/>
              </a:tabLst>
            </a:pPr>
            <a:r>
              <a:rPr lang="en-US" altLang="zh-CN" dirty="0" smtClean="0"/>
              <a:t>	</a:t>
            </a:r>
            <a:r>
              <a:rPr lang="en-US" altLang="zh-CN" sz="1800" b="1" dirty="0" smtClean="0">
                <a:solidFill>
                  <a:srgbClr val="ff0000"/>
                </a:solidFill>
                <a:latin typeface="Garamond" pitchFamily="18" charset="0"/>
                <a:cs typeface="Garamond" pitchFamily="18" charset="0"/>
              </a:rPr>
              <a:t>Latest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774839" y="348995"/>
            <a:ext cx="9144000" cy="6858000"/>
          </a:xfrm>
          <a:custGeom>
            <a:avLst/>
            <a:gdLst>
              <a:gd name="connsiteX0" fmla="*/ 0 w 9144000"/>
              <a:gd name="connsiteY0" fmla="*/ 0 h 6858000"/>
              <a:gd name="connsiteX1" fmla="*/ 0 w 9144000"/>
              <a:gd name="connsiteY1" fmla="*/ 6857999 h 6858000"/>
              <a:gd name="connsiteX2" fmla="*/ 9143999 w 9144000"/>
              <a:gd name="connsiteY2" fmla="*/ 6857999 h 6858000"/>
              <a:gd name="connsiteX3" fmla="*/ 9143999 w 9144000"/>
              <a:gd name="connsiteY3" fmla="*/ 0 h 6858000"/>
              <a:gd name="connsiteX4" fmla="*/ 0 w 9144000"/>
              <a:gd name="connsiteY4" fmla="*/ 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0"/>
                </a:moveTo>
                <a:lnTo>
                  <a:pt x="0" y="6857999"/>
                </a:lnTo>
                <a:lnTo>
                  <a:pt x="9143999" y="6857999"/>
                </a:lnTo>
                <a:lnTo>
                  <a:pt x="9143999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146314" y="568070"/>
            <a:ext cx="8248650" cy="628649"/>
          </a:xfrm>
          <a:custGeom>
            <a:avLst/>
            <a:gdLst>
              <a:gd name="connsiteX0" fmla="*/ 9525 w 8248650"/>
              <a:gd name="connsiteY0" fmla="*/ 619125 h 628649"/>
              <a:gd name="connsiteX1" fmla="*/ 9525 w 8248650"/>
              <a:gd name="connsiteY1" fmla="*/ 9525 h 628649"/>
              <a:gd name="connsiteX2" fmla="*/ 8239124 w 8248650"/>
              <a:gd name="connsiteY2" fmla="*/ 9525 h 62864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8248650" h="628649">
                <a:moveTo>
                  <a:pt x="9525" y="619125"/>
                </a:moveTo>
                <a:lnTo>
                  <a:pt x="9525" y="9525"/>
                </a:lnTo>
                <a:lnTo>
                  <a:pt x="8239124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222514" y="6511670"/>
            <a:ext cx="8248650" cy="38100"/>
          </a:xfrm>
          <a:custGeom>
            <a:avLst/>
            <a:gdLst>
              <a:gd name="connsiteX0" fmla="*/ 9525 w 8248650"/>
              <a:gd name="connsiteY0" fmla="*/ 9525 h 38100"/>
              <a:gd name="connsiteX1" fmla="*/ 8239124 w 8248650"/>
              <a:gd name="connsiteY1" fmla="*/ 9525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8650" h="38100">
                <a:moveTo>
                  <a:pt x="9525" y="9525"/>
                </a:moveTo>
                <a:lnTo>
                  <a:pt x="8239124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832114" y="1787270"/>
            <a:ext cx="800100" cy="800100"/>
          </a:xfrm>
          <a:custGeom>
            <a:avLst/>
            <a:gdLst>
              <a:gd name="connsiteX0" fmla="*/ 399669 w 800100"/>
              <a:gd name="connsiteY0" fmla="*/ 9525 h 800100"/>
              <a:gd name="connsiteX1" fmla="*/ 9525 w 800100"/>
              <a:gd name="connsiteY1" fmla="*/ 399669 h 800100"/>
              <a:gd name="connsiteX2" fmla="*/ 399669 w 800100"/>
              <a:gd name="connsiteY2" fmla="*/ 790575 h 800100"/>
              <a:gd name="connsiteX3" fmla="*/ 790575 w 800100"/>
              <a:gd name="connsiteY3" fmla="*/ 399669 h 800100"/>
              <a:gd name="connsiteX4" fmla="*/ 399669 w 800100"/>
              <a:gd name="connsiteY4" fmla="*/ 9525 h 800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00100" h="800100">
                <a:moveTo>
                  <a:pt x="399669" y="9525"/>
                </a:moveTo>
                <a:cubicBezTo>
                  <a:pt x="184023" y="9525"/>
                  <a:pt x="9525" y="184023"/>
                  <a:pt x="9525" y="399669"/>
                </a:cubicBezTo>
                <a:cubicBezTo>
                  <a:pt x="9525" y="616077"/>
                  <a:pt x="184023" y="790575"/>
                  <a:pt x="399669" y="790575"/>
                </a:cubicBezTo>
                <a:cubicBezTo>
                  <a:pt x="616076" y="790575"/>
                  <a:pt x="790575" y="616077"/>
                  <a:pt x="790575" y="399669"/>
                </a:cubicBezTo>
                <a:cubicBezTo>
                  <a:pt x="790575" y="184023"/>
                  <a:pt x="616076" y="9525"/>
                  <a:pt x="399669" y="9525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222258" y="1787270"/>
            <a:ext cx="38100" cy="800100"/>
          </a:xfrm>
          <a:custGeom>
            <a:avLst/>
            <a:gdLst>
              <a:gd name="connsiteX0" fmla="*/ 9525 w 38100"/>
              <a:gd name="connsiteY0" fmla="*/ 9525 h 800100"/>
              <a:gd name="connsiteX1" fmla="*/ 9525 w 38100"/>
              <a:gd name="connsiteY1" fmla="*/ 790575 h 800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8100" h="800100">
                <a:moveTo>
                  <a:pt x="9525" y="9525"/>
                </a:moveTo>
                <a:lnTo>
                  <a:pt x="9525" y="790575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222258" y="2177414"/>
            <a:ext cx="409955" cy="38100"/>
          </a:xfrm>
          <a:custGeom>
            <a:avLst/>
            <a:gdLst>
              <a:gd name="connsiteX0" fmla="*/ 400430 w 409955"/>
              <a:gd name="connsiteY0" fmla="*/ 9525 h 38100"/>
              <a:gd name="connsiteX1" fmla="*/ 9525 w 409955"/>
              <a:gd name="connsiteY1" fmla="*/ 9525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409955" h="38100">
                <a:moveTo>
                  <a:pt x="400430" y="9525"/>
                </a:moveTo>
                <a:lnTo>
                  <a:pt x="9525" y="9525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356114" y="1482471"/>
            <a:ext cx="800100" cy="800099"/>
          </a:xfrm>
          <a:custGeom>
            <a:avLst/>
            <a:gdLst>
              <a:gd name="connsiteX0" fmla="*/ 399669 w 800100"/>
              <a:gd name="connsiteY0" fmla="*/ 9525 h 800099"/>
              <a:gd name="connsiteX1" fmla="*/ 9525 w 800100"/>
              <a:gd name="connsiteY1" fmla="*/ 399668 h 800099"/>
              <a:gd name="connsiteX2" fmla="*/ 399669 w 800100"/>
              <a:gd name="connsiteY2" fmla="*/ 790574 h 800099"/>
              <a:gd name="connsiteX3" fmla="*/ 790575 w 800100"/>
              <a:gd name="connsiteY3" fmla="*/ 399668 h 800099"/>
              <a:gd name="connsiteX4" fmla="*/ 399669 w 800100"/>
              <a:gd name="connsiteY4" fmla="*/ 9525 h 80009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00100" h="800099">
                <a:moveTo>
                  <a:pt x="399669" y="9525"/>
                </a:moveTo>
                <a:cubicBezTo>
                  <a:pt x="184023" y="9525"/>
                  <a:pt x="9525" y="184022"/>
                  <a:pt x="9525" y="399668"/>
                </a:cubicBezTo>
                <a:cubicBezTo>
                  <a:pt x="9525" y="616077"/>
                  <a:pt x="184023" y="790574"/>
                  <a:pt x="399669" y="790574"/>
                </a:cubicBezTo>
                <a:cubicBezTo>
                  <a:pt x="616077" y="790574"/>
                  <a:pt x="790575" y="616077"/>
                  <a:pt x="790575" y="399668"/>
                </a:cubicBezTo>
                <a:cubicBezTo>
                  <a:pt x="790575" y="184022"/>
                  <a:pt x="616077" y="9525"/>
                  <a:pt x="399669" y="9525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746258" y="1482471"/>
            <a:ext cx="38100" cy="800100"/>
          </a:xfrm>
          <a:custGeom>
            <a:avLst/>
            <a:gdLst>
              <a:gd name="connsiteX0" fmla="*/ 9525 w 38100"/>
              <a:gd name="connsiteY0" fmla="*/ 9525 h 800100"/>
              <a:gd name="connsiteX1" fmla="*/ 9525 w 38100"/>
              <a:gd name="connsiteY1" fmla="*/ 790574 h 800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8100" h="800100">
                <a:moveTo>
                  <a:pt x="9525" y="9525"/>
                </a:moveTo>
                <a:lnTo>
                  <a:pt x="9525" y="790574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746258" y="1872614"/>
            <a:ext cx="409955" cy="38100"/>
          </a:xfrm>
          <a:custGeom>
            <a:avLst/>
            <a:gdLst>
              <a:gd name="connsiteX0" fmla="*/ 400430 w 409955"/>
              <a:gd name="connsiteY0" fmla="*/ 9525 h 38100"/>
              <a:gd name="connsiteX1" fmla="*/ 9525 w 409955"/>
              <a:gd name="connsiteY1" fmla="*/ 9525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409955" h="38100">
                <a:moveTo>
                  <a:pt x="400430" y="9525"/>
                </a:moveTo>
                <a:lnTo>
                  <a:pt x="9525" y="9525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432314" y="2549270"/>
            <a:ext cx="800100" cy="800100"/>
          </a:xfrm>
          <a:custGeom>
            <a:avLst/>
            <a:gdLst>
              <a:gd name="connsiteX0" fmla="*/ 399669 w 800100"/>
              <a:gd name="connsiteY0" fmla="*/ 9525 h 800100"/>
              <a:gd name="connsiteX1" fmla="*/ 9525 w 800100"/>
              <a:gd name="connsiteY1" fmla="*/ 399669 h 800100"/>
              <a:gd name="connsiteX2" fmla="*/ 399669 w 800100"/>
              <a:gd name="connsiteY2" fmla="*/ 790575 h 800100"/>
              <a:gd name="connsiteX3" fmla="*/ 790575 w 800100"/>
              <a:gd name="connsiteY3" fmla="*/ 399669 h 800100"/>
              <a:gd name="connsiteX4" fmla="*/ 399669 w 800100"/>
              <a:gd name="connsiteY4" fmla="*/ 9525 h 800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00100" h="800100">
                <a:moveTo>
                  <a:pt x="399669" y="9525"/>
                </a:moveTo>
                <a:cubicBezTo>
                  <a:pt x="184023" y="9525"/>
                  <a:pt x="9525" y="184023"/>
                  <a:pt x="9525" y="399669"/>
                </a:cubicBezTo>
                <a:cubicBezTo>
                  <a:pt x="9525" y="616077"/>
                  <a:pt x="184023" y="790575"/>
                  <a:pt x="399669" y="790575"/>
                </a:cubicBezTo>
                <a:cubicBezTo>
                  <a:pt x="616077" y="790575"/>
                  <a:pt x="790575" y="616077"/>
                  <a:pt x="790575" y="399669"/>
                </a:cubicBezTo>
                <a:cubicBezTo>
                  <a:pt x="790575" y="184023"/>
                  <a:pt x="616077" y="9525"/>
                  <a:pt x="399669" y="9525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822458" y="2549270"/>
            <a:ext cx="38100" cy="800100"/>
          </a:xfrm>
          <a:custGeom>
            <a:avLst/>
            <a:gdLst>
              <a:gd name="connsiteX0" fmla="*/ 9525 w 38100"/>
              <a:gd name="connsiteY0" fmla="*/ 9525 h 800100"/>
              <a:gd name="connsiteX1" fmla="*/ 9525 w 38100"/>
              <a:gd name="connsiteY1" fmla="*/ 790575 h 800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8100" h="800100">
                <a:moveTo>
                  <a:pt x="9525" y="9525"/>
                </a:moveTo>
                <a:lnTo>
                  <a:pt x="9525" y="790575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822458" y="2939414"/>
            <a:ext cx="409955" cy="38100"/>
          </a:xfrm>
          <a:custGeom>
            <a:avLst/>
            <a:gdLst>
              <a:gd name="connsiteX0" fmla="*/ 400430 w 409955"/>
              <a:gd name="connsiteY0" fmla="*/ 9525 h 38100"/>
              <a:gd name="connsiteX1" fmla="*/ 9525 w 409955"/>
              <a:gd name="connsiteY1" fmla="*/ 9525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409955" h="38100">
                <a:moveTo>
                  <a:pt x="400430" y="9525"/>
                </a:moveTo>
                <a:lnTo>
                  <a:pt x="9525" y="9525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822714" y="3463671"/>
            <a:ext cx="800100" cy="800100"/>
          </a:xfrm>
          <a:custGeom>
            <a:avLst/>
            <a:gdLst>
              <a:gd name="connsiteX0" fmla="*/ 399669 w 800100"/>
              <a:gd name="connsiteY0" fmla="*/ 9525 h 800100"/>
              <a:gd name="connsiteX1" fmla="*/ 9525 w 800100"/>
              <a:gd name="connsiteY1" fmla="*/ 399669 h 800100"/>
              <a:gd name="connsiteX2" fmla="*/ 399669 w 800100"/>
              <a:gd name="connsiteY2" fmla="*/ 790575 h 800100"/>
              <a:gd name="connsiteX3" fmla="*/ 790574 w 800100"/>
              <a:gd name="connsiteY3" fmla="*/ 399669 h 800100"/>
              <a:gd name="connsiteX4" fmla="*/ 399669 w 800100"/>
              <a:gd name="connsiteY4" fmla="*/ 9525 h 800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00100" h="800100">
                <a:moveTo>
                  <a:pt x="399669" y="9525"/>
                </a:moveTo>
                <a:cubicBezTo>
                  <a:pt x="184023" y="9525"/>
                  <a:pt x="9525" y="184022"/>
                  <a:pt x="9525" y="399669"/>
                </a:cubicBezTo>
                <a:cubicBezTo>
                  <a:pt x="9525" y="616076"/>
                  <a:pt x="184023" y="790575"/>
                  <a:pt x="399669" y="790575"/>
                </a:cubicBezTo>
                <a:cubicBezTo>
                  <a:pt x="616076" y="790575"/>
                  <a:pt x="790574" y="616076"/>
                  <a:pt x="790574" y="399669"/>
                </a:cubicBezTo>
                <a:cubicBezTo>
                  <a:pt x="790574" y="184022"/>
                  <a:pt x="616076" y="9525"/>
                  <a:pt x="399669" y="9525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212858" y="3463671"/>
            <a:ext cx="38100" cy="800100"/>
          </a:xfrm>
          <a:custGeom>
            <a:avLst/>
            <a:gdLst>
              <a:gd name="connsiteX0" fmla="*/ 9525 w 38100"/>
              <a:gd name="connsiteY0" fmla="*/ 9525 h 800100"/>
              <a:gd name="connsiteX1" fmla="*/ 9525 w 38100"/>
              <a:gd name="connsiteY1" fmla="*/ 790575 h 800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8100" h="800100">
                <a:moveTo>
                  <a:pt x="9525" y="9525"/>
                </a:moveTo>
                <a:lnTo>
                  <a:pt x="9525" y="790575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212858" y="3853815"/>
            <a:ext cx="409955" cy="38100"/>
          </a:xfrm>
          <a:custGeom>
            <a:avLst/>
            <a:gdLst>
              <a:gd name="connsiteX0" fmla="*/ 400430 w 409955"/>
              <a:gd name="connsiteY0" fmla="*/ 9525 h 38100"/>
              <a:gd name="connsiteX1" fmla="*/ 9525 w 409955"/>
              <a:gd name="connsiteY1" fmla="*/ 9525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409955" h="38100">
                <a:moveTo>
                  <a:pt x="400430" y="9525"/>
                </a:moveTo>
                <a:lnTo>
                  <a:pt x="9525" y="9525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880114" y="2015870"/>
            <a:ext cx="800100" cy="800100"/>
          </a:xfrm>
          <a:custGeom>
            <a:avLst/>
            <a:gdLst>
              <a:gd name="connsiteX0" fmla="*/ 399669 w 800100"/>
              <a:gd name="connsiteY0" fmla="*/ 9525 h 800100"/>
              <a:gd name="connsiteX1" fmla="*/ 9525 w 800100"/>
              <a:gd name="connsiteY1" fmla="*/ 399669 h 800100"/>
              <a:gd name="connsiteX2" fmla="*/ 399669 w 800100"/>
              <a:gd name="connsiteY2" fmla="*/ 790575 h 800100"/>
              <a:gd name="connsiteX3" fmla="*/ 790575 w 800100"/>
              <a:gd name="connsiteY3" fmla="*/ 399669 h 800100"/>
              <a:gd name="connsiteX4" fmla="*/ 399669 w 800100"/>
              <a:gd name="connsiteY4" fmla="*/ 9525 h 800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00100" h="800100">
                <a:moveTo>
                  <a:pt x="399669" y="9525"/>
                </a:moveTo>
                <a:cubicBezTo>
                  <a:pt x="184023" y="9525"/>
                  <a:pt x="9525" y="184023"/>
                  <a:pt x="9525" y="399669"/>
                </a:cubicBezTo>
                <a:cubicBezTo>
                  <a:pt x="9525" y="616077"/>
                  <a:pt x="184023" y="790575"/>
                  <a:pt x="399669" y="790575"/>
                </a:cubicBezTo>
                <a:cubicBezTo>
                  <a:pt x="616077" y="790575"/>
                  <a:pt x="790575" y="616077"/>
                  <a:pt x="790575" y="399669"/>
                </a:cubicBezTo>
                <a:cubicBezTo>
                  <a:pt x="790575" y="184023"/>
                  <a:pt x="616077" y="9525"/>
                  <a:pt x="399669" y="9525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270258" y="2015870"/>
            <a:ext cx="38100" cy="800100"/>
          </a:xfrm>
          <a:custGeom>
            <a:avLst/>
            <a:gdLst>
              <a:gd name="connsiteX0" fmla="*/ 9525 w 38100"/>
              <a:gd name="connsiteY0" fmla="*/ 9525 h 800100"/>
              <a:gd name="connsiteX1" fmla="*/ 9525 w 38100"/>
              <a:gd name="connsiteY1" fmla="*/ 790575 h 800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8100" h="800100">
                <a:moveTo>
                  <a:pt x="9525" y="9525"/>
                </a:moveTo>
                <a:lnTo>
                  <a:pt x="9525" y="790575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270258" y="2406014"/>
            <a:ext cx="409955" cy="38100"/>
          </a:xfrm>
          <a:custGeom>
            <a:avLst/>
            <a:gdLst>
              <a:gd name="connsiteX0" fmla="*/ 400430 w 409955"/>
              <a:gd name="connsiteY0" fmla="*/ 9525 h 38100"/>
              <a:gd name="connsiteX1" fmla="*/ 9525 w 409955"/>
              <a:gd name="connsiteY1" fmla="*/ 9525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409955" h="38100">
                <a:moveTo>
                  <a:pt x="400430" y="9525"/>
                </a:moveTo>
                <a:lnTo>
                  <a:pt x="9525" y="9525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880114" y="3539871"/>
            <a:ext cx="800100" cy="800100"/>
          </a:xfrm>
          <a:custGeom>
            <a:avLst/>
            <a:gdLst>
              <a:gd name="connsiteX0" fmla="*/ 399669 w 800100"/>
              <a:gd name="connsiteY0" fmla="*/ 9525 h 800100"/>
              <a:gd name="connsiteX1" fmla="*/ 9525 w 800100"/>
              <a:gd name="connsiteY1" fmla="*/ 399669 h 800100"/>
              <a:gd name="connsiteX2" fmla="*/ 399669 w 800100"/>
              <a:gd name="connsiteY2" fmla="*/ 790575 h 800100"/>
              <a:gd name="connsiteX3" fmla="*/ 790575 w 800100"/>
              <a:gd name="connsiteY3" fmla="*/ 399669 h 800100"/>
              <a:gd name="connsiteX4" fmla="*/ 399669 w 800100"/>
              <a:gd name="connsiteY4" fmla="*/ 9525 h 800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00100" h="800100">
                <a:moveTo>
                  <a:pt x="399669" y="9525"/>
                </a:moveTo>
                <a:cubicBezTo>
                  <a:pt x="184023" y="9525"/>
                  <a:pt x="9525" y="184022"/>
                  <a:pt x="9525" y="399669"/>
                </a:cubicBezTo>
                <a:cubicBezTo>
                  <a:pt x="9525" y="616076"/>
                  <a:pt x="184023" y="790575"/>
                  <a:pt x="399669" y="790575"/>
                </a:cubicBezTo>
                <a:cubicBezTo>
                  <a:pt x="616077" y="790575"/>
                  <a:pt x="790575" y="616076"/>
                  <a:pt x="790575" y="399669"/>
                </a:cubicBezTo>
                <a:cubicBezTo>
                  <a:pt x="790575" y="184022"/>
                  <a:pt x="616077" y="9525"/>
                  <a:pt x="399669" y="9525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270258" y="3539871"/>
            <a:ext cx="38100" cy="800100"/>
          </a:xfrm>
          <a:custGeom>
            <a:avLst/>
            <a:gdLst>
              <a:gd name="connsiteX0" fmla="*/ 9525 w 38100"/>
              <a:gd name="connsiteY0" fmla="*/ 9525 h 800100"/>
              <a:gd name="connsiteX1" fmla="*/ 9525 w 38100"/>
              <a:gd name="connsiteY1" fmla="*/ 790575 h 800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8100" h="800100">
                <a:moveTo>
                  <a:pt x="9525" y="9525"/>
                </a:moveTo>
                <a:lnTo>
                  <a:pt x="9525" y="790575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270258" y="3930015"/>
            <a:ext cx="409955" cy="38100"/>
          </a:xfrm>
          <a:custGeom>
            <a:avLst/>
            <a:gdLst>
              <a:gd name="connsiteX0" fmla="*/ 400430 w 409955"/>
              <a:gd name="connsiteY0" fmla="*/ 9525 h 38100"/>
              <a:gd name="connsiteX1" fmla="*/ 9525 w 409955"/>
              <a:gd name="connsiteY1" fmla="*/ 9525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409955" h="38100">
                <a:moveTo>
                  <a:pt x="400430" y="9525"/>
                </a:moveTo>
                <a:lnTo>
                  <a:pt x="9525" y="9525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480302" y="1482471"/>
            <a:ext cx="800100" cy="800099"/>
          </a:xfrm>
          <a:custGeom>
            <a:avLst/>
            <a:gdLst>
              <a:gd name="connsiteX0" fmla="*/ 399668 w 800100"/>
              <a:gd name="connsiteY0" fmla="*/ 9525 h 800099"/>
              <a:gd name="connsiteX1" fmla="*/ 9525 w 800100"/>
              <a:gd name="connsiteY1" fmla="*/ 399668 h 800099"/>
              <a:gd name="connsiteX2" fmla="*/ 399668 w 800100"/>
              <a:gd name="connsiteY2" fmla="*/ 790574 h 800099"/>
              <a:gd name="connsiteX3" fmla="*/ 790575 w 800100"/>
              <a:gd name="connsiteY3" fmla="*/ 399668 h 800099"/>
              <a:gd name="connsiteX4" fmla="*/ 399668 w 800100"/>
              <a:gd name="connsiteY4" fmla="*/ 9525 h 80009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00100" h="800099">
                <a:moveTo>
                  <a:pt x="399668" y="9525"/>
                </a:moveTo>
                <a:cubicBezTo>
                  <a:pt x="184022" y="9525"/>
                  <a:pt x="9525" y="184022"/>
                  <a:pt x="9525" y="399668"/>
                </a:cubicBezTo>
                <a:cubicBezTo>
                  <a:pt x="9525" y="616077"/>
                  <a:pt x="184022" y="790574"/>
                  <a:pt x="399668" y="790574"/>
                </a:cubicBezTo>
                <a:cubicBezTo>
                  <a:pt x="616077" y="790574"/>
                  <a:pt x="790575" y="616077"/>
                  <a:pt x="790575" y="399668"/>
                </a:cubicBezTo>
                <a:cubicBezTo>
                  <a:pt x="790575" y="184022"/>
                  <a:pt x="616077" y="9525"/>
                  <a:pt x="399668" y="9525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870445" y="1482471"/>
            <a:ext cx="38100" cy="800100"/>
          </a:xfrm>
          <a:custGeom>
            <a:avLst/>
            <a:gdLst>
              <a:gd name="connsiteX0" fmla="*/ 9525 w 38100"/>
              <a:gd name="connsiteY0" fmla="*/ 9525 h 800100"/>
              <a:gd name="connsiteX1" fmla="*/ 9525 w 38100"/>
              <a:gd name="connsiteY1" fmla="*/ 790574 h 800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8100" h="800100">
                <a:moveTo>
                  <a:pt x="9525" y="9525"/>
                </a:moveTo>
                <a:lnTo>
                  <a:pt x="9525" y="790574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870445" y="1872614"/>
            <a:ext cx="409955" cy="38100"/>
          </a:xfrm>
          <a:custGeom>
            <a:avLst/>
            <a:gdLst>
              <a:gd name="connsiteX0" fmla="*/ 400431 w 409955"/>
              <a:gd name="connsiteY0" fmla="*/ 9525 h 38100"/>
              <a:gd name="connsiteX1" fmla="*/ 9525 w 409955"/>
              <a:gd name="connsiteY1" fmla="*/ 9525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409955" h="38100">
                <a:moveTo>
                  <a:pt x="400431" y="9525"/>
                </a:moveTo>
                <a:lnTo>
                  <a:pt x="9525" y="9525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480302" y="2549270"/>
            <a:ext cx="800100" cy="800100"/>
          </a:xfrm>
          <a:custGeom>
            <a:avLst/>
            <a:gdLst>
              <a:gd name="connsiteX0" fmla="*/ 399668 w 800100"/>
              <a:gd name="connsiteY0" fmla="*/ 9525 h 800100"/>
              <a:gd name="connsiteX1" fmla="*/ 9525 w 800100"/>
              <a:gd name="connsiteY1" fmla="*/ 399669 h 800100"/>
              <a:gd name="connsiteX2" fmla="*/ 399668 w 800100"/>
              <a:gd name="connsiteY2" fmla="*/ 790575 h 800100"/>
              <a:gd name="connsiteX3" fmla="*/ 790575 w 800100"/>
              <a:gd name="connsiteY3" fmla="*/ 399669 h 800100"/>
              <a:gd name="connsiteX4" fmla="*/ 399668 w 800100"/>
              <a:gd name="connsiteY4" fmla="*/ 9525 h 800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00100" h="800100">
                <a:moveTo>
                  <a:pt x="399668" y="9525"/>
                </a:moveTo>
                <a:cubicBezTo>
                  <a:pt x="184022" y="9525"/>
                  <a:pt x="9525" y="184023"/>
                  <a:pt x="9525" y="399669"/>
                </a:cubicBezTo>
                <a:cubicBezTo>
                  <a:pt x="9525" y="616077"/>
                  <a:pt x="184022" y="790575"/>
                  <a:pt x="399668" y="790575"/>
                </a:cubicBezTo>
                <a:cubicBezTo>
                  <a:pt x="616077" y="790575"/>
                  <a:pt x="790575" y="616077"/>
                  <a:pt x="790575" y="399669"/>
                </a:cubicBezTo>
                <a:cubicBezTo>
                  <a:pt x="790575" y="184023"/>
                  <a:pt x="616077" y="9525"/>
                  <a:pt x="399668" y="9525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870445" y="2549270"/>
            <a:ext cx="38100" cy="800100"/>
          </a:xfrm>
          <a:custGeom>
            <a:avLst/>
            <a:gdLst>
              <a:gd name="connsiteX0" fmla="*/ 9525 w 38100"/>
              <a:gd name="connsiteY0" fmla="*/ 9525 h 800100"/>
              <a:gd name="connsiteX1" fmla="*/ 9525 w 38100"/>
              <a:gd name="connsiteY1" fmla="*/ 790575 h 800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8100" h="800100">
                <a:moveTo>
                  <a:pt x="9525" y="9525"/>
                </a:moveTo>
                <a:lnTo>
                  <a:pt x="9525" y="790575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870445" y="2939414"/>
            <a:ext cx="409955" cy="38100"/>
          </a:xfrm>
          <a:custGeom>
            <a:avLst/>
            <a:gdLst>
              <a:gd name="connsiteX0" fmla="*/ 400431 w 409955"/>
              <a:gd name="connsiteY0" fmla="*/ 9525 h 38100"/>
              <a:gd name="connsiteX1" fmla="*/ 9525 w 409955"/>
              <a:gd name="connsiteY1" fmla="*/ 9525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409955" h="38100">
                <a:moveTo>
                  <a:pt x="400431" y="9525"/>
                </a:moveTo>
                <a:lnTo>
                  <a:pt x="9525" y="9525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8080514" y="2168270"/>
            <a:ext cx="800100" cy="800100"/>
          </a:xfrm>
          <a:custGeom>
            <a:avLst/>
            <a:gdLst>
              <a:gd name="connsiteX0" fmla="*/ 399669 w 800100"/>
              <a:gd name="connsiteY0" fmla="*/ 9525 h 800100"/>
              <a:gd name="connsiteX1" fmla="*/ 9525 w 800100"/>
              <a:gd name="connsiteY1" fmla="*/ 399669 h 800100"/>
              <a:gd name="connsiteX2" fmla="*/ 399669 w 800100"/>
              <a:gd name="connsiteY2" fmla="*/ 790575 h 800100"/>
              <a:gd name="connsiteX3" fmla="*/ 790575 w 800100"/>
              <a:gd name="connsiteY3" fmla="*/ 399669 h 800100"/>
              <a:gd name="connsiteX4" fmla="*/ 399669 w 800100"/>
              <a:gd name="connsiteY4" fmla="*/ 9525 h 800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00100" h="800100">
                <a:moveTo>
                  <a:pt x="399669" y="9525"/>
                </a:moveTo>
                <a:cubicBezTo>
                  <a:pt x="184022" y="9525"/>
                  <a:pt x="9525" y="184023"/>
                  <a:pt x="9525" y="399669"/>
                </a:cubicBezTo>
                <a:cubicBezTo>
                  <a:pt x="9525" y="616077"/>
                  <a:pt x="184022" y="790575"/>
                  <a:pt x="399669" y="790575"/>
                </a:cubicBezTo>
                <a:cubicBezTo>
                  <a:pt x="616077" y="790575"/>
                  <a:pt x="790575" y="616077"/>
                  <a:pt x="790575" y="399669"/>
                </a:cubicBezTo>
                <a:cubicBezTo>
                  <a:pt x="790575" y="184023"/>
                  <a:pt x="616077" y="9525"/>
                  <a:pt x="399669" y="9525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8470658" y="2168270"/>
            <a:ext cx="38100" cy="800100"/>
          </a:xfrm>
          <a:custGeom>
            <a:avLst/>
            <a:gdLst>
              <a:gd name="connsiteX0" fmla="*/ 9525 w 38100"/>
              <a:gd name="connsiteY0" fmla="*/ 9525 h 800100"/>
              <a:gd name="connsiteX1" fmla="*/ 9525 w 38100"/>
              <a:gd name="connsiteY1" fmla="*/ 790575 h 800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8100" h="800100">
                <a:moveTo>
                  <a:pt x="9525" y="9525"/>
                </a:moveTo>
                <a:lnTo>
                  <a:pt x="9525" y="790575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8470658" y="2558414"/>
            <a:ext cx="409955" cy="38100"/>
          </a:xfrm>
          <a:custGeom>
            <a:avLst/>
            <a:gdLst>
              <a:gd name="connsiteX0" fmla="*/ 400430 w 409955"/>
              <a:gd name="connsiteY0" fmla="*/ 9525 h 38100"/>
              <a:gd name="connsiteX1" fmla="*/ 9525 w 409955"/>
              <a:gd name="connsiteY1" fmla="*/ 9525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409955" h="38100">
                <a:moveTo>
                  <a:pt x="400430" y="9525"/>
                </a:moveTo>
                <a:lnTo>
                  <a:pt x="9525" y="9525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257685" y="3448050"/>
            <a:ext cx="25908" cy="101346"/>
          </a:xfrm>
          <a:custGeom>
            <a:avLst/>
            <a:gdLst>
              <a:gd name="connsiteX0" fmla="*/ 12953 w 25908"/>
              <a:gd name="connsiteY0" fmla="*/ 0 h 101346"/>
              <a:gd name="connsiteX1" fmla="*/ 12953 w 25908"/>
              <a:gd name="connsiteY1" fmla="*/ 101346 h 10134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908" h="101346">
                <a:moveTo>
                  <a:pt x="12953" y="0"/>
                </a:moveTo>
                <a:lnTo>
                  <a:pt x="12953" y="101346"/>
                </a:lnTo>
              </a:path>
            </a:pathLst>
          </a:custGeom>
          <a:ln w="25400">
            <a:solidFill>
              <a:srgbClr val="5f5f5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257685" y="3269741"/>
            <a:ext cx="25908" cy="102108"/>
          </a:xfrm>
          <a:custGeom>
            <a:avLst/>
            <a:gdLst>
              <a:gd name="connsiteX0" fmla="*/ 12953 w 25908"/>
              <a:gd name="connsiteY0" fmla="*/ 0 h 102108"/>
              <a:gd name="connsiteX1" fmla="*/ 12953 w 25908"/>
              <a:gd name="connsiteY1" fmla="*/ 102108 h 10210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908" h="102108">
                <a:moveTo>
                  <a:pt x="12953" y="0"/>
                </a:moveTo>
                <a:lnTo>
                  <a:pt x="12953" y="102108"/>
                </a:lnTo>
              </a:path>
            </a:pathLst>
          </a:custGeom>
          <a:ln w="25400">
            <a:solidFill>
              <a:srgbClr val="5f5f5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257685" y="3092195"/>
            <a:ext cx="25908" cy="101346"/>
          </a:xfrm>
          <a:custGeom>
            <a:avLst/>
            <a:gdLst>
              <a:gd name="connsiteX0" fmla="*/ 12953 w 25908"/>
              <a:gd name="connsiteY0" fmla="*/ 0 h 101346"/>
              <a:gd name="connsiteX1" fmla="*/ 12953 w 25908"/>
              <a:gd name="connsiteY1" fmla="*/ 101346 h 10134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908" h="101346">
                <a:moveTo>
                  <a:pt x="12953" y="0"/>
                </a:moveTo>
                <a:lnTo>
                  <a:pt x="12953" y="101346"/>
                </a:lnTo>
              </a:path>
            </a:pathLst>
          </a:custGeom>
          <a:ln w="25400">
            <a:solidFill>
              <a:srgbClr val="5f5f5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257685" y="2914650"/>
            <a:ext cx="25908" cy="101345"/>
          </a:xfrm>
          <a:custGeom>
            <a:avLst/>
            <a:gdLst>
              <a:gd name="connsiteX0" fmla="*/ 12953 w 25908"/>
              <a:gd name="connsiteY0" fmla="*/ 0 h 101345"/>
              <a:gd name="connsiteX1" fmla="*/ 12953 w 25908"/>
              <a:gd name="connsiteY1" fmla="*/ 101345 h 10134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908" h="101345">
                <a:moveTo>
                  <a:pt x="12953" y="0"/>
                </a:moveTo>
                <a:lnTo>
                  <a:pt x="12953" y="101345"/>
                </a:lnTo>
              </a:path>
            </a:pathLst>
          </a:custGeom>
          <a:ln w="25400">
            <a:solidFill>
              <a:srgbClr val="5f5f5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232539" y="2787395"/>
            <a:ext cx="76200" cy="76200"/>
          </a:xfrm>
          <a:custGeom>
            <a:avLst/>
            <a:gdLst>
              <a:gd name="connsiteX0" fmla="*/ 0 w 76200"/>
              <a:gd name="connsiteY0" fmla="*/ 76200 h 76200"/>
              <a:gd name="connsiteX1" fmla="*/ 38100 w 76200"/>
              <a:gd name="connsiteY1" fmla="*/ 0 h 76200"/>
              <a:gd name="connsiteX2" fmla="*/ 76200 w 76200"/>
              <a:gd name="connsiteY2" fmla="*/ 76200 h 76200"/>
              <a:gd name="connsiteX3" fmla="*/ 0 w 76200"/>
              <a:gd name="connsiteY3" fmla="*/ 76200 h 76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76200" h="76200">
                <a:moveTo>
                  <a:pt x="0" y="76200"/>
                </a:moveTo>
                <a:lnTo>
                  <a:pt x="38100" y="0"/>
                </a:lnTo>
                <a:lnTo>
                  <a:pt x="76200" y="76200"/>
                </a:lnTo>
                <a:lnTo>
                  <a:pt x="0" y="76200"/>
                </a:lnTo>
              </a:path>
            </a:pathLst>
          </a:custGeom>
          <a:solidFill>
            <a:srgbClr val="5f5f5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289189" y="1320546"/>
            <a:ext cx="2171700" cy="76200"/>
          </a:xfrm>
          <a:custGeom>
            <a:avLst/>
            <a:gdLst>
              <a:gd name="connsiteX0" fmla="*/ 19050 w 2171700"/>
              <a:gd name="connsiteY0" fmla="*/ 19050 h 76200"/>
              <a:gd name="connsiteX1" fmla="*/ 2152649 w 2171700"/>
              <a:gd name="connsiteY1" fmla="*/ 19050 h 76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171700" h="76200">
                <a:moveTo>
                  <a:pt x="19050" y="19050"/>
                </a:moveTo>
                <a:lnTo>
                  <a:pt x="2152649" y="19050"/>
                </a:lnTo>
              </a:path>
            </a:pathLst>
          </a:custGeom>
          <a:ln w="38100">
            <a:solidFill>
              <a:srgbClr val="ff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330200"/>
            <a:ext cx="9169400" cy="6883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1320800" y="774700"/>
            <a:ext cx="3200400" cy="520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100"/>
              </a:lnSpc>
              <a:tabLst>
							</a:tabLst>
            </a:pPr>
            <a:r>
              <a:rPr lang="en-US" altLang="zh-CN" sz="4200" dirty="0" smtClean="0">
                <a:solidFill>
                  <a:srgbClr val="00339a"/>
                </a:solidFill>
                <a:latin typeface="Times New Roman" pitchFamily="18" charset="0"/>
                <a:cs typeface="Times New Roman" pitchFamily="18" charset="0"/>
              </a:rPr>
              <a:t>关键路径问题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955800" y="2120900"/>
            <a:ext cx="152400" cy="266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							</a:tabLst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479800" y="1854200"/>
            <a:ext cx="228600" cy="133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                <a:tab pos="76200" algn="l"/>
              </a:tabLst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300"/>
              </a:lnSpc>
              <a:tabLst>
                <a:tab pos="76200" algn="l"/>
              </a:tabLst>
            </a:pPr>
            <a:r>
              <a:rPr lang="en-US" altLang="zh-CN" dirty="0" smtClean="0"/>
              <a:t>	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946400" y="3797300"/>
            <a:ext cx="152400" cy="266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							</a:tabLst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003800" y="3873500"/>
            <a:ext cx="152400" cy="266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							</a:tabLst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604000" y="1854200"/>
            <a:ext cx="152400" cy="1333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							</a:tabLst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300"/>
              </a:lnSpc>
              <a:tabLst>
							</a:tabLst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7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8204200" y="2501900"/>
            <a:ext cx="152400" cy="266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							</a:tabLst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231900" y="2070100"/>
            <a:ext cx="5080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>
							</a:tabLst>
            </a:pP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开始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9004300" y="2451100"/>
            <a:ext cx="5080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>
							</a:tabLst>
            </a:pP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结束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654300" y="2895600"/>
            <a:ext cx="1143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178300" y="3657600"/>
            <a:ext cx="1143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930900" y="1930400"/>
            <a:ext cx="177800" cy="825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                <a:tab pos="76200" algn="l"/>
              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9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900"/>
              </a:lnSpc>
              <a:tabLst>
                <a:tab pos="76200" algn="l"/>
              </a:tabLst>
            </a:pPr>
            <a:r>
              <a:rPr lang="en-US" altLang="zh-CN" dirty="0" smtClean="0"/>
              <a:t>	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7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007100" y="3429000"/>
            <a:ext cx="1143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607300" y="1930400"/>
            <a:ext cx="177800" cy="889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                <a:tab pos="76200" algn="l"/>
              </a:tabLst>
            </a:pPr>
            <a:r>
              <a:rPr lang="en-US" altLang="zh-CN" dirty="0" smtClean="0"/>
              <a:t>	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400"/>
              </a:lnSpc>
              <a:tabLst>
                <a:tab pos="76200" algn="l"/>
              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035300" y="2438400"/>
            <a:ext cx="1143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003800" y="2374900"/>
            <a:ext cx="165100" cy="977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                <a:tab pos="50800" algn="l"/>
              </a:tabLst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500"/>
              </a:lnSpc>
              <a:tabLst>
                <a:tab pos="50800" algn="l"/>
              </a:tabLst>
            </a:pPr>
            <a:r>
              <a:rPr lang="en-US" altLang="zh-CN" dirty="0" smtClean="0"/>
              <a:t>	</a:t>
            </a:r>
            <a:r>
              <a:rPr lang="en-US" altLang="zh-CN" sz="1800" b="1" dirty="0" smtClean="0">
                <a:solidFill>
                  <a:srgbClr val="5f5f5f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787900" y="5016500"/>
            <a:ext cx="26162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>
							</a:tabLst>
            </a:pPr>
            <a:r>
              <a:rPr lang="en-US" altLang="zh-CN" sz="1602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{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Earliest[i]+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C</a:t>
            </a:r>
            <a:r>
              <a:rPr lang="en-US" altLang="zh-CN" sz="10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&lt;i,j&gt;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};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463800" y="5029200"/>
            <a:ext cx="21971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                <a:tab pos="1651000" algn="l"/>
              </a:tabLst>
            </a:pPr>
            <a:r>
              <a:rPr lang="en-US" altLang="zh-CN" sz="1602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Earliest[j]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max</a:t>
            </a:r>
          </a:p>
          <a:p>
            <a:pPr>
              <a:lnSpc>
                <a:spcPts val="1200"/>
              </a:lnSpc>
              <a:tabLst>
                <a:tab pos="1651000" algn="l"/>
              </a:tabLst>
            </a:pPr>
            <a:r>
              <a:rPr lang="en-US" altLang="zh-CN" dirty="0" smtClean="0"/>
              <a:t>	</a:t>
            </a:r>
            <a:r>
              <a:rPr lang="en-US" altLang="zh-CN" sz="1002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&lt;i,j&gt;</a:t>
            </a:r>
            <a:r>
              <a:rPr lang="en-US" altLang="zh-CN" sz="1002" dirty="0" smtClean="0">
                <a:solidFill>
                  <a:srgbClr val="0000ff"/>
                </a:solidFill>
                <a:latin typeface="Symbol" pitchFamily="18" charset="0"/>
                <a:cs typeface="Symbol" pitchFamily="18" charset="0"/>
              </a:rPr>
              <a:t></a:t>
            </a:r>
            <a:r>
              <a:rPr lang="en-US" altLang="zh-CN" sz="1002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E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625600" y="4470400"/>
            <a:ext cx="4775200" cy="482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>
                <a:tab pos="838200" algn="l"/>
              </a:tabLst>
            </a:pPr>
            <a:r>
              <a:rPr lang="en-US" altLang="zh-CN" sz="1800" dirty="0" smtClean="0">
                <a:solidFill>
                  <a:srgbClr val="00339a"/>
                </a:solidFill>
                <a:latin typeface="Times New Roman" pitchFamily="18" charset="0"/>
                <a:cs typeface="Times New Roman" pitchFamily="18" charset="0"/>
              </a:rPr>
              <a:t>问题</a:t>
            </a:r>
            <a:r>
              <a:rPr lang="en-US" altLang="zh-CN" sz="1800" b="1" dirty="0" smtClean="0">
                <a:solidFill>
                  <a:srgbClr val="00339a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1800" dirty="0" smtClean="0">
                <a:solidFill>
                  <a:srgbClr val="00339a"/>
                </a:solidFill>
                <a:latin typeface="Times New Roman" pitchFamily="18" charset="0"/>
                <a:cs typeface="Times New Roman" pitchFamily="18" charset="0"/>
              </a:rPr>
              <a:t>：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整个工期有多长？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Earliest[8]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18</a:t>
            </a:r>
          </a:p>
          <a:p>
            <a:pPr>
              <a:lnSpc>
                <a:spcPts val="1900"/>
              </a:lnSpc>
              <a:tabLst>
                <a:tab pos="838200" algn="l"/>
              </a:tabLst>
            </a:pPr>
            <a:r>
              <a:rPr lang="en-US" altLang="zh-CN" dirty="0" smtClean="0"/>
              <a:t>	</a:t>
            </a:r>
            <a:r>
              <a:rPr lang="en-US" altLang="zh-CN" sz="1602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Earliest[0]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0;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8521700" y="2362200"/>
            <a:ext cx="1778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397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18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300"/>
              </a:lnSpc>
              <a:tabLst>
							</a:tabLst>
            </a:pPr>
            <a:r>
              <a:rPr lang="en-US" altLang="zh-CN" sz="1397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18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921500" y="1714500"/>
            <a:ext cx="177800" cy="152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397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16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300"/>
              </a:lnSpc>
              <a:tabLst>
							</a:tabLst>
            </a:pPr>
            <a:r>
              <a:rPr lang="en-US" altLang="zh-CN" sz="1397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16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  <a:tabLst>
							</a:tabLst>
            </a:pPr>
            <a:r>
              <a:rPr lang="en-US" altLang="zh-CN" sz="1397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14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300"/>
              </a:lnSpc>
              <a:tabLst>
							</a:tabLst>
            </a:pPr>
            <a:r>
              <a:rPr lang="en-US" altLang="zh-CN" sz="1397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14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359400" y="2209800"/>
            <a:ext cx="101600" cy="482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							</a:tabLst>
            </a:pPr>
            <a:r>
              <a:rPr lang="en-US" altLang="zh-CN" sz="1602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7</a:t>
            </a:r>
          </a:p>
          <a:p>
            <a:pPr>
              <a:lnSpc>
                <a:spcPts val="2300"/>
              </a:lnSpc>
              <a:tabLst>
							</a:tabLst>
            </a:pPr>
            <a:r>
              <a:rPr lang="en-US" altLang="zh-CN" sz="1602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7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359400" y="3733800"/>
            <a:ext cx="101600" cy="482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							</a:tabLst>
            </a:pPr>
            <a:r>
              <a:rPr lang="en-US" altLang="zh-CN" sz="1602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7</a:t>
            </a:r>
          </a:p>
          <a:p>
            <a:pPr>
              <a:lnSpc>
                <a:spcPts val="2300"/>
              </a:lnSpc>
              <a:tabLst>
							</a:tabLst>
            </a:pPr>
            <a:r>
              <a:rPr lang="en-US" altLang="zh-CN" sz="1602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7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533900" y="6083300"/>
            <a:ext cx="23749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>
							</a:tabLst>
            </a:pPr>
            <a:r>
              <a:rPr lang="en-US" altLang="zh-CN" sz="1602" b="1" dirty="0" smtClean="0">
                <a:solidFill>
                  <a:srgbClr val="ff0000"/>
                </a:solidFill>
                <a:latin typeface="Courier New" pitchFamily="18" charset="0"/>
                <a:cs typeface="Courier New" pitchFamily="18" charset="0"/>
              </a:rPr>
              <a:t>{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ff0000"/>
                </a:solidFill>
                <a:latin typeface="Courier New" pitchFamily="18" charset="0"/>
                <a:cs typeface="Courier New" pitchFamily="18" charset="0"/>
              </a:rPr>
              <a:t>Latest[j]-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C</a:t>
            </a:r>
            <a:r>
              <a:rPr lang="en-US" altLang="zh-CN" sz="10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&lt;i,j&gt;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ff0000"/>
                </a:solidFill>
                <a:latin typeface="Courier New" pitchFamily="18" charset="0"/>
                <a:cs typeface="Courier New" pitchFamily="18" charset="0"/>
              </a:rPr>
              <a:t>};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463800" y="6096000"/>
            <a:ext cx="19939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                <a:tab pos="1447800" algn="l"/>
              </a:tabLst>
            </a:pPr>
            <a:r>
              <a:rPr lang="en-US" altLang="zh-CN" sz="1602" b="1" dirty="0" smtClean="0">
                <a:solidFill>
                  <a:srgbClr val="ff0000"/>
                </a:solidFill>
                <a:latin typeface="Courier New" pitchFamily="18" charset="0"/>
                <a:cs typeface="Courier New" pitchFamily="18" charset="0"/>
              </a:rPr>
              <a:t>Latest[i]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ff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ff0000"/>
                </a:solidFill>
                <a:latin typeface="Courier New" pitchFamily="18" charset="0"/>
                <a:cs typeface="Courier New" pitchFamily="18" charset="0"/>
              </a:rPr>
              <a:t>min</a:t>
            </a:r>
          </a:p>
          <a:p>
            <a:pPr>
              <a:lnSpc>
                <a:spcPts val="1200"/>
              </a:lnSpc>
              <a:tabLst>
                <a:tab pos="1447800" algn="l"/>
              </a:tabLst>
            </a:pPr>
            <a:r>
              <a:rPr lang="en-US" altLang="zh-CN" dirty="0" smtClean="0"/>
              <a:t>	</a:t>
            </a:r>
            <a:r>
              <a:rPr lang="en-US" altLang="zh-CN" sz="1002" b="1" dirty="0" smtClean="0">
                <a:solidFill>
                  <a:srgbClr val="ff0000"/>
                </a:solidFill>
                <a:latin typeface="Courier New" pitchFamily="18" charset="0"/>
                <a:cs typeface="Courier New" pitchFamily="18" charset="0"/>
              </a:rPr>
              <a:t>&lt;i,j&gt;</a:t>
            </a:r>
            <a:r>
              <a:rPr lang="en-US" altLang="zh-CN" sz="1002" dirty="0" smtClean="0">
                <a:solidFill>
                  <a:srgbClr val="ff0000"/>
                </a:solidFill>
                <a:latin typeface="Symbol" pitchFamily="18" charset="0"/>
                <a:cs typeface="Symbol" pitchFamily="18" charset="0"/>
              </a:rPr>
              <a:t></a:t>
            </a:r>
            <a:r>
              <a:rPr lang="en-US" altLang="zh-CN" sz="1002" b="1" dirty="0" smtClean="0">
                <a:solidFill>
                  <a:srgbClr val="ff0000"/>
                </a:solidFill>
                <a:latin typeface="Courier New" pitchFamily="18" charset="0"/>
                <a:cs typeface="Courier New" pitchFamily="18" charset="0"/>
              </a:rPr>
              <a:t>E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302000" y="3657600"/>
            <a:ext cx="101600" cy="482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							</a:tabLst>
            </a:pPr>
            <a:r>
              <a:rPr lang="en-US" altLang="zh-CN" sz="1602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  <a:p>
            <a:pPr>
              <a:lnSpc>
                <a:spcPts val="2400"/>
              </a:lnSpc>
              <a:tabLst>
							</a:tabLst>
            </a:pPr>
            <a:r>
              <a:rPr lang="en-US" altLang="zh-CN" sz="1602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835400" y="1714500"/>
            <a:ext cx="177800" cy="1549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                <a:tab pos="76200" algn="l"/>
              </a:tabLst>
            </a:pPr>
            <a:r>
              <a:rPr lang="en-US" altLang="zh-CN" sz="1602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  <a:p>
            <a:pPr>
              <a:lnSpc>
                <a:spcPts val="2400"/>
              </a:lnSpc>
              <a:tabLst>
                <a:tab pos="76200" algn="l"/>
              </a:tabLst>
            </a:pPr>
            <a:r>
              <a:rPr lang="en-US" altLang="zh-CN" sz="1602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900"/>
              </a:lnSpc>
              <a:tabLst>
                <a:tab pos="76200" algn="l"/>
              </a:tabLst>
            </a:pPr>
            <a:r>
              <a:rPr lang="en-US" altLang="zh-CN" dirty="0" smtClean="0"/>
              <a:t>	</a:t>
            </a:r>
            <a:r>
              <a:rPr lang="en-US" altLang="zh-CN" sz="1602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  <a:p>
            <a:pPr>
              <a:lnSpc>
                <a:spcPts val="2400"/>
              </a:lnSpc>
              <a:tabLst>
                <a:tab pos="76200" algn="l"/>
              </a:tabLst>
            </a:pPr>
            <a:r>
              <a:rPr lang="en-US" altLang="zh-CN" dirty="0" smtClean="0"/>
              <a:t>	</a:t>
            </a:r>
            <a:r>
              <a:rPr lang="en-US" altLang="zh-CN" sz="1602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311400" y="1981200"/>
            <a:ext cx="101600" cy="482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							</a:tabLst>
            </a:pPr>
            <a:r>
              <a:rPr lang="en-US" altLang="zh-CN" sz="1602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ts val="2400"/>
              </a:lnSpc>
              <a:tabLst>
							</a:tabLst>
            </a:pPr>
            <a:r>
              <a:rPr lang="en-US" altLang="zh-CN" sz="1602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625600" y="5537200"/>
            <a:ext cx="7289800" cy="482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                <a:tab pos="838200" algn="l"/>
              </a:tabLst>
            </a:pPr>
            <a:r>
              <a:rPr lang="en-US" altLang="zh-CN" sz="1800" dirty="0" smtClean="0">
                <a:solidFill>
                  <a:srgbClr val="00339a"/>
                </a:solidFill>
                <a:latin typeface="Times New Roman" pitchFamily="18" charset="0"/>
                <a:cs typeface="Times New Roman" pitchFamily="18" charset="0"/>
              </a:rPr>
              <a:t>问题</a:t>
            </a:r>
            <a:r>
              <a:rPr lang="en-US" altLang="zh-CN" sz="1800" b="1" dirty="0" smtClean="0">
                <a:solidFill>
                  <a:srgbClr val="00339a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1800" dirty="0" smtClean="0">
                <a:solidFill>
                  <a:srgbClr val="00339a"/>
                </a:solidFill>
                <a:latin typeface="Times New Roman" pitchFamily="18" charset="0"/>
                <a:cs typeface="Times New Roman" pitchFamily="18" charset="0"/>
              </a:rPr>
              <a:t>：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哪几个组有机动时间？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9a00"/>
                </a:solidFill>
                <a:latin typeface="Courier New" pitchFamily="18" charset="0"/>
                <a:cs typeface="Courier New" pitchFamily="18" charset="0"/>
              </a:rPr>
              <a:t>D</a:t>
            </a:r>
            <a:r>
              <a:rPr lang="en-US" altLang="zh-CN" sz="1097" b="1" dirty="0" smtClean="0">
                <a:solidFill>
                  <a:srgbClr val="009a00"/>
                </a:solidFill>
                <a:latin typeface="Courier New" pitchFamily="18" charset="0"/>
                <a:cs typeface="Courier New" pitchFamily="18" charset="0"/>
              </a:rPr>
              <a:t>&lt;i,j&gt;</a:t>
            </a:r>
            <a:r>
              <a:rPr lang="en-US" altLang="zh-CN" sz="1602" b="1" dirty="0" smtClean="0">
                <a:solidFill>
                  <a:srgbClr val="009a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ff0000"/>
                </a:solidFill>
                <a:latin typeface="Courier New" pitchFamily="18" charset="0"/>
                <a:cs typeface="Courier New" pitchFamily="18" charset="0"/>
              </a:rPr>
              <a:t>Latest[j]</a:t>
            </a:r>
            <a:r>
              <a:rPr lang="en-US" altLang="zh-CN" sz="1602" b="1" dirty="0" smtClean="0">
                <a:solidFill>
                  <a:srgbClr val="009a00"/>
                </a:solidFill>
                <a:latin typeface="Courier New" pitchFamily="18" charset="0"/>
                <a:cs typeface="Courier New" pitchFamily="18" charset="0"/>
              </a:rPr>
              <a:t>-</a:t>
            </a:r>
            <a:r>
              <a:rPr lang="en-US" altLang="zh-CN" sz="1602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Earliest[i]</a:t>
            </a:r>
            <a:r>
              <a:rPr lang="en-US" altLang="zh-CN" sz="1602" b="1" dirty="0" smtClean="0">
                <a:solidFill>
                  <a:srgbClr val="009a00"/>
                </a:solidFill>
                <a:latin typeface="Courier New" pitchFamily="18" charset="0"/>
                <a:cs typeface="Courier New" pitchFamily="18" charset="0"/>
              </a:rPr>
              <a:t>-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C</a:t>
            </a:r>
            <a:r>
              <a:rPr lang="en-US" altLang="zh-CN" sz="10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&lt;i,j&gt;</a:t>
            </a:r>
          </a:p>
          <a:p>
            <a:pPr>
              <a:lnSpc>
                <a:spcPts val="1700"/>
              </a:lnSpc>
              <a:tabLst>
                <a:tab pos="838200" algn="l"/>
              </a:tabLst>
            </a:pPr>
            <a:r>
              <a:rPr lang="en-US" altLang="zh-CN" dirty="0" smtClean="0"/>
              <a:t>	</a:t>
            </a:r>
            <a:r>
              <a:rPr lang="en-US" altLang="zh-CN" sz="1602" b="1" dirty="0" smtClean="0">
                <a:solidFill>
                  <a:srgbClr val="ff0000"/>
                </a:solidFill>
                <a:latin typeface="Courier New" pitchFamily="18" charset="0"/>
                <a:cs typeface="Courier New" pitchFamily="18" charset="0"/>
              </a:rPr>
              <a:t>Latest[8]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ff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ff0000"/>
                </a:solidFill>
                <a:latin typeface="Courier New" pitchFamily="18" charset="0"/>
                <a:cs typeface="Courier New" pitchFamily="18" charset="0"/>
              </a:rPr>
              <a:t>18;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882900" y="1854200"/>
            <a:ext cx="139700" cy="1003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                <a:tab pos="38100" algn="l"/>
              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300"/>
              </a:lnSpc>
              <a:tabLst>
                <a:tab pos="38100" algn="l"/>
              </a:tabLst>
            </a:pPr>
            <a:r>
              <a:rPr lang="en-US" altLang="zh-CN" dirty="0" smtClean="0"/>
              <a:t>	</a:t>
            </a:r>
            <a:r>
              <a:rPr lang="en-US" altLang="zh-CN" sz="1602" b="1" dirty="0" smtClean="0">
                <a:solidFill>
                  <a:srgbClr val="009a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483100" y="1943100"/>
            <a:ext cx="215900" cy="1092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                <a:tab pos="76200" algn="l"/>
                <a:tab pos="114300" algn="l"/>
              </a:tabLst>
            </a:pPr>
            <a:r>
              <a:rPr lang="en-US" altLang="zh-CN" dirty="0" smtClean="0"/>
              <a:t>	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500"/>
              </a:lnSpc>
              <a:tabLst>
                <a:tab pos="76200" algn="l"/>
                <a:tab pos="114300" algn="l"/>
              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1500"/>
              </a:lnSpc>
              <a:tabLst>
                <a:tab pos="76200" algn="l"/>
                <a:tab pos="114300" algn="l"/>
              </a:tabLst>
            </a:pPr>
            <a:r>
              <a:rPr lang="en-US" altLang="zh-CN" dirty="0" smtClean="0"/>
              <a:t>		</a:t>
            </a:r>
            <a:r>
              <a:rPr lang="en-US" altLang="zh-CN" sz="1602" b="1" dirty="0" smtClean="0">
                <a:solidFill>
                  <a:srgbClr val="009a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121400" y="3657600"/>
            <a:ext cx="1016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							</a:tabLst>
            </a:pPr>
            <a:r>
              <a:rPr lang="en-US" altLang="zh-CN" sz="1602" b="1" dirty="0" smtClean="0">
                <a:solidFill>
                  <a:srgbClr val="009a00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902200" y="901700"/>
            <a:ext cx="40767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>
							</a:tabLst>
            </a:pP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由</a:t>
            </a:r>
            <a:r>
              <a:rPr lang="en-US" altLang="zh-CN" sz="1997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绝对不允许延误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的活动组成的路径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雨林木风</cp:lastModifiedBy>
  <cp:revision>3</cp:revision>
  <dcterms:created xsi:type="dcterms:W3CDTF">2006-08-16T00:00:00Z</dcterms:created>
  <dcterms:modified xsi:type="dcterms:W3CDTF">2010-04-24T16:48:41Z</dcterms:modified>
</cp:coreProperties>
</file>