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38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第九讲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3365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9.1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简单排序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36600"/>
            <a:ext cx="57785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X_Sort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71700"/>
            <a:ext cx="1397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20900"/>
            <a:ext cx="52832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大多数情况下，为简单起见，讨论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从小大的整数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正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314700"/>
            <a:ext cx="139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238500"/>
            <a:ext cx="3505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比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较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08600" y="3238500"/>
            <a:ext cx="1536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有定义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835400"/>
            <a:ext cx="1397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771900"/>
            <a:ext cx="43053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只讨论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内部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稳定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性：任意两个相等的数据，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排序前后的相对位置不发生改变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没有一种排序是任何情况下</a:t>
            </a:r>
          </a:p>
          <a:p>
            <a:pPr>
              <a:lnSpc>
                <a:spcPts val="3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都表现最好的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1489" y="5448046"/>
            <a:ext cx="469900" cy="317500"/>
          </a:xfrm>
          <a:custGeom>
            <a:avLst/>
            <a:gdLst>
              <a:gd name="connsiteX0" fmla="*/ 234950 w 469900"/>
              <a:gd name="connsiteY0" fmla="*/ 6350 h 317500"/>
              <a:gd name="connsiteX1" fmla="*/ 6350 w 469900"/>
              <a:gd name="connsiteY1" fmla="*/ 158750 h 317500"/>
              <a:gd name="connsiteX2" fmla="*/ 234950 w 469900"/>
              <a:gd name="connsiteY2" fmla="*/ 311150 h 317500"/>
              <a:gd name="connsiteX3" fmla="*/ 463550 w 469900"/>
              <a:gd name="connsiteY3" fmla="*/ 158750 h 317500"/>
              <a:gd name="connsiteX4" fmla="*/ 234950 w 4699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9900" h="317500">
                <a:moveTo>
                  <a:pt x="234950" y="6350"/>
                </a:moveTo>
                <a:cubicBezTo>
                  <a:pt x="108457" y="6350"/>
                  <a:pt x="6350" y="74929"/>
                  <a:pt x="6350" y="158750"/>
                </a:cubicBezTo>
                <a:cubicBezTo>
                  <a:pt x="6350" y="242569"/>
                  <a:pt x="108457" y="311150"/>
                  <a:pt x="234950" y="311150"/>
                </a:cubicBezTo>
                <a:cubicBezTo>
                  <a:pt x="361441" y="311150"/>
                  <a:pt x="463550" y="242569"/>
                  <a:pt x="463550" y="158750"/>
                </a:cubicBezTo>
                <a:cubicBezTo>
                  <a:pt x="463550" y="74929"/>
                  <a:pt x="361441" y="6350"/>
                  <a:pt x="2349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2933445"/>
            <a:ext cx="622300" cy="393699"/>
          </a:xfrm>
          <a:custGeom>
            <a:avLst/>
            <a:gdLst>
              <a:gd name="connsiteX0" fmla="*/ 311150 w 622300"/>
              <a:gd name="connsiteY0" fmla="*/ 6350 h 393699"/>
              <a:gd name="connsiteX1" fmla="*/ 6350 w 622300"/>
              <a:gd name="connsiteY1" fmla="*/ 196850 h 393699"/>
              <a:gd name="connsiteX2" fmla="*/ 311150 w 622300"/>
              <a:gd name="connsiteY2" fmla="*/ 387350 h 393699"/>
              <a:gd name="connsiteX3" fmla="*/ 615950 w 622300"/>
              <a:gd name="connsiteY3" fmla="*/ 196850 h 393699"/>
              <a:gd name="connsiteX4" fmla="*/ 311150 w 622300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393699">
                <a:moveTo>
                  <a:pt x="311150" y="6350"/>
                </a:moveTo>
                <a:cubicBezTo>
                  <a:pt x="142748" y="6350"/>
                  <a:pt x="6350" y="91694"/>
                  <a:pt x="6350" y="196850"/>
                </a:cubicBezTo>
                <a:cubicBezTo>
                  <a:pt x="6350" y="302005"/>
                  <a:pt x="142748" y="387350"/>
                  <a:pt x="311150" y="387350"/>
                </a:cubicBezTo>
                <a:cubicBezTo>
                  <a:pt x="479551" y="387350"/>
                  <a:pt x="615950" y="302005"/>
                  <a:pt x="615950" y="196850"/>
                </a:cubicBezTo>
                <a:cubicBezTo>
                  <a:pt x="615950" y="91694"/>
                  <a:pt x="479551" y="6350"/>
                  <a:pt x="3111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9089" y="4228846"/>
            <a:ext cx="774700" cy="469900"/>
          </a:xfrm>
          <a:custGeom>
            <a:avLst/>
            <a:gdLst>
              <a:gd name="connsiteX0" fmla="*/ 387350 w 774700"/>
              <a:gd name="connsiteY0" fmla="*/ 6350 h 469900"/>
              <a:gd name="connsiteX1" fmla="*/ 6350 w 774700"/>
              <a:gd name="connsiteY1" fmla="*/ 234950 h 469900"/>
              <a:gd name="connsiteX2" fmla="*/ 387350 w 774700"/>
              <a:gd name="connsiteY2" fmla="*/ 463550 h 469900"/>
              <a:gd name="connsiteX3" fmla="*/ 768350 w 774700"/>
              <a:gd name="connsiteY3" fmla="*/ 234950 h 469900"/>
              <a:gd name="connsiteX4" fmla="*/ 387350 w 774700"/>
              <a:gd name="connsiteY4" fmla="*/ 63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469900">
                <a:moveTo>
                  <a:pt x="387350" y="6350"/>
                </a:moveTo>
                <a:cubicBezTo>
                  <a:pt x="177038" y="6350"/>
                  <a:pt x="6350" y="108457"/>
                  <a:pt x="6350" y="234950"/>
                </a:cubicBezTo>
                <a:cubicBezTo>
                  <a:pt x="6350" y="361441"/>
                  <a:pt x="177038" y="463550"/>
                  <a:pt x="387350" y="463550"/>
                </a:cubicBezTo>
                <a:cubicBezTo>
                  <a:pt x="597661" y="463550"/>
                  <a:pt x="768350" y="361441"/>
                  <a:pt x="768350" y="234950"/>
                </a:cubicBezTo>
                <a:cubicBezTo>
                  <a:pt x="768350" y="108457"/>
                  <a:pt x="597661" y="6350"/>
                  <a:pt x="3873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3695446"/>
            <a:ext cx="317500" cy="241300"/>
          </a:xfrm>
          <a:custGeom>
            <a:avLst/>
            <a:gdLst>
              <a:gd name="connsiteX0" fmla="*/ 158750 w 317500"/>
              <a:gd name="connsiteY0" fmla="*/ 6350 h 241300"/>
              <a:gd name="connsiteX1" fmla="*/ 6350 w 317500"/>
              <a:gd name="connsiteY1" fmla="*/ 120650 h 241300"/>
              <a:gd name="connsiteX2" fmla="*/ 158750 w 317500"/>
              <a:gd name="connsiteY2" fmla="*/ 234950 h 241300"/>
              <a:gd name="connsiteX3" fmla="*/ 311150 w 317500"/>
              <a:gd name="connsiteY3" fmla="*/ 120650 h 241300"/>
              <a:gd name="connsiteX4" fmla="*/ 158750 w 317500"/>
              <a:gd name="connsiteY4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241300">
                <a:moveTo>
                  <a:pt x="158750" y="6350"/>
                </a:moveTo>
                <a:cubicBezTo>
                  <a:pt x="74929" y="6350"/>
                  <a:pt x="6350" y="57403"/>
                  <a:pt x="6350" y="120650"/>
                </a:cubicBezTo>
                <a:cubicBezTo>
                  <a:pt x="6350" y="183895"/>
                  <a:pt x="74929" y="234950"/>
                  <a:pt x="158750" y="234950"/>
                </a:cubicBezTo>
                <a:cubicBezTo>
                  <a:pt x="242569" y="234950"/>
                  <a:pt x="311150" y="183895"/>
                  <a:pt x="311150" y="120650"/>
                </a:cubicBezTo>
                <a:cubicBezTo>
                  <a:pt x="311150" y="57403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3889" y="49908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39" y="6350"/>
                  <a:pt x="6350" y="40639"/>
                  <a:pt x="6350" y="82550"/>
                </a:cubicBezTo>
                <a:cubicBezTo>
                  <a:pt x="6350" y="124459"/>
                  <a:pt x="40639" y="158750"/>
                  <a:pt x="82550" y="158750"/>
                </a:cubicBezTo>
                <a:cubicBezTo>
                  <a:pt x="124460" y="158750"/>
                  <a:pt x="158750" y="124459"/>
                  <a:pt x="158750" y="82550"/>
                </a:cubicBezTo>
                <a:cubicBezTo>
                  <a:pt x="158750" y="40639"/>
                  <a:pt x="124460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47824" y="5010911"/>
            <a:ext cx="432816" cy="291084"/>
          </a:xfrm>
          <a:custGeom>
            <a:avLst/>
            <a:gdLst>
              <a:gd name="connsiteX0" fmla="*/ 0 w 432816"/>
              <a:gd name="connsiteY0" fmla="*/ 291084 h 291084"/>
              <a:gd name="connsiteX1" fmla="*/ 112013 w 432816"/>
              <a:gd name="connsiteY1" fmla="*/ 9905 h 291084"/>
              <a:gd name="connsiteX2" fmla="*/ 432815 w 432816"/>
              <a:gd name="connsiteY2" fmla="*/ 0 h 291084"/>
              <a:gd name="connsiteX3" fmla="*/ 0 w 432816"/>
              <a:gd name="connsiteY3" fmla="*/ 291084 h 29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32816" h="291084">
                <a:moveTo>
                  <a:pt x="0" y="291084"/>
                </a:moveTo>
                <a:lnTo>
                  <a:pt x="112013" y="9905"/>
                </a:lnTo>
                <a:cubicBezTo>
                  <a:pt x="155447" y="54864"/>
                  <a:pt x="270509" y="54864"/>
                  <a:pt x="432815" y="0"/>
                </a:cubicBezTo>
                <a:lnTo>
                  <a:pt x="0" y="29108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1689" y="1561846"/>
            <a:ext cx="5575300" cy="3746500"/>
          </a:xfrm>
          <a:custGeom>
            <a:avLst/>
            <a:gdLst>
              <a:gd name="connsiteX0" fmla="*/ 6350 w 5575300"/>
              <a:gd name="connsiteY0" fmla="*/ 6350 h 3746500"/>
              <a:gd name="connsiteX1" fmla="*/ 6350 w 5575300"/>
              <a:gd name="connsiteY1" fmla="*/ 3740150 h 3746500"/>
              <a:gd name="connsiteX2" fmla="*/ 5136134 w 5575300"/>
              <a:gd name="connsiteY2" fmla="*/ 3740150 h 3746500"/>
              <a:gd name="connsiteX3" fmla="*/ 5568950 w 5575300"/>
              <a:gd name="connsiteY3" fmla="*/ 3449065 h 3746500"/>
              <a:gd name="connsiteX4" fmla="*/ 5568950 w 5575300"/>
              <a:gd name="connsiteY4" fmla="*/ 6350 h 3746500"/>
              <a:gd name="connsiteX5" fmla="*/ 6350 w 5575300"/>
              <a:gd name="connsiteY5" fmla="*/ 6350 h 3746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575300" h="3746500">
                <a:moveTo>
                  <a:pt x="6350" y="6350"/>
                </a:moveTo>
                <a:lnTo>
                  <a:pt x="6350" y="3740150"/>
                </a:lnTo>
                <a:lnTo>
                  <a:pt x="5136134" y="3740150"/>
                </a:lnTo>
                <a:lnTo>
                  <a:pt x="5568950" y="3449065"/>
                </a:lnTo>
                <a:lnTo>
                  <a:pt x="5568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41474" y="5004561"/>
            <a:ext cx="445515" cy="303783"/>
          </a:xfrm>
          <a:custGeom>
            <a:avLst/>
            <a:gdLst>
              <a:gd name="connsiteX0" fmla="*/ 6350 w 445515"/>
              <a:gd name="connsiteY0" fmla="*/ 297434 h 303783"/>
              <a:gd name="connsiteX1" fmla="*/ 118363 w 445515"/>
              <a:gd name="connsiteY1" fmla="*/ 16255 h 303783"/>
              <a:gd name="connsiteX2" fmla="*/ 439165 w 445515"/>
              <a:gd name="connsiteY2" fmla="*/ 6350 h 3037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45515" h="303783">
                <a:moveTo>
                  <a:pt x="6350" y="297434"/>
                </a:moveTo>
                <a:lnTo>
                  <a:pt x="118363" y="16255"/>
                </a:lnTo>
                <a:cubicBezTo>
                  <a:pt x="161797" y="61214"/>
                  <a:pt x="276859" y="61214"/>
                  <a:pt x="439165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6477" y="5371846"/>
            <a:ext cx="1308100" cy="1079499"/>
          </a:xfrm>
          <a:custGeom>
            <a:avLst/>
            <a:gdLst>
              <a:gd name="connsiteX0" fmla="*/ 1301750 w 1308100"/>
              <a:gd name="connsiteY0" fmla="*/ 539750 h 1079499"/>
              <a:gd name="connsiteX1" fmla="*/ 1112011 w 1308100"/>
              <a:gd name="connsiteY1" fmla="*/ 383539 h 1079499"/>
              <a:gd name="connsiteX2" fmla="*/ 1112011 w 1308100"/>
              <a:gd name="connsiteY2" fmla="*/ 162559 h 1079499"/>
              <a:gd name="connsiteX3" fmla="*/ 843788 w 1308100"/>
              <a:gd name="connsiteY3" fmla="*/ 162559 h 1079499"/>
              <a:gd name="connsiteX4" fmla="*/ 654050 w 1308100"/>
              <a:gd name="connsiteY4" fmla="*/ 6350 h 1079499"/>
              <a:gd name="connsiteX5" fmla="*/ 464311 w 1308100"/>
              <a:gd name="connsiteY5" fmla="*/ 162559 h 1079499"/>
              <a:gd name="connsiteX6" fmla="*/ 196088 w 1308100"/>
              <a:gd name="connsiteY6" fmla="*/ 162559 h 1079499"/>
              <a:gd name="connsiteX7" fmla="*/ 196088 w 1308100"/>
              <a:gd name="connsiteY7" fmla="*/ 383539 h 1079499"/>
              <a:gd name="connsiteX8" fmla="*/ 6350 w 1308100"/>
              <a:gd name="connsiteY8" fmla="*/ 539750 h 1079499"/>
              <a:gd name="connsiteX9" fmla="*/ 196088 w 1308100"/>
              <a:gd name="connsiteY9" fmla="*/ 695959 h 1079499"/>
              <a:gd name="connsiteX10" fmla="*/ 196088 w 1308100"/>
              <a:gd name="connsiteY10" fmla="*/ 916939 h 1079499"/>
              <a:gd name="connsiteX11" fmla="*/ 464311 w 1308100"/>
              <a:gd name="connsiteY11" fmla="*/ 916939 h 1079499"/>
              <a:gd name="connsiteX12" fmla="*/ 654050 w 1308100"/>
              <a:gd name="connsiteY12" fmla="*/ 1073150 h 1079499"/>
              <a:gd name="connsiteX13" fmla="*/ 843788 w 1308100"/>
              <a:gd name="connsiteY13" fmla="*/ 916939 h 1079499"/>
              <a:gd name="connsiteX14" fmla="*/ 1112011 w 1308100"/>
              <a:gd name="connsiteY14" fmla="*/ 916939 h 1079499"/>
              <a:gd name="connsiteX15" fmla="*/ 1112011 w 1308100"/>
              <a:gd name="connsiteY15" fmla="*/ 695959 h 1079499"/>
              <a:gd name="connsiteX16" fmla="*/ 1301750 w 1308100"/>
              <a:gd name="connsiteY16" fmla="*/ 539750 h 1079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08100" h="1079499">
                <a:moveTo>
                  <a:pt x="1301750" y="539750"/>
                </a:moveTo>
                <a:lnTo>
                  <a:pt x="1112011" y="383539"/>
                </a:lnTo>
                <a:lnTo>
                  <a:pt x="1112011" y="162559"/>
                </a:lnTo>
                <a:lnTo>
                  <a:pt x="843788" y="162559"/>
                </a:lnTo>
                <a:lnTo>
                  <a:pt x="654050" y="6350"/>
                </a:lnTo>
                <a:lnTo>
                  <a:pt x="464311" y="162559"/>
                </a:lnTo>
                <a:lnTo>
                  <a:pt x="196088" y="162559"/>
                </a:lnTo>
                <a:lnTo>
                  <a:pt x="196088" y="383539"/>
                </a:lnTo>
                <a:lnTo>
                  <a:pt x="6350" y="539750"/>
                </a:lnTo>
                <a:lnTo>
                  <a:pt x="196088" y="695959"/>
                </a:lnTo>
                <a:lnTo>
                  <a:pt x="196088" y="916939"/>
                </a:lnTo>
                <a:lnTo>
                  <a:pt x="464311" y="916939"/>
                </a:lnTo>
                <a:lnTo>
                  <a:pt x="654050" y="1073150"/>
                </a:lnTo>
                <a:lnTo>
                  <a:pt x="843788" y="916939"/>
                </a:lnTo>
                <a:lnTo>
                  <a:pt x="1112011" y="916939"/>
                </a:lnTo>
                <a:lnTo>
                  <a:pt x="1112011" y="695959"/>
                </a:lnTo>
                <a:lnTo>
                  <a:pt x="1301750" y="539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冒泡排序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00100"/>
            <a:ext cx="74549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3241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简单排序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324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Bubble_Sort(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20193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2032000"/>
            <a:ext cx="3048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P=N-1;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P&gt;=0;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P--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  <a:p>
            <a:pPr>
              <a:lnSpc>
                <a:spcPts val="2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2616200"/>
            <a:ext cx="5054600" cy="245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一趟冒泡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A[i+1]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Swap(A[i],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A[i+1]);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标识发生了交换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flag==0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全程无交换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368300" algn="l"/>
                <a:tab pos="609600" algn="l"/>
                <a:tab pos="850900" algn="l"/>
                <a:tab pos="12192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5549900"/>
            <a:ext cx="3619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好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情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况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情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况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12100" y="57658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稳定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简单排序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73500" y="990600"/>
            <a:ext cx="5499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Insertion_Sort(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P=1;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P&lt;N;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1574800"/>
            <a:ext cx="1333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A[P];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1524000"/>
            <a:ext cx="175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摸下一张牌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1866900"/>
            <a:ext cx="426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i&gt;0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A[i-1]&gt;Tmp;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2120900"/>
            <a:ext cx="368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A[i-1];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移出空位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3048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新牌落位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27432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73500" y="3149600"/>
            <a:ext cx="5143500" cy="314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952500" algn="l"/>
                <a:tab pos="1244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9525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好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情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况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952500" algn="l"/>
                <a:tab pos="1244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情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况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525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例：给定初始序列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{34,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8,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64,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51,</a:t>
            </a:r>
          </a:p>
          <a:p>
            <a:pPr>
              <a:lnSpc>
                <a:spcPts val="2800"/>
              </a:lnSpc>
              <a:tabLst>
                <a:tab pos="9525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32,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21}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，冒泡排序和插入排序分</a:t>
            </a:r>
          </a:p>
          <a:p>
            <a:pPr>
              <a:lnSpc>
                <a:spcPts val="2800"/>
              </a:lnSpc>
              <a:tabLst>
                <a:tab pos="9525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别需要多少次元素交换才能完</a:t>
            </a:r>
          </a:p>
          <a:p>
            <a:pPr>
              <a:lnSpc>
                <a:spcPts val="2800"/>
              </a:lnSpc>
              <a:tabLst>
                <a:tab pos="952500" algn="l"/>
                <a:tab pos="1244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69300" y="26416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稳定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733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时间复杂度下界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273300"/>
            <a:ext cx="165100" cy="318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2197100"/>
            <a:ext cx="7696200" cy="391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对于下标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i&lt;j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，如果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A[i]&gt;A[j]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(i,j)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一对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逆序对</a:t>
            </a:r>
            <a:r>
              <a:rPr lang="en-US" altLang="zh-CN" sz="2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(inversion)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问题：序列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{34,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8,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64,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51,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32,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21}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中有多少逆序对？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88900" algn="l"/>
                <a:tab pos="1016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(34,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(34,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(34,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(64,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(64,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(64,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(51,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32)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(51,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(32,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交换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个相邻元素正好消去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个逆序对！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插入排序：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N+I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88900" algn="l"/>
                <a:tab pos="1016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如果序列</a:t>
            </a:r>
            <a:r>
              <a:rPr lang="en-US" altLang="zh-CN" sz="2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基本有序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，则插入排序简单且高效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733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时间复杂度下界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298700"/>
            <a:ext cx="1778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235200"/>
            <a:ext cx="7531100" cy="389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理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意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同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均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具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个逆序对。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定理：任何仅以交换相邻两元素来排序的算</a:t>
            </a:r>
          </a:p>
          <a:p>
            <a:pPr>
              <a:lnSpc>
                <a:spcPts val="44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法，其平均时间复杂度为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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这意味着：要提高算法效率，我们必须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297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消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去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止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逆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297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交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换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隔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较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远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