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第九讲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2781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9.3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堆排序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23033" y="3599688"/>
            <a:ext cx="581406" cy="178308"/>
          </a:xfrm>
          <a:custGeom>
            <a:avLst/>
            <a:gdLst>
              <a:gd name="connsiteX0" fmla="*/ 0 w 581406"/>
              <a:gd name="connsiteY0" fmla="*/ 178308 h 178308"/>
              <a:gd name="connsiteX1" fmla="*/ 150114 w 581406"/>
              <a:gd name="connsiteY1" fmla="*/ 6096 h 178308"/>
              <a:gd name="connsiteX2" fmla="*/ 581405 w 581406"/>
              <a:gd name="connsiteY2" fmla="*/ 0 h 178308"/>
              <a:gd name="connsiteX3" fmla="*/ 0 w 581406"/>
              <a:gd name="connsiteY3" fmla="*/ 178308 h 1783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1406" h="178308">
                <a:moveTo>
                  <a:pt x="0" y="178308"/>
                </a:moveTo>
                <a:lnTo>
                  <a:pt x="150114" y="6096"/>
                </a:lnTo>
                <a:cubicBezTo>
                  <a:pt x="208788" y="33527"/>
                  <a:pt x="363473" y="33527"/>
                  <a:pt x="581405" y="0"/>
                </a:cubicBezTo>
                <a:lnTo>
                  <a:pt x="0" y="17830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1485646"/>
            <a:ext cx="7480300" cy="2298700"/>
          </a:xfrm>
          <a:custGeom>
            <a:avLst/>
            <a:gdLst>
              <a:gd name="connsiteX0" fmla="*/ 6350 w 7480300"/>
              <a:gd name="connsiteY0" fmla="*/ 6350 h 2298700"/>
              <a:gd name="connsiteX1" fmla="*/ 6350 w 7480300"/>
              <a:gd name="connsiteY1" fmla="*/ 2292350 h 2298700"/>
              <a:gd name="connsiteX2" fmla="*/ 6892544 w 7480300"/>
              <a:gd name="connsiteY2" fmla="*/ 2292350 h 2298700"/>
              <a:gd name="connsiteX3" fmla="*/ 7473949 w 7480300"/>
              <a:gd name="connsiteY3" fmla="*/ 2114041 h 2298700"/>
              <a:gd name="connsiteX4" fmla="*/ 7473949 w 7480300"/>
              <a:gd name="connsiteY4" fmla="*/ 6350 h 2298700"/>
              <a:gd name="connsiteX5" fmla="*/ 6350 w 7480300"/>
              <a:gd name="connsiteY5" fmla="*/ 6350 h 2298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480300" h="2298700">
                <a:moveTo>
                  <a:pt x="6350" y="6350"/>
                </a:moveTo>
                <a:lnTo>
                  <a:pt x="6350" y="2292350"/>
                </a:lnTo>
                <a:lnTo>
                  <a:pt x="6892544" y="2292350"/>
                </a:lnTo>
                <a:lnTo>
                  <a:pt x="7473949" y="2114041"/>
                </a:lnTo>
                <a:lnTo>
                  <a:pt x="7473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16683" y="3593338"/>
            <a:ext cx="594106" cy="191008"/>
          </a:xfrm>
          <a:custGeom>
            <a:avLst/>
            <a:gdLst>
              <a:gd name="connsiteX0" fmla="*/ 6350 w 594106"/>
              <a:gd name="connsiteY0" fmla="*/ 184658 h 191008"/>
              <a:gd name="connsiteX1" fmla="*/ 156464 w 594106"/>
              <a:gd name="connsiteY1" fmla="*/ 12446 h 191008"/>
              <a:gd name="connsiteX2" fmla="*/ 587755 w 594106"/>
              <a:gd name="connsiteY2" fmla="*/ 6350 h 191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94106" h="191008">
                <a:moveTo>
                  <a:pt x="6350" y="184658"/>
                </a:moveTo>
                <a:lnTo>
                  <a:pt x="156464" y="12446"/>
                </a:lnTo>
                <a:cubicBezTo>
                  <a:pt x="215138" y="39877"/>
                  <a:pt x="369823" y="39877"/>
                  <a:pt x="58775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4127" y="2284031"/>
            <a:ext cx="2765425" cy="44450"/>
          </a:xfrm>
          <a:custGeom>
            <a:avLst/>
            <a:gdLst>
              <a:gd name="connsiteX0" fmla="*/ 11112 w 2765425"/>
              <a:gd name="connsiteY0" fmla="*/ 11112 h 44450"/>
              <a:gd name="connsiteX1" fmla="*/ 2754312 w 2765425"/>
              <a:gd name="connsiteY1" fmla="*/ 11112 h 44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5425" h="44450">
                <a:moveTo>
                  <a:pt x="11112" y="11112"/>
                </a:moveTo>
                <a:lnTo>
                  <a:pt x="2754312" y="11112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00100"/>
            <a:ext cx="59690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选择排序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Selection_Sort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79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1879600"/>
            <a:ext cx="341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222500"/>
            <a:ext cx="69723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MinPosition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ScanForMin(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N–1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A[N–1]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中找最小元，并将其位置赋给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MinPosition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A[MinPosition]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将未排序部分的最小元换到有序部分的最后位置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何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68300" algn="l"/>
                <a:tab pos="609600" algn="l"/>
                <a:tab pos="1104900" algn="l"/>
                <a:tab pos="16383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如何快速找到最小元？？？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2631" y="4737353"/>
            <a:ext cx="445007" cy="183642"/>
          </a:xfrm>
          <a:custGeom>
            <a:avLst/>
            <a:gdLst>
              <a:gd name="connsiteX0" fmla="*/ 0 w 445007"/>
              <a:gd name="connsiteY0" fmla="*/ 183642 h 183642"/>
              <a:gd name="connsiteX1" fmla="*/ 115061 w 445007"/>
              <a:gd name="connsiteY1" fmla="*/ 6096 h 183642"/>
              <a:gd name="connsiteX2" fmla="*/ 445007 w 445007"/>
              <a:gd name="connsiteY2" fmla="*/ 0 h 183642"/>
              <a:gd name="connsiteX3" fmla="*/ 0 w 445007"/>
              <a:gd name="connsiteY3" fmla="*/ 183642 h 183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5007" h="183642">
                <a:moveTo>
                  <a:pt x="0" y="183642"/>
                </a:moveTo>
                <a:lnTo>
                  <a:pt x="115061" y="6096"/>
                </a:lnTo>
                <a:cubicBezTo>
                  <a:pt x="160019" y="34290"/>
                  <a:pt x="278129" y="34290"/>
                  <a:pt x="445007" y="0"/>
                </a:cubicBezTo>
                <a:lnTo>
                  <a:pt x="0" y="18364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6289" y="2552445"/>
            <a:ext cx="5727700" cy="2374900"/>
          </a:xfrm>
          <a:custGeom>
            <a:avLst/>
            <a:gdLst>
              <a:gd name="connsiteX0" fmla="*/ 6350 w 5727700"/>
              <a:gd name="connsiteY0" fmla="*/ 6350 h 2374900"/>
              <a:gd name="connsiteX1" fmla="*/ 6350 w 5727700"/>
              <a:gd name="connsiteY1" fmla="*/ 2368550 h 2374900"/>
              <a:gd name="connsiteX2" fmla="*/ 5276342 w 5727700"/>
              <a:gd name="connsiteY2" fmla="*/ 2368550 h 2374900"/>
              <a:gd name="connsiteX3" fmla="*/ 5721349 w 5727700"/>
              <a:gd name="connsiteY3" fmla="*/ 2184907 h 2374900"/>
              <a:gd name="connsiteX4" fmla="*/ 5721349 w 5727700"/>
              <a:gd name="connsiteY4" fmla="*/ 6350 h 2374900"/>
              <a:gd name="connsiteX5" fmla="*/ 6350 w 5727700"/>
              <a:gd name="connsiteY5" fmla="*/ 6350 h 237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27700" h="2374900">
                <a:moveTo>
                  <a:pt x="6350" y="6350"/>
                </a:moveTo>
                <a:lnTo>
                  <a:pt x="6350" y="2368550"/>
                </a:lnTo>
                <a:lnTo>
                  <a:pt x="5276342" y="2368550"/>
                </a:lnTo>
                <a:lnTo>
                  <a:pt x="5721349" y="2184907"/>
                </a:lnTo>
                <a:lnTo>
                  <a:pt x="5721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6281" y="4731003"/>
            <a:ext cx="457707" cy="196342"/>
          </a:xfrm>
          <a:custGeom>
            <a:avLst/>
            <a:gdLst>
              <a:gd name="connsiteX0" fmla="*/ 6350 w 457707"/>
              <a:gd name="connsiteY0" fmla="*/ 189992 h 196342"/>
              <a:gd name="connsiteX1" fmla="*/ 121411 w 457707"/>
              <a:gd name="connsiteY1" fmla="*/ 12446 h 196342"/>
              <a:gd name="connsiteX2" fmla="*/ 451357 w 457707"/>
              <a:gd name="connsiteY2" fmla="*/ 6350 h 1963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7707" h="196342">
                <a:moveTo>
                  <a:pt x="6350" y="189992"/>
                </a:moveTo>
                <a:lnTo>
                  <a:pt x="121411" y="12446"/>
                </a:lnTo>
                <a:cubicBezTo>
                  <a:pt x="166369" y="40640"/>
                  <a:pt x="284479" y="40640"/>
                  <a:pt x="45135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600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堆排序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463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57400"/>
            <a:ext cx="56896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858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Heap_Sort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3035300"/>
            <a:ext cx="1943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BuildHeap(A);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3035300"/>
            <a:ext cx="1219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O(N)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416300"/>
            <a:ext cx="66548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DeleteMin(A);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O(logN)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O(N)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TmpA[i];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5800"/>
              </a:lnSpc>
              <a:tabLst>
                <a:tab pos="495300" algn="l"/>
                <a:tab pos="863600" algn="l"/>
                <a:tab pos="1231900" algn="l"/>
                <a:tab pos="1524000" algn="l"/>
              </a:tabLst>
            </a:pPr>
            <a:r>
              <a:rPr lang="en-US" altLang="zh-CN" sz="4800" dirty="0" smtClean="0">
                <a:solidFill>
                  <a:srgbClr val="ff6500"/>
                </a:solidFill>
                <a:latin typeface="Wingdings" pitchFamily="18" charset="0"/>
                <a:cs typeface="Wingdings" pitchFamily="18" charset="0"/>
              </a:rPr>
              <a:t>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需要额外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空间，并且复制元素需要时间。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939" y="41462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4739" y="3765296"/>
            <a:ext cx="330200" cy="406400"/>
          </a:xfrm>
          <a:custGeom>
            <a:avLst/>
            <a:gdLst>
              <a:gd name="connsiteX0" fmla="*/ 317500 w 330200"/>
              <a:gd name="connsiteY0" fmla="*/ 12700 h 406400"/>
              <a:gd name="connsiteX1" fmla="*/ 12700 w 330200"/>
              <a:gd name="connsiteY1" fmla="*/ 393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406400">
                <a:moveTo>
                  <a:pt x="317500" y="12700"/>
                </a:moveTo>
                <a:lnTo>
                  <a:pt x="12700" y="393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4339" y="4146296"/>
            <a:ext cx="482599" cy="482600"/>
          </a:xfrm>
          <a:custGeom>
            <a:avLst/>
            <a:gdLst>
              <a:gd name="connsiteX0" fmla="*/ 241299 w 482599"/>
              <a:gd name="connsiteY0" fmla="*/ 12700 h 482600"/>
              <a:gd name="connsiteX1" fmla="*/ 469899 w 482599"/>
              <a:gd name="connsiteY1" fmla="*/ 241300 h 482600"/>
              <a:gd name="connsiteX2" fmla="*/ 241299 w 482599"/>
              <a:gd name="connsiteY2" fmla="*/ 469900 h 482600"/>
              <a:gd name="connsiteX3" fmla="*/ 12700 w 482599"/>
              <a:gd name="connsiteY3" fmla="*/ 241300 h 482600"/>
              <a:gd name="connsiteX4" fmla="*/ 241299 w 482599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482600">
                <a:moveTo>
                  <a:pt x="241299" y="12700"/>
                </a:moveTo>
                <a:cubicBezTo>
                  <a:pt x="367792" y="12700"/>
                  <a:pt x="469899" y="114807"/>
                  <a:pt x="469899" y="241300"/>
                </a:cubicBezTo>
                <a:cubicBezTo>
                  <a:pt x="469899" y="367791"/>
                  <a:pt x="367792" y="469900"/>
                  <a:pt x="241299" y="469900"/>
                </a:cubicBezTo>
                <a:cubicBezTo>
                  <a:pt x="114807" y="469900"/>
                  <a:pt x="12700" y="367791"/>
                  <a:pt x="12700" y="241300"/>
                </a:cubicBezTo>
                <a:cubicBezTo>
                  <a:pt x="12700" y="114807"/>
                  <a:pt x="114807" y="12700"/>
                  <a:pt x="241299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939" y="3765296"/>
            <a:ext cx="330200" cy="406400"/>
          </a:xfrm>
          <a:custGeom>
            <a:avLst/>
            <a:gdLst>
              <a:gd name="connsiteX0" fmla="*/ 12700 w 330200"/>
              <a:gd name="connsiteY0" fmla="*/ 12700 h 406400"/>
              <a:gd name="connsiteX1" fmla="*/ 317499 w 330200"/>
              <a:gd name="connsiteY1" fmla="*/ 393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406400">
                <a:moveTo>
                  <a:pt x="12700" y="12700"/>
                </a:moveTo>
                <a:lnTo>
                  <a:pt x="317499" y="393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2739" y="49844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539" y="4603496"/>
            <a:ext cx="330200" cy="406400"/>
          </a:xfrm>
          <a:custGeom>
            <a:avLst/>
            <a:gdLst>
              <a:gd name="connsiteX0" fmla="*/ 317500 w 330200"/>
              <a:gd name="connsiteY0" fmla="*/ 12700 h 406400"/>
              <a:gd name="connsiteX1" fmla="*/ 12700 w 330200"/>
              <a:gd name="connsiteY1" fmla="*/ 393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0" h="406400">
                <a:moveTo>
                  <a:pt x="317500" y="12700"/>
                </a:moveTo>
                <a:lnTo>
                  <a:pt x="12700" y="393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41589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939" y="41462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5439" y="49971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2739" y="49844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5439" y="49971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2739" y="49844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4674187"/>
            <a:ext cx="1320800" cy="792908"/>
          </a:xfrm>
          <a:custGeom>
            <a:avLst/>
            <a:gdLst>
              <a:gd name="connsiteX0" fmla="*/ 12700 w 1320800"/>
              <a:gd name="connsiteY0" fmla="*/ 246808 h 792908"/>
              <a:gd name="connsiteX1" fmla="*/ 317500 w 1320800"/>
              <a:gd name="connsiteY1" fmla="*/ 94408 h 792908"/>
              <a:gd name="connsiteX2" fmla="*/ 698500 w 1320800"/>
              <a:gd name="connsiteY2" fmla="*/ 18208 h 792908"/>
              <a:gd name="connsiteX3" fmla="*/ 1155700 w 1320800"/>
              <a:gd name="connsiteY3" fmla="*/ 246808 h 792908"/>
              <a:gd name="connsiteX4" fmla="*/ 1308100 w 1320800"/>
              <a:gd name="connsiteY4" fmla="*/ 780208 h 792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0800" h="792908">
                <a:moveTo>
                  <a:pt x="12700" y="246808"/>
                </a:moveTo>
                <a:cubicBezTo>
                  <a:pt x="107950" y="189658"/>
                  <a:pt x="203200" y="132508"/>
                  <a:pt x="317500" y="94408"/>
                </a:cubicBezTo>
                <a:cubicBezTo>
                  <a:pt x="431800" y="56308"/>
                  <a:pt x="559054" y="-6937"/>
                  <a:pt x="698500" y="18208"/>
                </a:cubicBezTo>
                <a:cubicBezTo>
                  <a:pt x="837945" y="43353"/>
                  <a:pt x="1054354" y="119553"/>
                  <a:pt x="1155700" y="246808"/>
                </a:cubicBezTo>
                <a:cubicBezTo>
                  <a:pt x="1257045" y="374062"/>
                  <a:pt x="1282954" y="576753"/>
                  <a:pt x="1308100" y="780208"/>
                </a:cubicBez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41589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939" y="41462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7039" y="4158996"/>
            <a:ext cx="457199" cy="457200"/>
          </a:xfrm>
          <a:custGeom>
            <a:avLst/>
            <a:gdLst>
              <a:gd name="connsiteX0" fmla="*/ 228599 w 457199"/>
              <a:gd name="connsiteY0" fmla="*/ 0 h 457200"/>
              <a:gd name="connsiteX1" fmla="*/ 0 w 457199"/>
              <a:gd name="connsiteY1" fmla="*/ 228600 h 457200"/>
              <a:gd name="connsiteX2" fmla="*/ 228599 w 457199"/>
              <a:gd name="connsiteY2" fmla="*/ 457200 h 457200"/>
              <a:gd name="connsiteX3" fmla="*/ 457199 w 457199"/>
              <a:gd name="connsiteY3" fmla="*/ 228600 h 457200"/>
              <a:gd name="connsiteX4" fmla="*/ 228599 w 457199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199" h="457200">
                <a:moveTo>
                  <a:pt x="228599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599" y="457200"/>
                </a:cubicBezTo>
                <a:cubicBezTo>
                  <a:pt x="355092" y="457200"/>
                  <a:pt x="457199" y="355091"/>
                  <a:pt x="457199" y="228600"/>
                </a:cubicBezTo>
                <a:cubicBezTo>
                  <a:pt x="457199" y="102107"/>
                  <a:pt x="355092" y="0"/>
                  <a:pt x="22859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4339" y="4146296"/>
            <a:ext cx="482599" cy="482600"/>
          </a:xfrm>
          <a:custGeom>
            <a:avLst/>
            <a:gdLst>
              <a:gd name="connsiteX0" fmla="*/ 241299 w 482599"/>
              <a:gd name="connsiteY0" fmla="*/ 12700 h 482600"/>
              <a:gd name="connsiteX1" fmla="*/ 12700 w 482599"/>
              <a:gd name="connsiteY1" fmla="*/ 241300 h 482600"/>
              <a:gd name="connsiteX2" fmla="*/ 241299 w 482599"/>
              <a:gd name="connsiteY2" fmla="*/ 469900 h 482600"/>
              <a:gd name="connsiteX3" fmla="*/ 469899 w 482599"/>
              <a:gd name="connsiteY3" fmla="*/ 241300 h 482600"/>
              <a:gd name="connsiteX4" fmla="*/ 241299 w 482599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482600">
                <a:moveTo>
                  <a:pt x="241299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299" y="469900"/>
                </a:cubicBezTo>
                <a:cubicBezTo>
                  <a:pt x="367792" y="469900"/>
                  <a:pt x="469899" y="367791"/>
                  <a:pt x="469899" y="241300"/>
                </a:cubicBezTo>
                <a:cubicBezTo>
                  <a:pt x="469899" y="114807"/>
                  <a:pt x="367792" y="12700"/>
                  <a:pt x="241299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3339" y="3861133"/>
            <a:ext cx="1320799" cy="792908"/>
          </a:xfrm>
          <a:custGeom>
            <a:avLst/>
            <a:gdLst>
              <a:gd name="connsiteX0" fmla="*/ 1308099 w 1320799"/>
              <a:gd name="connsiteY0" fmla="*/ 246808 h 792908"/>
              <a:gd name="connsiteX1" fmla="*/ 1003299 w 1320799"/>
              <a:gd name="connsiteY1" fmla="*/ 94408 h 792908"/>
              <a:gd name="connsiteX2" fmla="*/ 622299 w 1320799"/>
              <a:gd name="connsiteY2" fmla="*/ 18208 h 792908"/>
              <a:gd name="connsiteX3" fmla="*/ 165100 w 1320799"/>
              <a:gd name="connsiteY3" fmla="*/ 246808 h 792908"/>
              <a:gd name="connsiteX4" fmla="*/ 12700 w 1320799"/>
              <a:gd name="connsiteY4" fmla="*/ 780208 h 7929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20799" h="792908">
                <a:moveTo>
                  <a:pt x="1308099" y="246808"/>
                </a:moveTo>
                <a:cubicBezTo>
                  <a:pt x="1212849" y="189658"/>
                  <a:pt x="1117599" y="132508"/>
                  <a:pt x="1003299" y="94408"/>
                </a:cubicBezTo>
                <a:cubicBezTo>
                  <a:pt x="888999" y="56308"/>
                  <a:pt x="761745" y="-6937"/>
                  <a:pt x="622299" y="18208"/>
                </a:cubicBezTo>
                <a:cubicBezTo>
                  <a:pt x="482854" y="44116"/>
                  <a:pt x="266445" y="120316"/>
                  <a:pt x="165100" y="246808"/>
                </a:cubicBezTo>
                <a:cubicBezTo>
                  <a:pt x="63754" y="374062"/>
                  <a:pt x="37845" y="577516"/>
                  <a:pt x="12700" y="780208"/>
                </a:cubicBez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41589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939" y="41462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39" y="41589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939" y="41462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9839" y="3320796"/>
            <a:ext cx="457200" cy="457200"/>
          </a:xfrm>
          <a:custGeom>
            <a:avLst/>
            <a:gdLst>
              <a:gd name="connsiteX0" fmla="*/ 228600 w 457200"/>
              <a:gd name="connsiteY0" fmla="*/ 0 h 457200"/>
              <a:gd name="connsiteX1" fmla="*/ 0 w 457200"/>
              <a:gd name="connsiteY1" fmla="*/ 228600 h 457200"/>
              <a:gd name="connsiteX2" fmla="*/ 228600 w 457200"/>
              <a:gd name="connsiteY2" fmla="*/ 457200 h 457200"/>
              <a:gd name="connsiteX3" fmla="*/ 457200 w 457200"/>
              <a:gd name="connsiteY3" fmla="*/ 228600 h 457200"/>
              <a:gd name="connsiteX4" fmla="*/ 228600 w 4572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457200">
                <a:moveTo>
                  <a:pt x="228600" y="0"/>
                </a:moveTo>
                <a:cubicBezTo>
                  <a:pt x="102107" y="0"/>
                  <a:pt x="0" y="102107"/>
                  <a:pt x="0" y="228600"/>
                </a:cubicBezTo>
                <a:cubicBezTo>
                  <a:pt x="0" y="355091"/>
                  <a:pt x="102107" y="457200"/>
                  <a:pt x="228600" y="457200"/>
                </a:cubicBezTo>
                <a:cubicBezTo>
                  <a:pt x="355091" y="457200"/>
                  <a:pt x="457200" y="355091"/>
                  <a:pt x="457200" y="228600"/>
                </a:cubicBezTo>
                <a:cubicBezTo>
                  <a:pt x="457200" y="102107"/>
                  <a:pt x="355091" y="0"/>
                  <a:pt x="2286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139" y="3308096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7" y="12700"/>
                  <a:pt x="12700" y="114807"/>
                  <a:pt x="12700" y="241300"/>
                </a:cubicBezTo>
                <a:cubicBezTo>
                  <a:pt x="12700" y="367791"/>
                  <a:pt x="114807" y="469900"/>
                  <a:pt x="241300" y="469900"/>
                </a:cubicBezTo>
                <a:cubicBezTo>
                  <a:pt x="367791" y="469900"/>
                  <a:pt x="469900" y="367791"/>
                  <a:pt x="469900" y="241300"/>
                </a:cubicBezTo>
                <a:cubicBezTo>
                  <a:pt x="469900" y="114807"/>
                  <a:pt x="367791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40431" y="3060954"/>
            <a:ext cx="445007" cy="183642"/>
          </a:xfrm>
          <a:custGeom>
            <a:avLst/>
            <a:gdLst>
              <a:gd name="connsiteX0" fmla="*/ 0 w 445007"/>
              <a:gd name="connsiteY0" fmla="*/ 183641 h 183642"/>
              <a:gd name="connsiteX1" fmla="*/ 115061 w 445007"/>
              <a:gd name="connsiteY1" fmla="*/ 6095 h 183642"/>
              <a:gd name="connsiteX2" fmla="*/ 445007 w 445007"/>
              <a:gd name="connsiteY2" fmla="*/ 0 h 183642"/>
              <a:gd name="connsiteX3" fmla="*/ 0 w 445007"/>
              <a:gd name="connsiteY3" fmla="*/ 183641 h 1836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5007" h="183642">
                <a:moveTo>
                  <a:pt x="0" y="183641"/>
                </a:moveTo>
                <a:lnTo>
                  <a:pt x="115061" y="6095"/>
                </a:lnTo>
                <a:cubicBezTo>
                  <a:pt x="160019" y="34289"/>
                  <a:pt x="278129" y="34289"/>
                  <a:pt x="445007" y="0"/>
                </a:cubicBezTo>
                <a:lnTo>
                  <a:pt x="0" y="183641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876046"/>
            <a:ext cx="5727700" cy="2374900"/>
          </a:xfrm>
          <a:custGeom>
            <a:avLst/>
            <a:gdLst>
              <a:gd name="connsiteX0" fmla="*/ 6350 w 5727700"/>
              <a:gd name="connsiteY0" fmla="*/ 6350 h 2374900"/>
              <a:gd name="connsiteX1" fmla="*/ 6350 w 5727700"/>
              <a:gd name="connsiteY1" fmla="*/ 2368549 h 2374900"/>
              <a:gd name="connsiteX2" fmla="*/ 5276342 w 5727700"/>
              <a:gd name="connsiteY2" fmla="*/ 2368549 h 2374900"/>
              <a:gd name="connsiteX3" fmla="*/ 5721350 w 5727700"/>
              <a:gd name="connsiteY3" fmla="*/ 2184908 h 2374900"/>
              <a:gd name="connsiteX4" fmla="*/ 5721350 w 5727700"/>
              <a:gd name="connsiteY4" fmla="*/ 6350 h 2374900"/>
              <a:gd name="connsiteX5" fmla="*/ 6350 w 5727700"/>
              <a:gd name="connsiteY5" fmla="*/ 6350 h 2374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727700" h="2374900">
                <a:moveTo>
                  <a:pt x="6350" y="6350"/>
                </a:moveTo>
                <a:lnTo>
                  <a:pt x="6350" y="2368549"/>
                </a:lnTo>
                <a:lnTo>
                  <a:pt x="5276342" y="2368549"/>
                </a:lnTo>
                <a:lnTo>
                  <a:pt x="5721350" y="2184908"/>
                </a:lnTo>
                <a:lnTo>
                  <a:pt x="5721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34081" y="3054604"/>
            <a:ext cx="457707" cy="196341"/>
          </a:xfrm>
          <a:custGeom>
            <a:avLst/>
            <a:gdLst>
              <a:gd name="connsiteX0" fmla="*/ 6350 w 457707"/>
              <a:gd name="connsiteY0" fmla="*/ 189991 h 196341"/>
              <a:gd name="connsiteX1" fmla="*/ 121411 w 457707"/>
              <a:gd name="connsiteY1" fmla="*/ 12445 h 196341"/>
              <a:gd name="connsiteX2" fmla="*/ 451357 w 457707"/>
              <a:gd name="connsiteY2" fmla="*/ 6350 h 1963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7707" h="196341">
                <a:moveTo>
                  <a:pt x="6350" y="189991"/>
                </a:moveTo>
                <a:lnTo>
                  <a:pt x="121411" y="12445"/>
                </a:lnTo>
                <a:cubicBezTo>
                  <a:pt x="166369" y="40639"/>
                  <a:pt x="284479" y="40639"/>
                  <a:pt x="45135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600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堆排序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463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965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43100" y="3429000"/>
            <a:ext cx="533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4229100"/>
            <a:ext cx="29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5143500"/>
            <a:ext cx="29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51308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42418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34544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42926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1054100"/>
            <a:ext cx="500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Heap_Sort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1320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1333500"/>
            <a:ext cx="5003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68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i=N/2-1;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BuildHeap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PercDown(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368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i=N-1;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2057400"/>
            <a:ext cx="4521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&amp;A[0],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DeleteMax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PercDown(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540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28194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3581400"/>
            <a:ext cx="139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3505200"/>
            <a:ext cx="4483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定理：堆排序处理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个不同元素的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3949700"/>
            <a:ext cx="3835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随机排列的平均比较次数是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5143500"/>
            <a:ext cx="139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5067300"/>
            <a:ext cx="426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虽然堆排序给出最佳平均时间复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5486400"/>
            <a:ext cx="4419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杂度，但实际效果不如用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Sedgewick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增量序列的希尔排序。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