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47752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第一讲</a:t>
            </a:r>
            <a:r>
              <a:rPr lang="en-US" altLang="zh-CN" sz="4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基本概念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273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1968500"/>
            <a:ext cx="38862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300"/>
              </a:lnSpc>
              <a:tabLst>
							</a:tabLst>
            </a:pPr>
            <a:r>
              <a:rPr lang="en-US" altLang="zh-CN" sz="48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1.3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应用实例：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59200" y="2730500"/>
            <a:ext cx="42799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8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最大子列和问题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36393" y="6294120"/>
            <a:ext cx="444245" cy="227075"/>
          </a:xfrm>
          <a:custGeom>
            <a:avLst/>
            <a:gdLst>
              <a:gd name="connsiteX0" fmla="*/ 0 w 444245"/>
              <a:gd name="connsiteY0" fmla="*/ 227075 h 227075"/>
              <a:gd name="connsiteX1" fmla="*/ 115061 w 444245"/>
              <a:gd name="connsiteY1" fmla="*/ 8382 h 227075"/>
              <a:gd name="connsiteX2" fmla="*/ 444245 w 444245"/>
              <a:gd name="connsiteY2" fmla="*/ 0 h 227075"/>
              <a:gd name="connsiteX3" fmla="*/ 0 w 444245"/>
              <a:gd name="connsiteY3" fmla="*/ 227075 h 2270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44245" h="227075">
                <a:moveTo>
                  <a:pt x="0" y="227075"/>
                </a:moveTo>
                <a:lnTo>
                  <a:pt x="115061" y="8382"/>
                </a:lnTo>
                <a:cubicBezTo>
                  <a:pt x="159257" y="42671"/>
                  <a:pt x="277367" y="42671"/>
                  <a:pt x="444245" y="0"/>
                </a:cubicBezTo>
                <a:lnTo>
                  <a:pt x="0" y="227075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54289" y="2628645"/>
            <a:ext cx="7632700" cy="3898900"/>
          </a:xfrm>
          <a:custGeom>
            <a:avLst/>
            <a:gdLst>
              <a:gd name="connsiteX0" fmla="*/ 6350 w 7632700"/>
              <a:gd name="connsiteY0" fmla="*/ 6350 h 3898900"/>
              <a:gd name="connsiteX1" fmla="*/ 6350 w 7632700"/>
              <a:gd name="connsiteY1" fmla="*/ 3892549 h 3898900"/>
              <a:gd name="connsiteX2" fmla="*/ 7182104 w 7632700"/>
              <a:gd name="connsiteY2" fmla="*/ 3892549 h 3898900"/>
              <a:gd name="connsiteX3" fmla="*/ 7626349 w 7632700"/>
              <a:gd name="connsiteY3" fmla="*/ 3665474 h 3898900"/>
              <a:gd name="connsiteX4" fmla="*/ 7626349 w 7632700"/>
              <a:gd name="connsiteY4" fmla="*/ 6350 h 3898900"/>
              <a:gd name="connsiteX5" fmla="*/ 6350 w 7632700"/>
              <a:gd name="connsiteY5" fmla="*/ 6350 h 389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632700" h="3898900">
                <a:moveTo>
                  <a:pt x="6350" y="6350"/>
                </a:moveTo>
                <a:lnTo>
                  <a:pt x="6350" y="3892549"/>
                </a:lnTo>
                <a:lnTo>
                  <a:pt x="7182104" y="3892549"/>
                </a:lnTo>
                <a:lnTo>
                  <a:pt x="7626349" y="3665474"/>
                </a:lnTo>
                <a:lnTo>
                  <a:pt x="76263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30043" y="6287770"/>
            <a:ext cx="456945" cy="239775"/>
          </a:xfrm>
          <a:custGeom>
            <a:avLst/>
            <a:gdLst>
              <a:gd name="connsiteX0" fmla="*/ 6350 w 456945"/>
              <a:gd name="connsiteY0" fmla="*/ 233425 h 239775"/>
              <a:gd name="connsiteX1" fmla="*/ 121411 w 456945"/>
              <a:gd name="connsiteY1" fmla="*/ 14732 h 239775"/>
              <a:gd name="connsiteX2" fmla="*/ 450595 w 456945"/>
              <a:gd name="connsiteY2" fmla="*/ 6350 h 2397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56945" h="239775">
                <a:moveTo>
                  <a:pt x="6350" y="233425"/>
                </a:moveTo>
                <a:lnTo>
                  <a:pt x="121411" y="14732"/>
                </a:lnTo>
                <a:cubicBezTo>
                  <a:pt x="165607" y="49021"/>
                  <a:pt x="283717" y="49021"/>
                  <a:pt x="450595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286000" y="4191000"/>
            <a:ext cx="146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00500" y="4140200"/>
            <a:ext cx="4000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ThisSum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是从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A[i]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A[j]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的子列和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86000" y="4445000"/>
            <a:ext cx="61976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413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A[k];</a:t>
            </a:r>
          </a:p>
          <a:p>
            <a:pPr>
              <a:lnSpc>
                <a:spcPts val="1900"/>
              </a:lnSpc>
              <a:tabLst>
                <a:tab pos="2413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如果刚得到的这个子列和更大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5194300"/>
            <a:ext cx="28067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540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ThisSum;</a:t>
            </a:r>
          </a:p>
          <a:p>
            <a:pPr>
              <a:lnSpc>
                <a:spcPts val="1900"/>
              </a:lnSpc>
              <a:tabLst>
                <a:tab pos="2540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循环结束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254000" algn="l"/>
                <a:tab pos="736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循环结束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254000" algn="l"/>
                <a:tab pos="7366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MaxSum;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61468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5156200"/>
            <a:ext cx="17526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则更新结果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70500" y="1181100"/>
            <a:ext cx="381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33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838200"/>
            <a:ext cx="7912100" cy="337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800"/>
              </a:lnSpc>
              <a:tabLst>
                <a:tab pos="152400" algn="l"/>
                <a:tab pos="228600" algn="l"/>
                <a:tab pos="469900" algn="l"/>
                <a:tab pos="723900" algn="l"/>
                <a:tab pos="3822700" algn="l"/>
              </a:tabLst>
            </a:pPr>
            <a:r>
              <a:rPr lang="en-US" altLang="zh-CN" sz="37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给定</a:t>
            </a:r>
            <a:r>
              <a:rPr lang="en-US" altLang="zh-CN" sz="3797" b="1" i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7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个整数的序列</a:t>
            </a:r>
            <a:r>
              <a:rPr lang="en-US" altLang="zh-CN" sz="3797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37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797" b="1" i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502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797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7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797" b="1" i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502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797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7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797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…,</a:t>
            </a:r>
            <a:r>
              <a:rPr lang="en-US" altLang="zh-CN" sz="37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797" b="1" i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502" b="1" i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797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37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>
              <a:lnSpc>
                <a:spcPts val="3500"/>
              </a:lnSpc>
              <a:tabLst>
                <a:tab pos="152400" algn="l"/>
                <a:tab pos="228600" algn="l"/>
                <a:tab pos="469900" algn="l"/>
                <a:tab pos="723900" algn="l"/>
                <a:tab pos="3822700" algn="l"/>
              </a:tabLst>
            </a:pPr>
            <a:r>
              <a:rPr lang="en-US" altLang="zh-CN" sz="37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求函数</a:t>
            </a:r>
            <a:r>
              <a:rPr lang="en-US" altLang="zh-CN" sz="2293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2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2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2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2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2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2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2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93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22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max{</a:t>
            </a:r>
            <a:r>
              <a:rPr lang="en-US" altLang="zh-CN" sz="22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3440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</a:t>
            </a:r>
            <a:r>
              <a:rPr lang="en-US" altLang="zh-CN" sz="2293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93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33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293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37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7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的最大值。</a:t>
            </a:r>
          </a:p>
          <a:p>
            <a:pPr>
              <a:lnSpc>
                <a:spcPts val="1100"/>
              </a:lnSpc>
              <a:tabLst>
                <a:tab pos="152400" algn="l"/>
                <a:tab pos="228600" algn="l"/>
                <a:tab pos="469900" algn="l"/>
                <a:tab pos="723900" algn="l"/>
                <a:tab pos="3822700" algn="l"/>
              </a:tabLst>
            </a:pPr>
            <a:r>
              <a:rPr lang="en-US" altLang="zh-CN" dirty="0" smtClean="0"/>
              <a:t>					</a:t>
            </a:r>
            <a:r>
              <a:rPr lang="en-US" altLang="zh-CN" sz="133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338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</a:t>
            </a:r>
            <a:r>
              <a:rPr lang="en-US" altLang="zh-CN" sz="1338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152400" algn="l"/>
                <a:tab pos="228600" algn="l"/>
                <a:tab pos="469900" algn="l"/>
                <a:tab pos="723900" algn="l"/>
                <a:tab pos="3822700" algn="l"/>
              </a:tabLst>
            </a:pPr>
            <a:r>
              <a:rPr lang="en-US" altLang="zh-CN" dirty="0" smtClean="0"/>
              <a:t>	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en-US" altLang="zh-CN" sz="28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52400" algn="l"/>
                <a:tab pos="228600" algn="l"/>
                <a:tab pos="469900" algn="l"/>
                <a:tab pos="723900" algn="l"/>
                <a:tab pos="38227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MaxSubseqSum1(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152400" algn="l"/>
                <a:tab pos="228600" algn="l"/>
                <a:tab pos="469900" algn="l"/>
                <a:tab pos="723900" algn="l"/>
                <a:tab pos="38227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1900"/>
              </a:lnSpc>
              <a:tabLst>
                <a:tab pos="152400" algn="l"/>
                <a:tab pos="228600" algn="l"/>
                <a:tab pos="469900" algn="l"/>
                <a:tab pos="723900" algn="l"/>
                <a:tab pos="38227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k;</a:t>
            </a:r>
          </a:p>
          <a:p>
            <a:pPr>
              <a:lnSpc>
                <a:spcPts val="1900"/>
              </a:lnSpc>
              <a:tabLst>
                <a:tab pos="152400" algn="l"/>
                <a:tab pos="228600" algn="l"/>
                <a:tab pos="469900" algn="l"/>
                <a:tab pos="723900" algn="l"/>
                <a:tab pos="38227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是子列左端位置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152400" algn="l"/>
                <a:tab pos="228600" algn="l"/>
                <a:tab pos="469900" algn="l"/>
                <a:tab pos="723900" algn="l"/>
                <a:tab pos="38227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是子列右端位置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36393" y="5227320"/>
            <a:ext cx="444245" cy="227076"/>
          </a:xfrm>
          <a:custGeom>
            <a:avLst/>
            <a:gdLst>
              <a:gd name="connsiteX0" fmla="*/ 0 w 444245"/>
              <a:gd name="connsiteY0" fmla="*/ 227076 h 227076"/>
              <a:gd name="connsiteX1" fmla="*/ 115061 w 444245"/>
              <a:gd name="connsiteY1" fmla="*/ 8382 h 227076"/>
              <a:gd name="connsiteX2" fmla="*/ 444245 w 444245"/>
              <a:gd name="connsiteY2" fmla="*/ 0 h 227076"/>
              <a:gd name="connsiteX3" fmla="*/ 0 w 444245"/>
              <a:gd name="connsiteY3" fmla="*/ 227076 h 2270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44245" h="227076">
                <a:moveTo>
                  <a:pt x="0" y="227076"/>
                </a:moveTo>
                <a:lnTo>
                  <a:pt x="115061" y="8382"/>
                </a:lnTo>
                <a:cubicBezTo>
                  <a:pt x="159257" y="42671"/>
                  <a:pt x="277367" y="42671"/>
                  <a:pt x="444245" y="0"/>
                </a:cubicBezTo>
                <a:lnTo>
                  <a:pt x="0" y="227076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54289" y="1561846"/>
            <a:ext cx="7632700" cy="3898900"/>
          </a:xfrm>
          <a:custGeom>
            <a:avLst/>
            <a:gdLst>
              <a:gd name="connsiteX0" fmla="*/ 6350 w 7632700"/>
              <a:gd name="connsiteY0" fmla="*/ 6350 h 3898900"/>
              <a:gd name="connsiteX1" fmla="*/ 6350 w 7632700"/>
              <a:gd name="connsiteY1" fmla="*/ 3892550 h 3898900"/>
              <a:gd name="connsiteX2" fmla="*/ 7182104 w 7632700"/>
              <a:gd name="connsiteY2" fmla="*/ 3892550 h 3898900"/>
              <a:gd name="connsiteX3" fmla="*/ 7626349 w 7632700"/>
              <a:gd name="connsiteY3" fmla="*/ 3665474 h 3898900"/>
              <a:gd name="connsiteX4" fmla="*/ 7626349 w 7632700"/>
              <a:gd name="connsiteY4" fmla="*/ 6350 h 3898900"/>
              <a:gd name="connsiteX5" fmla="*/ 6350 w 7632700"/>
              <a:gd name="connsiteY5" fmla="*/ 6350 h 3898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632700" h="3898900">
                <a:moveTo>
                  <a:pt x="6350" y="6350"/>
                </a:moveTo>
                <a:lnTo>
                  <a:pt x="6350" y="3892550"/>
                </a:lnTo>
                <a:lnTo>
                  <a:pt x="7182104" y="3892550"/>
                </a:lnTo>
                <a:lnTo>
                  <a:pt x="7626349" y="3665474"/>
                </a:lnTo>
                <a:lnTo>
                  <a:pt x="76263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30043" y="5220970"/>
            <a:ext cx="456945" cy="239776"/>
          </a:xfrm>
          <a:custGeom>
            <a:avLst/>
            <a:gdLst>
              <a:gd name="connsiteX0" fmla="*/ 6350 w 456945"/>
              <a:gd name="connsiteY0" fmla="*/ 233426 h 239776"/>
              <a:gd name="connsiteX1" fmla="*/ 121411 w 456945"/>
              <a:gd name="connsiteY1" fmla="*/ 14732 h 239776"/>
              <a:gd name="connsiteX2" fmla="*/ 450595 w 456945"/>
              <a:gd name="connsiteY2" fmla="*/ 6350 h 2397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56945" h="239776">
                <a:moveTo>
                  <a:pt x="6350" y="233426"/>
                </a:moveTo>
                <a:lnTo>
                  <a:pt x="121411" y="14732"/>
                </a:lnTo>
                <a:cubicBezTo>
                  <a:pt x="165607" y="49021"/>
                  <a:pt x="283717" y="49021"/>
                  <a:pt x="450595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044700" y="2882900"/>
            <a:ext cx="14605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46500" y="2832100"/>
            <a:ext cx="3987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ThisSum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是从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A[i]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A[j]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的子列和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44700" y="3098800"/>
            <a:ext cx="65786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413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是子列右端位置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A[j];</a:t>
            </a:r>
          </a:p>
          <a:p>
            <a:pPr>
              <a:lnSpc>
                <a:spcPts val="19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对于相同的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，不同的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，只要在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j-1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次循环的基础上累加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项即可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2413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如果刚得到的这个子列和更大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90700" y="4127500"/>
            <a:ext cx="2806700" cy="88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254000" algn="l"/>
                <a:tab pos="7366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ThisSum;</a:t>
            </a:r>
          </a:p>
          <a:p>
            <a:pPr>
              <a:lnSpc>
                <a:spcPts val="1900"/>
              </a:lnSpc>
              <a:tabLst>
                <a:tab pos="254000" algn="l"/>
                <a:tab pos="736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循环结束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254000" algn="l"/>
                <a:tab pos="736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循环结束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254000" algn="l"/>
                <a:tab pos="7366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MaxSum;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50800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1117600"/>
            <a:ext cx="59055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76200" algn="l"/>
                <a:tab pos="317500" algn="l"/>
              </a:tabLst>
            </a:pP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算法</a:t>
            </a:r>
            <a:r>
              <a:rPr lang="en-US" altLang="zh-CN" sz="28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762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MaxSubseqSum2(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76200" algn="l"/>
                <a:tab pos="3175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1900"/>
              </a:lnSpc>
              <a:tabLst>
                <a:tab pos="76200" algn="l"/>
                <a:tab pos="3175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j;</a:t>
            </a:r>
          </a:p>
          <a:p>
            <a:pPr>
              <a:lnSpc>
                <a:spcPts val="1900"/>
              </a:lnSpc>
              <a:tabLst>
                <a:tab pos="76200" algn="l"/>
                <a:tab pos="3175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是子列左端位置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92700" y="4089400"/>
            <a:ext cx="18542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228600" algn="l"/>
              </a:tabLst>
            </a:pP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则更新结果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94577" y="710945"/>
            <a:ext cx="2171700" cy="190500"/>
          </a:xfrm>
          <a:custGeom>
            <a:avLst/>
            <a:gdLst>
              <a:gd name="connsiteX0" fmla="*/ 19050 w 2171700"/>
              <a:gd name="connsiteY0" fmla="*/ 19050 h 190500"/>
              <a:gd name="connsiteX1" fmla="*/ 19050 w 2171700"/>
              <a:gd name="connsiteY1" fmla="*/ 171450 h 190500"/>
              <a:gd name="connsiteX2" fmla="*/ 2152650 w 2171700"/>
              <a:gd name="connsiteY2" fmla="*/ 171450 h 190500"/>
              <a:gd name="connsiteX3" fmla="*/ 2152650 w 2171700"/>
              <a:gd name="connsiteY3" fmla="*/ 19050 h 190500"/>
              <a:gd name="connsiteX4" fmla="*/ 19050 w 2171700"/>
              <a:gd name="connsiteY4" fmla="*/ 19050 h 190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71700" h="190500">
                <a:moveTo>
                  <a:pt x="19050" y="19050"/>
                </a:moveTo>
                <a:lnTo>
                  <a:pt x="19050" y="171450"/>
                </a:lnTo>
                <a:lnTo>
                  <a:pt x="2152650" y="171450"/>
                </a:lnTo>
                <a:lnTo>
                  <a:pt x="2152650" y="19050"/>
                </a:lnTo>
                <a:lnTo>
                  <a:pt x="19050" y="1905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66027" y="958596"/>
            <a:ext cx="609600" cy="76200"/>
          </a:xfrm>
          <a:custGeom>
            <a:avLst/>
            <a:gdLst>
              <a:gd name="connsiteX0" fmla="*/ 0 w 609600"/>
              <a:gd name="connsiteY0" fmla="*/ 0 h 76200"/>
              <a:gd name="connsiteX1" fmla="*/ 0 w 609600"/>
              <a:gd name="connsiteY1" fmla="*/ 76200 h 76200"/>
              <a:gd name="connsiteX2" fmla="*/ 609600 w 609600"/>
              <a:gd name="connsiteY2" fmla="*/ 76200 h 76200"/>
              <a:gd name="connsiteX3" fmla="*/ 609600 w 609600"/>
              <a:gd name="connsiteY3" fmla="*/ 0 h 76200"/>
              <a:gd name="connsiteX4" fmla="*/ 0 w 6096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09600" h="76200">
                <a:moveTo>
                  <a:pt x="0" y="0"/>
                </a:moveTo>
                <a:lnTo>
                  <a:pt x="0" y="76200"/>
                </a:lnTo>
                <a:lnTo>
                  <a:pt x="609600" y="76200"/>
                </a:lnTo>
                <a:lnTo>
                  <a:pt x="609600" y="0"/>
                </a:lnTo>
                <a:lnTo>
                  <a:pt x="0" y="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61427" y="958596"/>
            <a:ext cx="457200" cy="76200"/>
          </a:xfrm>
          <a:custGeom>
            <a:avLst/>
            <a:gdLst>
              <a:gd name="connsiteX0" fmla="*/ 0 w 457200"/>
              <a:gd name="connsiteY0" fmla="*/ 0 h 76200"/>
              <a:gd name="connsiteX1" fmla="*/ 0 w 457200"/>
              <a:gd name="connsiteY1" fmla="*/ 76200 h 76200"/>
              <a:gd name="connsiteX2" fmla="*/ 457200 w 457200"/>
              <a:gd name="connsiteY2" fmla="*/ 76200 h 76200"/>
              <a:gd name="connsiteX3" fmla="*/ 457200 w 457200"/>
              <a:gd name="connsiteY3" fmla="*/ 0 h 76200"/>
              <a:gd name="connsiteX4" fmla="*/ 0 w 4572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7200" h="76200">
                <a:moveTo>
                  <a:pt x="0" y="0"/>
                </a:moveTo>
                <a:lnTo>
                  <a:pt x="0" y="76200"/>
                </a:lnTo>
                <a:lnTo>
                  <a:pt x="457200" y="76200"/>
                </a:lnTo>
                <a:lnTo>
                  <a:pt x="457200" y="0"/>
                </a:lnTo>
                <a:lnTo>
                  <a:pt x="0" y="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8427" y="1110996"/>
            <a:ext cx="1295400" cy="76200"/>
          </a:xfrm>
          <a:custGeom>
            <a:avLst/>
            <a:gdLst>
              <a:gd name="connsiteX0" fmla="*/ 0 w 1295400"/>
              <a:gd name="connsiteY0" fmla="*/ 0 h 76200"/>
              <a:gd name="connsiteX1" fmla="*/ 0 w 1295400"/>
              <a:gd name="connsiteY1" fmla="*/ 76200 h 76200"/>
              <a:gd name="connsiteX2" fmla="*/ 1295400 w 1295400"/>
              <a:gd name="connsiteY2" fmla="*/ 76200 h 76200"/>
              <a:gd name="connsiteX3" fmla="*/ 1295400 w 1295400"/>
              <a:gd name="connsiteY3" fmla="*/ 0 h 76200"/>
              <a:gd name="connsiteX4" fmla="*/ 0 w 1295400"/>
              <a:gd name="connsiteY4" fmla="*/ 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95400" h="76200">
                <a:moveTo>
                  <a:pt x="0" y="0"/>
                </a:moveTo>
                <a:lnTo>
                  <a:pt x="0" y="76200"/>
                </a:lnTo>
                <a:lnTo>
                  <a:pt x="1295400" y="76200"/>
                </a:lnTo>
                <a:lnTo>
                  <a:pt x="1295400" y="0"/>
                </a:lnTo>
                <a:lnTo>
                  <a:pt x="0" y="0"/>
                </a:lnTo>
              </a:path>
            </a:pathLst>
          </a:custGeom>
          <a:solidFill>
            <a:srgbClr val="4c6d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61377" y="558545"/>
            <a:ext cx="76200" cy="723900"/>
          </a:xfrm>
          <a:custGeom>
            <a:avLst/>
            <a:gdLst>
              <a:gd name="connsiteX0" fmla="*/ 19050 w 76200"/>
              <a:gd name="connsiteY0" fmla="*/ 19050 h 723900"/>
              <a:gd name="connsiteX1" fmla="*/ 19050 w 76200"/>
              <a:gd name="connsiteY1" fmla="*/ 704850 h 723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6200" h="723900">
                <a:moveTo>
                  <a:pt x="19050" y="19050"/>
                </a:moveTo>
                <a:lnTo>
                  <a:pt x="19050" y="704850"/>
                </a:lnTo>
              </a:path>
            </a:pathLst>
          </a:custGeom>
          <a:ln w="381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63889" y="1866645"/>
            <a:ext cx="698500" cy="546100"/>
          </a:xfrm>
          <a:custGeom>
            <a:avLst/>
            <a:gdLst>
              <a:gd name="connsiteX0" fmla="*/ 6350 w 698500"/>
              <a:gd name="connsiteY0" fmla="*/ 6350 h 546100"/>
              <a:gd name="connsiteX1" fmla="*/ 6350 w 698500"/>
              <a:gd name="connsiteY1" fmla="*/ 539750 h 546100"/>
              <a:gd name="connsiteX2" fmla="*/ 692150 w 698500"/>
              <a:gd name="connsiteY2" fmla="*/ 539750 h 546100"/>
              <a:gd name="connsiteX3" fmla="*/ 692150 w 698500"/>
              <a:gd name="connsiteY3" fmla="*/ 6350 h 546100"/>
              <a:gd name="connsiteX4" fmla="*/ 6350 w 698500"/>
              <a:gd name="connsiteY4" fmla="*/ 63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6350"/>
                </a:moveTo>
                <a:lnTo>
                  <a:pt x="6350" y="539750"/>
                </a:lnTo>
                <a:lnTo>
                  <a:pt x="692150" y="5397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9689" y="1866645"/>
            <a:ext cx="698499" cy="546100"/>
          </a:xfrm>
          <a:custGeom>
            <a:avLst/>
            <a:gdLst>
              <a:gd name="connsiteX0" fmla="*/ 6350 w 698499"/>
              <a:gd name="connsiteY0" fmla="*/ 6350 h 546100"/>
              <a:gd name="connsiteX1" fmla="*/ 6350 w 698499"/>
              <a:gd name="connsiteY1" fmla="*/ 539750 h 546100"/>
              <a:gd name="connsiteX2" fmla="*/ 692149 w 698499"/>
              <a:gd name="connsiteY2" fmla="*/ 539750 h 546100"/>
              <a:gd name="connsiteX3" fmla="*/ 692149 w 698499"/>
              <a:gd name="connsiteY3" fmla="*/ 6350 h 546100"/>
              <a:gd name="connsiteX4" fmla="*/ 6350 w 698499"/>
              <a:gd name="connsiteY4" fmla="*/ 63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499" h="546100">
                <a:moveTo>
                  <a:pt x="6350" y="6350"/>
                </a:moveTo>
                <a:lnTo>
                  <a:pt x="6350" y="539750"/>
                </a:lnTo>
                <a:lnTo>
                  <a:pt x="692149" y="539750"/>
                </a:lnTo>
                <a:lnTo>
                  <a:pt x="6921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35489" y="1866645"/>
            <a:ext cx="698500" cy="546100"/>
          </a:xfrm>
          <a:custGeom>
            <a:avLst/>
            <a:gdLst>
              <a:gd name="connsiteX0" fmla="*/ 6350 w 698500"/>
              <a:gd name="connsiteY0" fmla="*/ 6350 h 546100"/>
              <a:gd name="connsiteX1" fmla="*/ 6350 w 698500"/>
              <a:gd name="connsiteY1" fmla="*/ 539750 h 546100"/>
              <a:gd name="connsiteX2" fmla="*/ 692150 w 698500"/>
              <a:gd name="connsiteY2" fmla="*/ 539750 h 546100"/>
              <a:gd name="connsiteX3" fmla="*/ 692150 w 698500"/>
              <a:gd name="connsiteY3" fmla="*/ 6350 h 546100"/>
              <a:gd name="connsiteX4" fmla="*/ 6350 w 698500"/>
              <a:gd name="connsiteY4" fmla="*/ 63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6350"/>
                </a:moveTo>
                <a:lnTo>
                  <a:pt x="6350" y="539750"/>
                </a:lnTo>
                <a:lnTo>
                  <a:pt x="692150" y="5397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1289" y="1866645"/>
            <a:ext cx="698500" cy="546100"/>
          </a:xfrm>
          <a:custGeom>
            <a:avLst/>
            <a:gdLst>
              <a:gd name="connsiteX0" fmla="*/ 6350 w 698500"/>
              <a:gd name="connsiteY0" fmla="*/ 6350 h 546100"/>
              <a:gd name="connsiteX1" fmla="*/ 6350 w 698500"/>
              <a:gd name="connsiteY1" fmla="*/ 539750 h 546100"/>
              <a:gd name="connsiteX2" fmla="*/ 692150 w 698500"/>
              <a:gd name="connsiteY2" fmla="*/ 539750 h 546100"/>
              <a:gd name="connsiteX3" fmla="*/ 692150 w 698500"/>
              <a:gd name="connsiteY3" fmla="*/ 6350 h 546100"/>
              <a:gd name="connsiteX4" fmla="*/ 6350 w 698500"/>
              <a:gd name="connsiteY4" fmla="*/ 63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6350"/>
                </a:moveTo>
                <a:lnTo>
                  <a:pt x="6350" y="539750"/>
                </a:lnTo>
                <a:lnTo>
                  <a:pt x="692150" y="5397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07089" y="1866645"/>
            <a:ext cx="698500" cy="546100"/>
          </a:xfrm>
          <a:custGeom>
            <a:avLst/>
            <a:gdLst>
              <a:gd name="connsiteX0" fmla="*/ 6350 w 698500"/>
              <a:gd name="connsiteY0" fmla="*/ 6350 h 546100"/>
              <a:gd name="connsiteX1" fmla="*/ 6350 w 698500"/>
              <a:gd name="connsiteY1" fmla="*/ 539750 h 546100"/>
              <a:gd name="connsiteX2" fmla="*/ 692150 w 698500"/>
              <a:gd name="connsiteY2" fmla="*/ 539750 h 546100"/>
              <a:gd name="connsiteX3" fmla="*/ 692150 w 698500"/>
              <a:gd name="connsiteY3" fmla="*/ 6350 h 546100"/>
              <a:gd name="connsiteX4" fmla="*/ 6350 w 698500"/>
              <a:gd name="connsiteY4" fmla="*/ 63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6350"/>
                </a:moveTo>
                <a:lnTo>
                  <a:pt x="6350" y="539750"/>
                </a:lnTo>
                <a:lnTo>
                  <a:pt x="692150" y="5397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92889" y="1866645"/>
            <a:ext cx="698500" cy="546100"/>
          </a:xfrm>
          <a:custGeom>
            <a:avLst/>
            <a:gdLst>
              <a:gd name="connsiteX0" fmla="*/ 6350 w 698500"/>
              <a:gd name="connsiteY0" fmla="*/ 6350 h 546100"/>
              <a:gd name="connsiteX1" fmla="*/ 6350 w 698500"/>
              <a:gd name="connsiteY1" fmla="*/ 539750 h 546100"/>
              <a:gd name="connsiteX2" fmla="*/ 692150 w 698500"/>
              <a:gd name="connsiteY2" fmla="*/ 539750 h 546100"/>
              <a:gd name="connsiteX3" fmla="*/ 692150 w 698500"/>
              <a:gd name="connsiteY3" fmla="*/ 6350 h 546100"/>
              <a:gd name="connsiteX4" fmla="*/ 6350 w 698500"/>
              <a:gd name="connsiteY4" fmla="*/ 63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6350"/>
                </a:moveTo>
                <a:lnTo>
                  <a:pt x="6350" y="539750"/>
                </a:lnTo>
                <a:lnTo>
                  <a:pt x="692150" y="5397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8689" y="1866645"/>
            <a:ext cx="698500" cy="546100"/>
          </a:xfrm>
          <a:custGeom>
            <a:avLst/>
            <a:gdLst>
              <a:gd name="connsiteX0" fmla="*/ 6350 w 698500"/>
              <a:gd name="connsiteY0" fmla="*/ 6350 h 546100"/>
              <a:gd name="connsiteX1" fmla="*/ 6350 w 698500"/>
              <a:gd name="connsiteY1" fmla="*/ 539750 h 546100"/>
              <a:gd name="connsiteX2" fmla="*/ 692150 w 698500"/>
              <a:gd name="connsiteY2" fmla="*/ 539750 h 546100"/>
              <a:gd name="connsiteX3" fmla="*/ 692150 w 698500"/>
              <a:gd name="connsiteY3" fmla="*/ 6350 h 546100"/>
              <a:gd name="connsiteX4" fmla="*/ 6350 w 698500"/>
              <a:gd name="connsiteY4" fmla="*/ 63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6350"/>
                </a:moveTo>
                <a:lnTo>
                  <a:pt x="6350" y="539750"/>
                </a:lnTo>
                <a:lnTo>
                  <a:pt x="692150" y="5397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64477" y="1866645"/>
            <a:ext cx="698500" cy="546100"/>
          </a:xfrm>
          <a:custGeom>
            <a:avLst/>
            <a:gdLst>
              <a:gd name="connsiteX0" fmla="*/ 6350 w 698500"/>
              <a:gd name="connsiteY0" fmla="*/ 6350 h 546100"/>
              <a:gd name="connsiteX1" fmla="*/ 6350 w 698500"/>
              <a:gd name="connsiteY1" fmla="*/ 539750 h 546100"/>
              <a:gd name="connsiteX2" fmla="*/ 692150 w 698500"/>
              <a:gd name="connsiteY2" fmla="*/ 539750 h 546100"/>
              <a:gd name="connsiteX3" fmla="*/ 692150 w 698500"/>
              <a:gd name="connsiteY3" fmla="*/ 6350 h 546100"/>
              <a:gd name="connsiteX4" fmla="*/ 6350 w 698500"/>
              <a:gd name="connsiteY4" fmla="*/ 63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6350"/>
                </a:moveTo>
                <a:lnTo>
                  <a:pt x="6350" y="539750"/>
                </a:lnTo>
                <a:lnTo>
                  <a:pt x="692150" y="539750"/>
                </a:lnTo>
                <a:lnTo>
                  <a:pt x="692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51189" y="1853945"/>
            <a:ext cx="5524500" cy="571500"/>
          </a:xfrm>
          <a:custGeom>
            <a:avLst/>
            <a:gdLst>
              <a:gd name="connsiteX0" fmla="*/ 19050 w 5524500"/>
              <a:gd name="connsiteY0" fmla="*/ 19050 h 571500"/>
              <a:gd name="connsiteX1" fmla="*/ 19050 w 5524500"/>
              <a:gd name="connsiteY1" fmla="*/ 552450 h 571500"/>
              <a:gd name="connsiteX2" fmla="*/ 5505449 w 5524500"/>
              <a:gd name="connsiteY2" fmla="*/ 552450 h 571500"/>
              <a:gd name="connsiteX3" fmla="*/ 5505449 w 5524500"/>
              <a:gd name="connsiteY3" fmla="*/ 19050 h 571500"/>
              <a:gd name="connsiteX4" fmla="*/ 19050 w 5524500"/>
              <a:gd name="connsiteY4" fmla="*/ 19050 h 571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524500" h="571500">
                <a:moveTo>
                  <a:pt x="19050" y="19050"/>
                </a:moveTo>
                <a:lnTo>
                  <a:pt x="19050" y="552450"/>
                </a:lnTo>
                <a:lnTo>
                  <a:pt x="5505449" y="552450"/>
                </a:lnTo>
                <a:lnTo>
                  <a:pt x="5505449" y="19050"/>
                </a:lnTo>
                <a:lnTo>
                  <a:pt x="19050" y="1905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4c6d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88089" y="1144269"/>
            <a:ext cx="1568704" cy="506476"/>
          </a:xfrm>
          <a:custGeom>
            <a:avLst/>
            <a:gdLst>
              <a:gd name="connsiteX0" fmla="*/ 6350 w 1568704"/>
              <a:gd name="connsiteY0" fmla="*/ 42926 h 506476"/>
              <a:gd name="connsiteX1" fmla="*/ 6350 w 1568704"/>
              <a:gd name="connsiteY1" fmla="*/ 500125 h 506476"/>
              <a:gd name="connsiteX2" fmla="*/ 844550 w 1568704"/>
              <a:gd name="connsiteY2" fmla="*/ 500125 h 506476"/>
              <a:gd name="connsiteX3" fmla="*/ 844550 w 1568704"/>
              <a:gd name="connsiteY3" fmla="*/ 233426 h 506476"/>
              <a:gd name="connsiteX4" fmla="*/ 1562354 w 1568704"/>
              <a:gd name="connsiteY4" fmla="*/ 6350 h 506476"/>
              <a:gd name="connsiteX5" fmla="*/ 844550 w 1568704"/>
              <a:gd name="connsiteY5" fmla="*/ 119126 h 506476"/>
              <a:gd name="connsiteX6" fmla="*/ 844550 w 1568704"/>
              <a:gd name="connsiteY6" fmla="*/ 42926 h 506476"/>
              <a:gd name="connsiteX7" fmla="*/ 495554 w 1568704"/>
              <a:gd name="connsiteY7" fmla="*/ 42926 h 506476"/>
              <a:gd name="connsiteX8" fmla="*/ 6350 w 1568704"/>
              <a:gd name="connsiteY8" fmla="*/ 42926 h 5064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568704" h="506476">
                <a:moveTo>
                  <a:pt x="6350" y="42926"/>
                </a:moveTo>
                <a:lnTo>
                  <a:pt x="6350" y="500125"/>
                </a:lnTo>
                <a:lnTo>
                  <a:pt x="844550" y="500125"/>
                </a:lnTo>
                <a:lnTo>
                  <a:pt x="844550" y="233426"/>
                </a:lnTo>
                <a:lnTo>
                  <a:pt x="1562354" y="6350"/>
                </a:lnTo>
                <a:lnTo>
                  <a:pt x="844550" y="119126"/>
                </a:lnTo>
                <a:lnTo>
                  <a:pt x="844550" y="42926"/>
                </a:lnTo>
                <a:lnTo>
                  <a:pt x="495554" y="42926"/>
                </a:lnTo>
                <a:lnTo>
                  <a:pt x="6350" y="4292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80172" y="923289"/>
            <a:ext cx="1759204" cy="727456"/>
          </a:xfrm>
          <a:custGeom>
            <a:avLst/>
            <a:gdLst>
              <a:gd name="connsiteX0" fmla="*/ 990854 w 1759204"/>
              <a:gd name="connsiteY0" fmla="*/ 263906 h 727456"/>
              <a:gd name="connsiteX1" fmla="*/ 990854 w 1759204"/>
              <a:gd name="connsiteY1" fmla="*/ 340106 h 727456"/>
              <a:gd name="connsiteX2" fmla="*/ 6350 w 1759204"/>
              <a:gd name="connsiteY2" fmla="*/ 6350 h 727456"/>
              <a:gd name="connsiteX3" fmla="*/ 990854 w 1759204"/>
              <a:gd name="connsiteY3" fmla="*/ 454406 h 727456"/>
              <a:gd name="connsiteX4" fmla="*/ 990854 w 1759204"/>
              <a:gd name="connsiteY4" fmla="*/ 721105 h 727456"/>
              <a:gd name="connsiteX5" fmla="*/ 1752854 w 1759204"/>
              <a:gd name="connsiteY5" fmla="*/ 721105 h 727456"/>
              <a:gd name="connsiteX6" fmla="*/ 1752854 w 1759204"/>
              <a:gd name="connsiteY6" fmla="*/ 263906 h 727456"/>
              <a:gd name="connsiteX7" fmla="*/ 1118108 w 1759204"/>
              <a:gd name="connsiteY7" fmla="*/ 263906 h 727456"/>
              <a:gd name="connsiteX8" fmla="*/ 990854 w 1759204"/>
              <a:gd name="connsiteY8" fmla="*/ 263906 h 727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759204" h="727456">
                <a:moveTo>
                  <a:pt x="990854" y="263906"/>
                </a:moveTo>
                <a:lnTo>
                  <a:pt x="990854" y="340106"/>
                </a:lnTo>
                <a:lnTo>
                  <a:pt x="6350" y="6350"/>
                </a:lnTo>
                <a:lnTo>
                  <a:pt x="990854" y="454406"/>
                </a:lnTo>
                <a:lnTo>
                  <a:pt x="990854" y="721105"/>
                </a:lnTo>
                <a:lnTo>
                  <a:pt x="1752854" y="721105"/>
                </a:lnTo>
                <a:lnTo>
                  <a:pt x="1752854" y="263906"/>
                </a:lnTo>
                <a:lnTo>
                  <a:pt x="1118108" y="263906"/>
                </a:lnTo>
                <a:lnTo>
                  <a:pt x="990854" y="26390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75339" y="1834895"/>
            <a:ext cx="152400" cy="609600"/>
          </a:xfrm>
          <a:custGeom>
            <a:avLst/>
            <a:gdLst>
              <a:gd name="connsiteX0" fmla="*/ 38100 w 152400"/>
              <a:gd name="connsiteY0" fmla="*/ 38100 h 609600"/>
              <a:gd name="connsiteX1" fmla="*/ 38100 w 152400"/>
              <a:gd name="connsiteY1" fmla="*/ 571500 h 609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400" h="609600">
                <a:moveTo>
                  <a:pt x="38100" y="38100"/>
                </a:moveTo>
                <a:lnTo>
                  <a:pt x="38100" y="571500"/>
                </a:lnTo>
              </a:path>
            </a:pathLst>
          </a:custGeom>
          <a:ln w="762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16439" y="1847595"/>
            <a:ext cx="101600" cy="584200"/>
          </a:xfrm>
          <a:custGeom>
            <a:avLst/>
            <a:gdLst>
              <a:gd name="connsiteX0" fmla="*/ 25400 w 101600"/>
              <a:gd name="connsiteY0" fmla="*/ 25400 h 584200"/>
              <a:gd name="connsiteX1" fmla="*/ 25400 w 101600"/>
              <a:gd name="connsiteY1" fmla="*/ 558800 h 584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600" h="584200">
                <a:moveTo>
                  <a:pt x="25400" y="25400"/>
                </a:moveTo>
                <a:lnTo>
                  <a:pt x="25400" y="558800"/>
                </a:lnTo>
              </a:path>
            </a:pathLst>
          </a:custGeom>
          <a:ln w="508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3339" y="1860295"/>
            <a:ext cx="50800" cy="558800"/>
          </a:xfrm>
          <a:custGeom>
            <a:avLst/>
            <a:gdLst>
              <a:gd name="connsiteX0" fmla="*/ 12700 w 50800"/>
              <a:gd name="connsiteY0" fmla="*/ 12700 h 558800"/>
              <a:gd name="connsiteX1" fmla="*/ 12700 w 50800"/>
              <a:gd name="connsiteY1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558800">
                <a:moveTo>
                  <a:pt x="12700" y="12700"/>
                </a:moveTo>
                <a:lnTo>
                  <a:pt x="12700" y="546100"/>
                </a:lnTo>
              </a:path>
            </a:pathLst>
          </a:custGeom>
          <a:ln w="25400">
            <a:solidFill>
              <a:srgbClr val="ff99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57539" y="2546095"/>
            <a:ext cx="711200" cy="330200"/>
          </a:xfrm>
          <a:custGeom>
            <a:avLst/>
            <a:gdLst>
              <a:gd name="connsiteX0" fmla="*/ 12700 w 711200"/>
              <a:gd name="connsiteY0" fmla="*/ 12700 h 330200"/>
              <a:gd name="connsiteX1" fmla="*/ 12700 w 711200"/>
              <a:gd name="connsiteY1" fmla="*/ 317500 h 330200"/>
              <a:gd name="connsiteX2" fmla="*/ 698500 w 711200"/>
              <a:gd name="connsiteY2" fmla="*/ 317500 h 330200"/>
              <a:gd name="connsiteX3" fmla="*/ 698500 w 711200"/>
              <a:gd name="connsiteY3" fmla="*/ 12700 h 330200"/>
              <a:gd name="connsiteX4" fmla="*/ 12700 w 7112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330200">
                <a:moveTo>
                  <a:pt x="12700" y="12700"/>
                </a:moveTo>
                <a:lnTo>
                  <a:pt x="12700" y="317500"/>
                </a:lnTo>
                <a:lnTo>
                  <a:pt x="698500" y="3175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9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29139" y="2546095"/>
            <a:ext cx="711200" cy="330200"/>
          </a:xfrm>
          <a:custGeom>
            <a:avLst/>
            <a:gdLst>
              <a:gd name="connsiteX0" fmla="*/ 12700 w 711200"/>
              <a:gd name="connsiteY0" fmla="*/ 12700 h 330200"/>
              <a:gd name="connsiteX1" fmla="*/ 12700 w 711200"/>
              <a:gd name="connsiteY1" fmla="*/ 317500 h 330200"/>
              <a:gd name="connsiteX2" fmla="*/ 698500 w 711200"/>
              <a:gd name="connsiteY2" fmla="*/ 317500 h 330200"/>
              <a:gd name="connsiteX3" fmla="*/ 698500 w 711200"/>
              <a:gd name="connsiteY3" fmla="*/ 12700 h 330200"/>
              <a:gd name="connsiteX4" fmla="*/ 12700 w 7112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330200">
                <a:moveTo>
                  <a:pt x="12700" y="12700"/>
                </a:moveTo>
                <a:lnTo>
                  <a:pt x="12700" y="317500"/>
                </a:lnTo>
                <a:lnTo>
                  <a:pt x="698500" y="3175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9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14939" y="1860295"/>
            <a:ext cx="50800" cy="558800"/>
          </a:xfrm>
          <a:custGeom>
            <a:avLst/>
            <a:gdLst>
              <a:gd name="connsiteX0" fmla="*/ 12700 w 50800"/>
              <a:gd name="connsiteY0" fmla="*/ 12700 h 558800"/>
              <a:gd name="connsiteX1" fmla="*/ 12700 w 50800"/>
              <a:gd name="connsiteY1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558800">
                <a:moveTo>
                  <a:pt x="12700" y="12700"/>
                </a:moveTo>
                <a:lnTo>
                  <a:pt x="12700" y="546100"/>
                </a:lnTo>
              </a:path>
            </a:pathLst>
          </a:custGeom>
          <a:ln w="25400">
            <a:solidFill>
              <a:srgbClr val="ff99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44839" y="2990595"/>
            <a:ext cx="1422399" cy="355600"/>
          </a:xfrm>
          <a:custGeom>
            <a:avLst/>
            <a:gdLst>
              <a:gd name="connsiteX0" fmla="*/ 25400 w 1422399"/>
              <a:gd name="connsiteY0" fmla="*/ 25400 h 355600"/>
              <a:gd name="connsiteX1" fmla="*/ 25400 w 1422399"/>
              <a:gd name="connsiteY1" fmla="*/ 330200 h 355600"/>
              <a:gd name="connsiteX2" fmla="*/ 1396999 w 1422399"/>
              <a:gd name="connsiteY2" fmla="*/ 330200 h 355600"/>
              <a:gd name="connsiteX3" fmla="*/ 1396999 w 1422399"/>
              <a:gd name="connsiteY3" fmla="*/ 25400 h 355600"/>
              <a:gd name="connsiteX4" fmla="*/ 25400 w 1422399"/>
              <a:gd name="connsiteY4" fmla="*/ 254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22399" h="355600">
                <a:moveTo>
                  <a:pt x="25400" y="25400"/>
                </a:moveTo>
                <a:lnTo>
                  <a:pt x="25400" y="330200"/>
                </a:lnTo>
                <a:lnTo>
                  <a:pt x="1396999" y="330200"/>
                </a:lnTo>
                <a:lnTo>
                  <a:pt x="1396999" y="2540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16439" y="2990595"/>
            <a:ext cx="736600" cy="355600"/>
          </a:xfrm>
          <a:custGeom>
            <a:avLst/>
            <a:gdLst>
              <a:gd name="connsiteX0" fmla="*/ 25400 w 736600"/>
              <a:gd name="connsiteY0" fmla="*/ 25400 h 355600"/>
              <a:gd name="connsiteX1" fmla="*/ 25400 w 736600"/>
              <a:gd name="connsiteY1" fmla="*/ 330200 h 355600"/>
              <a:gd name="connsiteX2" fmla="*/ 711200 w 736600"/>
              <a:gd name="connsiteY2" fmla="*/ 330200 h 355600"/>
              <a:gd name="connsiteX3" fmla="*/ 711200 w 736600"/>
              <a:gd name="connsiteY3" fmla="*/ 25400 h 355600"/>
              <a:gd name="connsiteX4" fmla="*/ 25400 w 736600"/>
              <a:gd name="connsiteY4" fmla="*/ 254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6600" h="355600">
                <a:moveTo>
                  <a:pt x="25400" y="25400"/>
                </a:moveTo>
                <a:lnTo>
                  <a:pt x="25400" y="330200"/>
                </a:lnTo>
                <a:lnTo>
                  <a:pt x="711200" y="330200"/>
                </a:lnTo>
                <a:lnTo>
                  <a:pt x="711200" y="2540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59639" y="1847595"/>
            <a:ext cx="101600" cy="584200"/>
          </a:xfrm>
          <a:custGeom>
            <a:avLst/>
            <a:gdLst>
              <a:gd name="connsiteX0" fmla="*/ 25400 w 101600"/>
              <a:gd name="connsiteY0" fmla="*/ 25400 h 584200"/>
              <a:gd name="connsiteX1" fmla="*/ 25400 w 101600"/>
              <a:gd name="connsiteY1" fmla="*/ 558800 h 584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1600" h="584200">
                <a:moveTo>
                  <a:pt x="25400" y="25400"/>
                </a:moveTo>
                <a:lnTo>
                  <a:pt x="25400" y="558800"/>
                </a:lnTo>
              </a:path>
            </a:pathLst>
          </a:custGeom>
          <a:ln w="508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6539" y="1860295"/>
            <a:ext cx="50800" cy="558800"/>
          </a:xfrm>
          <a:custGeom>
            <a:avLst/>
            <a:gdLst>
              <a:gd name="connsiteX0" fmla="*/ 12700 w 50800"/>
              <a:gd name="connsiteY0" fmla="*/ 12700 h 558800"/>
              <a:gd name="connsiteX1" fmla="*/ 12700 w 50800"/>
              <a:gd name="connsiteY1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558800">
                <a:moveTo>
                  <a:pt x="12700" y="12700"/>
                </a:moveTo>
                <a:lnTo>
                  <a:pt x="12700" y="546100"/>
                </a:lnTo>
              </a:path>
            </a:pathLst>
          </a:custGeom>
          <a:ln w="25400">
            <a:solidFill>
              <a:srgbClr val="ff99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6539" y="2546095"/>
            <a:ext cx="711200" cy="330200"/>
          </a:xfrm>
          <a:custGeom>
            <a:avLst/>
            <a:gdLst>
              <a:gd name="connsiteX0" fmla="*/ 12700 w 711200"/>
              <a:gd name="connsiteY0" fmla="*/ 12700 h 330200"/>
              <a:gd name="connsiteX1" fmla="*/ 12700 w 711200"/>
              <a:gd name="connsiteY1" fmla="*/ 317500 h 330200"/>
              <a:gd name="connsiteX2" fmla="*/ 698500 w 711200"/>
              <a:gd name="connsiteY2" fmla="*/ 317500 h 330200"/>
              <a:gd name="connsiteX3" fmla="*/ 698500 w 711200"/>
              <a:gd name="connsiteY3" fmla="*/ 12700 h 330200"/>
              <a:gd name="connsiteX4" fmla="*/ 12700 w 7112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330200">
                <a:moveTo>
                  <a:pt x="12700" y="12700"/>
                </a:moveTo>
                <a:lnTo>
                  <a:pt x="12700" y="317500"/>
                </a:lnTo>
                <a:lnTo>
                  <a:pt x="698500" y="3175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9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72339" y="2546095"/>
            <a:ext cx="711200" cy="330200"/>
          </a:xfrm>
          <a:custGeom>
            <a:avLst/>
            <a:gdLst>
              <a:gd name="connsiteX0" fmla="*/ 12700 w 711200"/>
              <a:gd name="connsiteY0" fmla="*/ 12700 h 330200"/>
              <a:gd name="connsiteX1" fmla="*/ 12700 w 711200"/>
              <a:gd name="connsiteY1" fmla="*/ 317500 h 330200"/>
              <a:gd name="connsiteX2" fmla="*/ 698500 w 711200"/>
              <a:gd name="connsiteY2" fmla="*/ 317500 h 330200"/>
              <a:gd name="connsiteX3" fmla="*/ 698500 w 711200"/>
              <a:gd name="connsiteY3" fmla="*/ 12700 h 330200"/>
              <a:gd name="connsiteX4" fmla="*/ 12700 w 711200"/>
              <a:gd name="connsiteY4" fmla="*/ 1270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11200" h="330200">
                <a:moveTo>
                  <a:pt x="12700" y="12700"/>
                </a:moveTo>
                <a:lnTo>
                  <a:pt x="12700" y="317500"/>
                </a:lnTo>
                <a:lnTo>
                  <a:pt x="698500" y="317500"/>
                </a:lnTo>
                <a:lnTo>
                  <a:pt x="698500" y="12700"/>
                </a:lnTo>
                <a:lnTo>
                  <a:pt x="12700" y="12700"/>
                </a:lnTo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99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73839" y="2990595"/>
            <a:ext cx="736600" cy="355600"/>
          </a:xfrm>
          <a:custGeom>
            <a:avLst/>
            <a:gdLst>
              <a:gd name="connsiteX0" fmla="*/ 25400 w 736600"/>
              <a:gd name="connsiteY0" fmla="*/ 25400 h 355600"/>
              <a:gd name="connsiteX1" fmla="*/ 25400 w 736600"/>
              <a:gd name="connsiteY1" fmla="*/ 330200 h 355600"/>
              <a:gd name="connsiteX2" fmla="*/ 711200 w 736600"/>
              <a:gd name="connsiteY2" fmla="*/ 330200 h 355600"/>
              <a:gd name="connsiteX3" fmla="*/ 711200 w 736600"/>
              <a:gd name="connsiteY3" fmla="*/ 25400 h 355600"/>
              <a:gd name="connsiteX4" fmla="*/ 25400 w 736600"/>
              <a:gd name="connsiteY4" fmla="*/ 254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6600" h="355600">
                <a:moveTo>
                  <a:pt x="25400" y="25400"/>
                </a:moveTo>
                <a:lnTo>
                  <a:pt x="25400" y="330200"/>
                </a:lnTo>
                <a:lnTo>
                  <a:pt x="711200" y="330200"/>
                </a:lnTo>
                <a:lnTo>
                  <a:pt x="711200" y="2540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59639" y="2990595"/>
            <a:ext cx="736600" cy="355600"/>
          </a:xfrm>
          <a:custGeom>
            <a:avLst/>
            <a:gdLst>
              <a:gd name="connsiteX0" fmla="*/ 25400 w 736600"/>
              <a:gd name="connsiteY0" fmla="*/ 25400 h 355600"/>
              <a:gd name="connsiteX1" fmla="*/ 25400 w 736600"/>
              <a:gd name="connsiteY1" fmla="*/ 330200 h 355600"/>
              <a:gd name="connsiteX2" fmla="*/ 711200 w 736600"/>
              <a:gd name="connsiteY2" fmla="*/ 330200 h 355600"/>
              <a:gd name="connsiteX3" fmla="*/ 711200 w 736600"/>
              <a:gd name="connsiteY3" fmla="*/ 25400 h 355600"/>
              <a:gd name="connsiteX4" fmla="*/ 25400 w 736600"/>
              <a:gd name="connsiteY4" fmla="*/ 254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6600" h="355600">
                <a:moveTo>
                  <a:pt x="25400" y="25400"/>
                </a:moveTo>
                <a:lnTo>
                  <a:pt x="25400" y="330200"/>
                </a:lnTo>
                <a:lnTo>
                  <a:pt x="711200" y="330200"/>
                </a:lnTo>
                <a:lnTo>
                  <a:pt x="711200" y="25400"/>
                </a:lnTo>
                <a:lnTo>
                  <a:pt x="25400" y="25400"/>
                </a:lnTo>
              </a:path>
            </a:pathLst>
          </a:custGeom>
          <a:solidFill>
            <a:srgbClr val="000000">
              <a:alpha val="0"/>
            </a:srgbClr>
          </a:solidFill>
          <a:ln w="50800">
            <a:solidFill>
              <a:srgbClr val="ff66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32139" y="3435096"/>
            <a:ext cx="2819399" cy="381000"/>
          </a:xfrm>
          <a:custGeom>
            <a:avLst/>
            <a:gdLst>
              <a:gd name="connsiteX0" fmla="*/ 38100 w 2819399"/>
              <a:gd name="connsiteY0" fmla="*/ 38100 h 381000"/>
              <a:gd name="connsiteX1" fmla="*/ 38100 w 2819399"/>
              <a:gd name="connsiteY1" fmla="*/ 342900 h 381000"/>
              <a:gd name="connsiteX2" fmla="*/ 2781299 w 2819399"/>
              <a:gd name="connsiteY2" fmla="*/ 342900 h 381000"/>
              <a:gd name="connsiteX3" fmla="*/ 2781299 w 2819399"/>
              <a:gd name="connsiteY3" fmla="*/ 38100 h 381000"/>
              <a:gd name="connsiteX4" fmla="*/ 38100 w 2819399"/>
              <a:gd name="connsiteY4" fmla="*/ 381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19399" h="381000">
                <a:moveTo>
                  <a:pt x="38100" y="38100"/>
                </a:moveTo>
                <a:lnTo>
                  <a:pt x="38100" y="342900"/>
                </a:lnTo>
                <a:lnTo>
                  <a:pt x="2781299" y="342900"/>
                </a:lnTo>
                <a:lnTo>
                  <a:pt x="2781299" y="38100"/>
                </a:lnTo>
                <a:lnTo>
                  <a:pt x="38100" y="38100"/>
                </a:lnTo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75339" y="3435096"/>
            <a:ext cx="2133600" cy="381000"/>
          </a:xfrm>
          <a:custGeom>
            <a:avLst/>
            <a:gdLst>
              <a:gd name="connsiteX0" fmla="*/ 38100 w 2133600"/>
              <a:gd name="connsiteY0" fmla="*/ 38100 h 381000"/>
              <a:gd name="connsiteX1" fmla="*/ 38100 w 2133600"/>
              <a:gd name="connsiteY1" fmla="*/ 342900 h 381000"/>
              <a:gd name="connsiteX2" fmla="*/ 2095500 w 2133600"/>
              <a:gd name="connsiteY2" fmla="*/ 342900 h 381000"/>
              <a:gd name="connsiteX3" fmla="*/ 2095500 w 2133600"/>
              <a:gd name="connsiteY3" fmla="*/ 38100 h 381000"/>
              <a:gd name="connsiteX4" fmla="*/ 38100 w 2133600"/>
              <a:gd name="connsiteY4" fmla="*/ 3810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133600" h="381000">
                <a:moveTo>
                  <a:pt x="38100" y="38100"/>
                </a:moveTo>
                <a:lnTo>
                  <a:pt x="38100" y="342900"/>
                </a:lnTo>
                <a:lnTo>
                  <a:pt x="2095500" y="342900"/>
                </a:lnTo>
                <a:lnTo>
                  <a:pt x="2095500" y="38100"/>
                </a:lnTo>
                <a:lnTo>
                  <a:pt x="38100" y="38100"/>
                </a:lnTo>
              </a:path>
            </a:pathLst>
          </a:custGeom>
          <a:solidFill>
            <a:srgbClr val="000000">
              <a:alpha val="0"/>
            </a:srgbClr>
          </a:solidFill>
          <a:ln w="762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70239" y="3473196"/>
            <a:ext cx="4800600" cy="304800"/>
          </a:xfrm>
          <a:custGeom>
            <a:avLst/>
            <a:gdLst>
              <a:gd name="connsiteX0" fmla="*/ 0 w 4800600"/>
              <a:gd name="connsiteY0" fmla="*/ 0 h 304800"/>
              <a:gd name="connsiteX1" fmla="*/ 0 w 4800600"/>
              <a:gd name="connsiteY1" fmla="*/ 304800 h 304800"/>
              <a:gd name="connsiteX2" fmla="*/ 4800599 w 4800600"/>
              <a:gd name="connsiteY2" fmla="*/ 304800 h 304800"/>
              <a:gd name="connsiteX3" fmla="*/ 4800599 w 4800600"/>
              <a:gd name="connsiteY3" fmla="*/ 0 h 304800"/>
              <a:gd name="connsiteX4" fmla="*/ 0 w 4800600"/>
              <a:gd name="connsiteY4" fmla="*/ 0 h 304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00600" h="304800">
                <a:moveTo>
                  <a:pt x="0" y="0"/>
                </a:moveTo>
                <a:lnTo>
                  <a:pt x="0" y="304800"/>
                </a:lnTo>
                <a:lnTo>
                  <a:pt x="4800599" y="304800"/>
                </a:lnTo>
                <a:lnTo>
                  <a:pt x="4800599" y="0"/>
                </a:lnTo>
                <a:lnTo>
                  <a:pt x="0" y="0"/>
                </a:lnTo>
              </a:path>
            </a:pathLst>
          </a:custGeom>
          <a:solidFill>
            <a:srgbClr val="ff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858127" y="1860295"/>
            <a:ext cx="50800" cy="558800"/>
          </a:xfrm>
          <a:custGeom>
            <a:avLst/>
            <a:gdLst>
              <a:gd name="connsiteX0" fmla="*/ 12700 w 50800"/>
              <a:gd name="connsiteY0" fmla="*/ 12700 h 558800"/>
              <a:gd name="connsiteX1" fmla="*/ 12700 w 50800"/>
              <a:gd name="connsiteY1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800" h="558800">
                <a:moveTo>
                  <a:pt x="12700" y="12700"/>
                </a:moveTo>
                <a:lnTo>
                  <a:pt x="12700" y="546100"/>
                </a:lnTo>
              </a:path>
            </a:pathLst>
          </a:custGeom>
          <a:ln w="25400">
            <a:solidFill>
              <a:srgbClr val="ff99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06689" y="3344926"/>
            <a:ext cx="1536700" cy="1430020"/>
          </a:xfrm>
          <a:custGeom>
            <a:avLst/>
            <a:gdLst>
              <a:gd name="connsiteX0" fmla="*/ 1143254 w 1536700"/>
              <a:gd name="connsiteY0" fmla="*/ 711200 h 1430020"/>
              <a:gd name="connsiteX1" fmla="*/ 1530350 w 1536700"/>
              <a:gd name="connsiteY1" fmla="*/ 1042670 h 1430020"/>
              <a:gd name="connsiteX2" fmla="*/ 768350 w 1536700"/>
              <a:gd name="connsiteY2" fmla="*/ 1423670 h 1430020"/>
              <a:gd name="connsiteX3" fmla="*/ 6350 w 1536700"/>
              <a:gd name="connsiteY3" fmla="*/ 1042670 h 1430020"/>
              <a:gd name="connsiteX4" fmla="*/ 768350 w 1536700"/>
              <a:gd name="connsiteY4" fmla="*/ 661670 h 1430020"/>
              <a:gd name="connsiteX5" fmla="*/ 867410 w 1536700"/>
              <a:gd name="connsiteY5" fmla="*/ 664717 h 1430020"/>
              <a:gd name="connsiteX6" fmla="*/ 1460245 w 1536700"/>
              <a:gd name="connsiteY6" fmla="*/ 6350 h 1430020"/>
              <a:gd name="connsiteX7" fmla="*/ 1143254 w 1536700"/>
              <a:gd name="connsiteY7" fmla="*/ 711200 h 1430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536700" h="1430020">
                <a:moveTo>
                  <a:pt x="1143254" y="711200"/>
                </a:moveTo>
                <a:cubicBezTo>
                  <a:pt x="1382522" y="778255"/>
                  <a:pt x="1530350" y="905509"/>
                  <a:pt x="1530350" y="1042670"/>
                </a:cubicBezTo>
                <a:cubicBezTo>
                  <a:pt x="1530350" y="1252982"/>
                  <a:pt x="1188973" y="1423670"/>
                  <a:pt x="768350" y="1423670"/>
                </a:cubicBezTo>
                <a:cubicBezTo>
                  <a:pt x="347726" y="1423670"/>
                  <a:pt x="6350" y="1252982"/>
                  <a:pt x="6350" y="1042670"/>
                </a:cubicBezTo>
                <a:cubicBezTo>
                  <a:pt x="6350" y="832358"/>
                  <a:pt x="347726" y="661670"/>
                  <a:pt x="768350" y="661670"/>
                </a:cubicBezTo>
                <a:cubicBezTo>
                  <a:pt x="801116" y="661670"/>
                  <a:pt x="834644" y="662432"/>
                  <a:pt x="867410" y="664717"/>
                </a:cubicBezTo>
                <a:lnTo>
                  <a:pt x="1460245" y="6350"/>
                </a:lnTo>
                <a:lnTo>
                  <a:pt x="1143254" y="7112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97727" y="3344926"/>
            <a:ext cx="1898650" cy="1430020"/>
          </a:xfrm>
          <a:custGeom>
            <a:avLst/>
            <a:gdLst>
              <a:gd name="connsiteX0" fmla="*/ 901700 w 1898650"/>
              <a:gd name="connsiteY0" fmla="*/ 679195 h 1430020"/>
              <a:gd name="connsiteX1" fmla="*/ 1130300 w 1898650"/>
              <a:gd name="connsiteY1" fmla="*/ 661670 h 1430020"/>
              <a:gd name="connsiteX2" fmla="*/ 1892300 w 1898650"/>
              <a:gd name="connsiteY2" fmla="*/ 1042670 h 1430020"/>
              <a:gd name="connsiteX3" fmla="*/ 1130300 w 1898650"/>
              <a:gd name="connsiteY3" fmla="*/ 1423670 h 1430020"/>
              <a:gd name="connsiteX4" fmla="*/ 368300 w 1898650"/>
              <a:gd name="connsiteY4" fmla="*/ 1042670 h 1430020"/>
              <a:gd name="connsiteX5" fmla="*/ 645667 w 1898650"/>
              <a:gd name="connsiteY5" fmla="*/ 748538 h 1430020"/>
              <a:gd name="connsiteX6" fmla="*/ 6350 w 1898650"/>
              <a:gd name="connsiteY6" fmla="*/ 6350 h 1430020"/>
              <a:gd name="connsiteX7" fmla="*/ 901700 w 1898650"/>
              <a:gd name="connsiteY7" fmla="*/ 679195 h 14300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898650" h="1430020">
                <a:moveTo>
                  <a:pt x="901700" y="679195"/>
                </a:moveTo>
                <a:cubicBezTo>
                  <a:pt x="975614" y="667765"/>
                  <a:pt x="1052576" y="661670"/>
                  <a:pt x="1130300" y="661670"/>
                </a:cubicBezTo>
                <a:cubicBezTo>
                  <a:pt x="1550923" y="661670"/>
                  <a:pt x="1892300" y="832358"/>
                  <a:pt x="1892300" y="1042670"/>
                </a:cubicBezTo>
                <a:cubicBezTo>
                  <a:pt x="1892300" y="1252982"/>
                  <a:pt x="1550923" y="1423670"/>
                  <a:pt x="1130300" y="1423670"/>
                </a:cubicBezTo>
                <a:cubicBezTo>
                  <a:pt x="709676" y="1423670"/>
                  <a:pt x="368300" y="1252982"/>
                  <a:pt x="368300" y="1042670"/>
                </a:cubicBezTo>
                <a:cubicBezTo>
                  <a:pt x="368300" y="929132"/>
                  <a:pt x="470407" y="820927"/>
                  <a:pt x="645667" y="748538"/>
                </a:cubicBezTo>
                <a:lnTo>
                  <a:pt x="6350" y="6350"/>
                </a:lnTo>
                <a:lnTo>
                  <a:pt x="901700" y="67919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97489" y="3840226"/>
            <a:ext cx="1536700" cy="934720"/>
          </a:xfrm>
          <a:custGeom>
            <a:avLst/>
            <a:gdLst>
              <a:gd name="connsiteX0" fmla="*/ 669290 w 1536700"/>
              <a:gd name="connsiteY0" fmla="*/ 169417 h 934720"/>
              <a:gd name="connsiteX1" fmla="*/ 768350 w 1536700"/>
              <a:gd name="connsiteY1" fmla="*/ 166370 h 934720"/>
              <a:gd name="connsiteX2" fmla="*/ 1530350 w 1536700"/>
              <a:gd name="connsiteY2" fmla="*/ 547370 h 934720"/>
              <a:gd name="connsiteX3" fmla="*/ 768350 w 1536700"/>
              <a:gd name="connsiteY3" fmla="*/ 928370 h 934720"/>
              <a:gd name="connsiteX4" fmla="*/ 6350 w 1536700"/>
              <a:gd name="connsiteY4" fmla="*/ 547370 h 934720"/>
              <a:gd name="connsiteX5" fmla="*/ 393446 w 1536700"/>
              <a:gd name="connsiteY5" fmla="*/ 215900 h 934720"/>
              <a:gd name="connsiteX6" fmla="*/ 406400 w 1536700"/>
              <a:gd name="connsiteY6" fmla="*/ 6350 h 934720"/>
              <a:gd name="connsiteX7" fmla="*/ 669290 w 1536700"/>
              <a:gd name="connsiteY7" fmla="*/ 169417 h 9347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536700" h="934720">
                <a:moveTo>
                  <a:pt x="669290" y="169417"/>
                </a:moveTo>
                <a:cubicBezTo>
                  <a:pt x="702055" y="167132"/>
                  <a:pt x="734822" y="166370"/>
                  <a:pt x="768350" y="166370"/>
                </a:cubicBezTo>
                <a:cubicBezTo>
                  <a:pt x="1188974" y="166370"/>
                  <a:pt x="1530350" y="337058"/>
                  <a:pt x="1530350" y="547370"/>
                </a:cubicBezTo>
                <a:cubicBezTo>
                  <a:pt x="1530350" y="757682"/>
                  <a:pt x="1188974" y="928370"/>
                  <a:pt x="768350" y="928370"/>
                </a:cubicBezTo>
                <a:cubicBezTo>
                  <a:pt x="347726" y="928370"/>
                  <a:pt x="6350" y="757682"/>
                  <a:pt x="6350" y="547370"/>
                </a:cubicBezTo>
                <a:cubicBezTo>
                  <a:pt x="6350" y="410209"/>
                  <a:pt x="154178" y="282955"/>
                  <a:pt x="393446" y="215900"/>
                </a:cubicBezTo>
                <a:lnTo>
                  <a:pt x="406400" y="6350"/>
                </a:lnTo>
                <a:lnTo>
                  <a:pt x="669290" y="16941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825500"/>
            <a:ext cx="2692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算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法</a:t>
            </a:r>
            <a:r>
              <a:rPr lang="en-US" altLang="zh-CN" sz="28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分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而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治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之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11400" y="2032000"/>
            <a:ext cx="177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08300" y="1930400"/>
            <a:ext cx="368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0" y="2032000"/>
            <a:ext cx="177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79900" y="1930400"/>
            <a:ext cx="1054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8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40400" y="2032000"/>
            <a:ext cx="177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26200" y="2032000"/>
            <a:ext cx="177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023100" y="1930400"/>
            <a:ext cx="368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Symbol" pitchFamily="18" charset="0"/>
                <a:cs typeface="Symbol" pitchFamily="18" charset="0"/>
              </a:rPr>
              <a:t></a:t>
            </a:r>
            <a:r>
              <a:rPr lang="en-US" altLang="zh-CN" sz="2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48300" y="1295400"/>
            <a:ext cx="304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治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686800" y="1295400"/>
            <a:ext cx="304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49500" y="2628900"/>
            <a:ext cx="114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721100" y="2628900"/>
            <a:ext cx="114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35300" y="3086100"/>
            <a:ext cx="114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778500" y="2628900"/>
            <a:ext cx="114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464300" y="2628900"/>
            <a:ext cx="114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21400" y="3086100"/>
            <a:ext cx="1143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30700" y="3543300"/>
            <a:ext cx="254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17700" y="4305300"/>
            <a:ext cx="889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70700" y="4305300"/>
            <a:ext cx="8890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22800" y="4305300"/>
            <a:ext cx="6731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5041900"/>
            <a:ext cx="27432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207000" y="5041900"/>
            <a:ext cx="12065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O(1)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44800" y="5410200"/>
            <a:ext cx="31242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[2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13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/2]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0" y="5753100"/>
            <a:ext cx="14986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9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13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844800" y="5803900"/>
            <a:ext cx="17907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302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O(1)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60193" y="4716779"/>
            <a:ext cx="444245" cy="204216"/>
          </a:xfrm>
          <a:custGeom>
            <a:avLst/>
            <a:gdLst>
              <a:gd name="connsiteX0" fmla="*/ 0 w 444245"/>
              <a:gd name="connsiteY0" fmla="*/ 204216 h 204216"/>
              <a:gd name="connsiteX1" fmla="*/ 115061 w 444245"/>
              <a:gd name="connsiteY1" fmla="*/ 6858 h 204216"/>
              <a:gd name="connsiteX2" fmla="*/ 444245 w 444245"/>
              <a:gd name="connsiteY2" fmla="*/ 0 h 204216"/>
              <a:gd name="connsiteX3" fmla="*/ 0 w 444245"/>
              <a:gd name="connsiteY3" fmla="*/ 204216 h 2042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444245" h="204216">
                <a:moveTo>
                  <a:pt x="0" y="204216"/>
                </a:moveTo>
                <a:lnTo>
                  <a:pt x="115061" y="6858"/>
                </a:lnTo>
                <a:cubicBezTo>
                  <a:pt x="159257" y="38100"/>
                  <a:pt x="277367" y="38100"/>
                  <a:pt x="444245" y="0"/>
                </a:cubicBezTo>
                <a:lnTo>
                  <a:pt x="0" y="204216"/>
                </a:lnTo>
              </a:path>
            </a:pathLst>
          </a:custGeom>
          <a:solidFill>
            <a:srgbClr val="cdcdc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8089" y="1409446"/>
            <a:ext cx="7632700" cy="3517900"/>
          </a:xfrm>
          <a:custGeom>
            <a:avLst/>
            <a:gdLst>
              <a:gd name="connsiteX0" fmla="*/ 6350 w 7632700"/>
              <a:gd name="connsiteY0" fmla="*/ 6350 h 3517900"/>
              <a:gd name="connsiteX1" fmla="*/ 6350 w 7632700"/>
              <a:gd name="connsiteY1" fmla="*/ 3511550 h 3517900"/>
              <a:gd name="connsiteX2" fmla="*/ 7182104 w 7632700"/>
              <a:gd name="connsiteY2" fmla="*/ 3511550 h 3517900"/>
              <a:gd name="connsiteX3" fmla="*/ 7626349 w 7632700"/>
              <a:gd name="connsiteY3" fmla="*/ 3307333 h 3517900"/>
              <a:gd name="connsiteX4" fmla="*/ 7626349 w 7632700"/>
              <a:gd name="connsiteY4" fmla="*/ 6350 h 3517900"/>
              <a:gd name="connsiteX5" fmla="*/ 6350 w 7632700"/>
              <a:gd name="connsiteY5" fmla="*/ 6350 h 3517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632700" h="3517900">
                <a:moveTo>
                  <a:pt x="6350" y="6350"/>
                </a:moveTo>
                <a:lnTo>
                  <a:pt x="6350" y="3511550"/>
                </a:lnTo>
                <a:lnTo>
                  <a:pt x="7182104" y="3511550"/>
                </a:lnTo>
                <a:lnTo>
                  <a:pt x="7626349" y="3307333"/>
                </a:lnTo>
                <a:lnTo>
                  <a:pt x="7626349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553843" y="4710429"/>
            <a:ext cx="456945" cy="216916"/>
          </a:xfrm>
          <a:custGeom>
            <a:avLst/>
            <a:gdLst>
              <a:gd name="connsiteX0" fmla="*/ 6350 w 456945"/>
              <a:gd name="connsiteY0" fmla="*/ 210566 h 216916"/>
              <a:gd name="connsiteX1" fmla="*/ 121411 w 456945"/>
              <a:gd name="connsiteY1" fmla="*/ 13208 h 216916"/>
              <a:gd name="connsiteX2" fmla="*/ 450595 w 456945"/>
              <a:gd name="connsiteY2" fmla="*/ 6350 h 21691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456945" h="216916">
                <a:moveTo>
                  <a:pt x="6350" y="210566"/>
                </a:moveTo>
                <a:lnTo>
                  <a:pt x="121411" y="13208"/>
                </a:lnTo>
                <a:cubicBezTo>
                  <a:pt x="165607" y="44450"/>
                  <a:pt x="283717" y="44450"/>
                  <a:pt x="450595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939800"/>
            <a:ext cx="6692900" cy="365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52400" algn="l"/>
                <a:tab pos="393700" algn="l"/>
                <a:tab pos="647700" algn="l"/>
                <a:tab pos="889000" algn="l"/>
              </a:tabLst>
            </a:pP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算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法</a:t>
            </a:r>
            <a:r>
              <a:rPr lang="en-US" altLang="zh-CN" sz="2802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线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处</a:t>
            </a:r>
            <a:r>
              <a:rPr lang="en-US" altLang="zh-CN" sz="28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理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52400" algn="l"/>
                <a:tab pos="393700" algn="l"/>
                <a:tab pos="6477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MaxSubseqSum4(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A[],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152400" algn="l"/>
                <a:tab pos="393700" algn="l"/>
                <a:tab pos="647700" algn="l"/>
                <a:tab pos="8890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MaxSum;</a:t>
            </a:r>
          </a:p>
          <a:p>
            <a:pPr>
              <a:lnSpc>
                <a:spcPts val="1900"/>
              </a:lnSpc>
              <a:tabLst>
                <a:tab pos="152400" algn="l"/>
                <a:tab pos="393700" algn="l"/>
                <a:tab pos="647700" algn="l"/>
                <a:tab pos="8890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  <a:p>
            <a:pPr>
              <a:lnSpc>
                <a:spcPts val="1900"/>
              </a:lnSpc>
              <a:tabLst>
                <a:tab pos="152400" algn="l"/>
                <a:tab pos="393700" algn="l"/>
                <a:tab pos="647700" algn="l"/>
                <a:tab pos="8890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1900"/>
              </a:lnSpc>
              <a:tabLst>
                <a:tab pos="152400" algn="l"/>
                <a:tab pos="393700" algn="l"/>
                <a:tab pos="647700" algn="l"/>
                <a:tab pos="8890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152400" algn="l"/>
                <a:tab pos="393700" algn="l"/>
                <a:tab pos="647700" algn="l"/>
                <a:tab pos="8890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+=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A[i];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向右累加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152400" algn="l"/>
                <a:tab pos="393700" algn="l"/>
                <a:tab pos="647700" algn="l"/>
                <a:tab pos="8890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152400" algn="l"/>
                <a:tab pos="393700" algn="l"/>
                <a:tab pos="647700" algn="l"/>
                <a:tab pos="8890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发现更大和则更新当前结果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152400" algn="l"/>
                <a:tab pos="393700" algn="l"/>
                <a:tab pos="647700" algn="l"/>
                <a:tab pos="8890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如果当前子列和为负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152400" algn="l"/>
                <a:tab pos="393700" algn="l"/>
                <a:tab pos="647700" algn="l"/>
                <a:tab pos="8890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ThisSum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则不可能使后面的部分和增大，抛弃之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152400" algn="l"/>
                <a:tab pos="393700" algn="l"/>
                <a:tab pos="647700" algn="l"/>
                <a:tab pos="8890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152400" algn="l"/>
                <a:tab pos="393700" algn="l"/>
                <a:tab pos="647700" algn="l"/>
                <a:tab pos="8890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MaxSum;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4559300"/>
            <a:ext cx="114300" cy="15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54600" y="4508500"/>
            <a:ext cx="15494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							</a:tabLst>
            </a:pP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997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5321300"/>
            <a:ext cx="76454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在线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的意思是指每输入一个数据就进行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即时处理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，在任</a:t>
            </a:r>
          </a:p>
          <a:p>
            <a:pPr>
              <a:lnSpc>
                <a:spcPts val="28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何一个地方中止输入，算法都能正确给出当前的解。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79639" y="1949195"/>
            <a:ext cx="8610600" cy="139446"/>
          </a:xfrm>
          <a:custGeom>
            <a:avLst/>
            <a:gdLst>
              <a:gd name="connsiteX0" fmla="*/ 0 w 8610600"/>
              <a:gd name="connsiteY0" fmla="*/ 0 h 139446"/>
              <a:gd name="connsiteX1" fmla="*/ 139445 w 8610600"/>
              <a:gd name="connsiteY1" fmla="*/ 139446 h 139446"/>
              <a:gd name="connsiteX2" fmla="*/ 8471154 w 8610600"/>
              <a:gd name="connsiteY2" fmla="*/ 139446 h 139446"/>
              <a:gd name="connsiteX3" fmla="*/ 8610599 w 8610600"/>
              <a:gd name="connsiteY3" fmla="*/ 0 h 139446"/>
              <a:gd name="connsiteX4" fmla="*/ 0 w 8610600"/>
              <a:gd name="connsiteY4" fmla="*/ 0 h 139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10600" h="139446">
                <a:moveTo>
                  <a:pt x="0" y="0"/>
                </a:moveTo>
                <a:lnTo>
                  <a:pt x="139445" y="139446"/>
                </a:lnTo>
                <a:lnTo>
                  <a:pt x="8471154" y="139446"/>
                </a:lnTo>
                <a:lnTo>
                  <a:pt x="8610599" y="0"/>
                </a:lnTo>
                <a:lnTo>
                  <a:pt x="0" y="0"/>
                </a:lnTo>
              </a:path>
            </a:pathLst>
          </a:custGeom>
          <a:solidFill>
            <a:srgbClr val="ad845b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79639" y="1949195"/>
            <a:ext cx="139445" cy="3048000"/>
          </a:xfrm>
          <a:custGeom>
            <a:avLst/>
            <a:gdLst>
              <a:gd name="connsiteX0" fmla="*/ 0 w 139445"/>
              <a:gd name="connsiteY0" fmla="*/ 0 h 3048000"/>
              <a:gd name="connsiteX1" fmla="*/ 0 w 139445"/>
              <a:gd name="connsiteY1" fmla="*/ 3048000 h 3048000"/>
              <a:gd name="connsiteX2" fmla="*/ 139445 w 139445"/>
              <a:gd name="connsiteY2" fmla="*/ 2908554 h 3048000"/>
              <a:gd name="connsiteX3" fmla="*/ 139445 w 139445"/>
              <a:gd name="connsiteY3" fmla="*/ 139446 h 3048000"/>
              <a:gd name="connsiteX4" fmla="*/ 0 w 139445"/>
              <a:gd name="connsiteY4" fmla="*/ 0 h 304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445" h="3048000">
                <a:moveTo>
                  <a:pt x="0" y="0"/>
                </a:moveTo>
                <a:lnTo>
                  <a:pt x="0" y="3048000"/>
                </a:lnTo>
                <a:lnTo>
                  <a:pt x="139445" y="2908554"/>
                </a:lnTo>
                <a:lnTo>
                  <a:pt x="139445" y="139446"/>
                </a:lnTo>
                <a:lnTo>
                  <a:pt x="0" y="0"/>
                </a:lnTo>
              </a:path>
            </a:pathLst>
          </a:custGeom>
          <a:solidFill>
            <a:srgbClr val="c2a3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79639" y="4857750"/>
            <a:ext cx="8610600" cy="139446"/>
          </a:xfrm>
          <a:custGeom>
            <a:avLst/>
            <a:gdLst>
              <a:gd name="connsiteX0" fmla="*/ 0 w 8610600"/>
              <a:gd name="connsiteY0" fmla="*/ 139446 h 139446"/>
              <a:gd name="connsiteX1" fmla="*/ 8610599 w 8610600"/>
              <a:gd name="connsiteY1" fmla="*/ 139446 h 139446"/>
              <a:gd name="connsiteX2" fmla="*/ 8471154 w 8610600"/>
              <a:gd name="connsiteY2" fmla="*/ 0 h 139446"/>
              <a:gd name="connsiteX3" fmla="*/ 139445 w 8610600"/>
              <a:gd name="connsiteY3" fmla="*/ 0 h 139446"/>
              <a:gd name="connsiteX4" fmla="*/ 0 w 8610600"/>
              <a:gd name="connsiteY4" fmla="*/ 139446 h 13944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610600" h="139446">
                <a:moveTo>
                  <a:pt x="0" y="139446"/>
                </a:moveTo>
                <a:lnTo>
                  <a:pt x="8610599" y="139446"/>
                </a:lnTo>
                <a:lnTo>
                  <a:pt x="8471154" y="0"/>
                </a:lnTo>
                <a:lnTo>
                  <a:pt x="139445" y="0"/>
                </a:lnTo>
                <a:lnTo>
                  <a:pt x="0" y="139446"/>
                </a:lnTo>
              </a:path>
            </a:pathLst>
          </a:custGeom>
          <a:solidFill>
            <a:srgbClr val="7b522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550781" y="1949195"/>
            <a:ext cx="139445" cy="3048000"/>
          </a:xfrm>
          <a:custGeom>
            <a:avLst/>
            <a:gdLst>
              <a:gd name="connsiteX0" fmla="*/ 139445 w 139445"/>
              <a:gd name="connsiteY0" fmla="*/ 3048000 h 3048000"/>
              <a:gd name="connsiteX1" fmla="*/ 139445 w 139445"/>
              <a:gd name="connsiteY1" fmla="*/ 0 h 3048000"/>
              <a:gd name="connsiteX2" fmla="*/ 0 w 139445"/>
              <a:gd name="connsiteY2" fmla="*/ 139446 h 3048000"/>
              <a:gd name="connsiteX3" fmla="*/ 0 w 139445"/>
              <a:gd name="connsiteY3" fmla="*/ 2908554 h 3048000"/>
              <a:gd name="connsiteX4" fmla="*/ 139445 w 139445"/>
              <a:gd name="connsiteY4" fmla="*/ 3048000 h 304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9445" h="3048000">
                <a:moveTo>
                  <a:pt x="139445" y="3048000"/>
                </a:moveTo>
                <a:lnTo>
                  <a:pt x="139445" y="0"/>
                </a:lnTo>
                <a:lnTo>
                  <a:pt x="0" y="139446"/>
                </a:lnTo>
                <a:lnTo>
                  <a:pt x="0" y="2908554"/>
                </a:lnTo>
                <a:lnTo>
                  <a:pt x="139445" y="3048000"/>
                </a:lnTo>
              </a:path>
            </a:pathLst>
          </a:custGeom>
          <a:solidFill>
            <a:srgbClr val="5c3d1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239659" y="2126742"/>
          <a:ext cx="8290559" cy="2718054"/>
        </p:xfrm>
        <a:graphic>
          <a:graphicData uri="http://schemas.openxmlformats.org/drawingml/2006/table">
            <a:tbl>
              <a:tblPr/>
              <a:tblGrid>
                <a:gridCol w="886206"/>
                <a:gridCol w="1528572"/>
                <a:gridCol w="1449323"/>
                <a:gridCol w="1447799"/>
                <a:gridCol w="1528572"/>
                <a:gridCol w="1450085"/>
              </a:tblGrid>
              <a:tr h="406907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997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算</a:t>
                      </a:r>
                      <a:r>
                        <a:rPr lang="en-US" altLang="zh-CN" sz="1997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法</a:t>
                      </a:r>
                      <a:endParaRPr lang="zh-CN" altLang="en-US" sz="1997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mpd="sng">
                      <a:solidFill>
                        <a:srgbClr val="ffffff"/>
                      </a:solidFill>
                      <a:prstDash val="soli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ffffff"/>
                      </a:solidFill>
                      <a:prstDash val="soli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ffffff"/>
                      </a:solidFill>
                      <a:prstDash val="soli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07670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CN" sz="1997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时间复杂度</a:t>
                      </a:r>
                      <a:endParaRPr lang="zh-CN" altLang="en-US" sz="1997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sz="10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6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1697" b="1" i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16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sz="16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sz="10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6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1697" b="1" i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16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sz="16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1697" b="1" i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16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altLang="zh-CN" sz="1697" b="1" i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16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sz="16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O(</a:t>
                      </a:r>
                      <a:r>
                        <a:rPr lang="en-US" altLang="zh-CN" sz="1697" b="1" i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16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lang="zh-CN" altLang="en-US" sz="16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t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0347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输入</a:t>
                      </a:r>
                      <a:endParaRPr lang="zh-CN" altLang="en-US" sz="1997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97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规模</a:t>
                      </a:r>
                      <a:endParaRPr lang="zh-CN" altLang="en-US" sz="1997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997" b="1" i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=10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997" b="1" i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=100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997" b="1" i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=1,000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997" b="1" i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=10,000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997" b="1" i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=100,000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0.00103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0.47015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448.77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0.00045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0.01112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1.1233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111.13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NA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0.00066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0.00486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0.05843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0.68631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8.0113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0.00034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0.00063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0.00333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0.03042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997" b="1" dirty="0" smtClean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0.29832</a:t>
                      </a:r>
                      <a:endParaRPr lang="zh-CN" altLang="en-US" sz="1997" b="1" dirty="0" smtClean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 rot="0">
            <a:off x="4419600" y="1143000"/>
            <a:ext cx="18288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运行时间比较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76800" y="1574800"/>
            <a:ext cx="9144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（秒）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