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11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树之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习题选讲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69469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3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Complete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Binary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Search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3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Tree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641600"/>
            <a:ext cx="61468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300"/>
              </a:lnSpc>
              <a:tabLst>
							</a:tabLst>
            </a:pP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完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全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二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叉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搜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索</a:t>
            </a:r>
            <a:r>
              <a:rPr lang="en-US" altLang="zh-CN" sz="4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3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1089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3238245"/>
            <a:ext cx="469900" cy="393700"/>
          </a:xfrm>
          <a:custGeom>
            <a:avLst/>
            <a:gdLst>
              <a:gd name="connsiteX0" fmla="*/ 463550 w 469900"/>
              <a:gd name="connsiteY0" fmla="*/ 6350 h 393700"/>
              <a:gd name="connsiteX1" fmla="*/ 6350 w 4699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393700">
                <a:moveTo>
                  <a:pt x="463550" y="6350"/>
                </a:moveTo>
                <a:lnTo>
                  <a:pt x="6350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3238245"/>
            <a:ext cx="469900" cy="393700"/>
          </a:xfrm>
          <a:custGeom>
            <a:avLst/>
            <a:gdLst>
              <a:gd name="connsiteX0" fmla="*/ 6350 w 469900"/>
              <a:gd name="connsiteY0" fmla="*/ 6350 h 393700"/>
              <a:gd name="connsiteX1" fmla="*/ 463549 w 469900"/>
              <a:gd name="connsiteY1" fmla="*/ 387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69900" h="393700">
                <a:moveTo>
                  <a:pt x="6350" y="6350"/>
                </a:moveTo>
                <a:lnTo>
                  <a:pt x="463549" y="387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30489" y="3619246"/>
            <a:ext cx="1003300" cy="1231900"/>
          </a:xfrm>
          <a:custGeom>
            <a:avLst/>
            <a:gdLst>
              <a:gd name="connsiteX0" fmla="*/ 501650 w 1003300"/>
              <a:gd name="connsiteY0" fmla="*/ 6350 h 1231900"/>
              <a:gd name="connsiteX1" fmla="*/ 6350 w 1003300"/>
              <a:gd name="connsiteY1" fmla="*/ 1225550 h 1231900"/>
              <a:gd name="connsiteX2" fmla="*/ 996950 w 1003300"/>
              <a:gd name="connsiteY2" fmla="*/ 1225550 h 1231900"/>
              <a:gd name="connsiteX3" fmla="*/ 501650 w 1003300"/>
              <a:gd name="connsiteY3" fmla="*/ 6350 h 123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03300" h="1231900">
                <a:moveTo>
                  <a:pt x="501650" y="6350"/>
                </a:moveTo>
                <a:lnTo>
                  <a:pt x="6350" y="1225550"/>
                </a:lnTo>
                <a:lnTo>
                  <a:pt x="996950" y="1225550"/>
                </a:lnTo>
                <a:lnTo>
                  <a:pt x="5016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3619246"/>
            <a:ext cx="1003299" cy="1231900"/>
          </a:xfrm>
          <a:custGeom>
            <a:avLst/>
            <a:gdLst>
              <a:gd name="connsiteX0" fmla="*/ 501649 w 1003299"/>
              <a:gd name="connsiteY0" fmla="*/ 6350 h 1231900"/>
              <a:gd name="connsiteX1" fmla="*/ 6350 w 1003299"/>
              <a:gd name="connsiteY1" fmla="*/ 1225550 h 1231900"/>
              <a:gd name="connsiteX2" fmla="*/ 996949 w 1003299"/>
              <a:gd name="connsiteY2" fmla="*/ 1225550 h 1231900"/>
              <a:gd name="connsiteX3" fmla="*/ 501649 w 1003299"/>
              <a:gd name="connsiteY3" fmla="*/ 6350 h 1231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03299" h="1231900">
                <a:moveTo>
                  <a:pt x="501649" y="6350"/>
                </a:moveTo>
                <a:lnTo>
                  <a:pt x="6350" y="1225550"/>
                </a:lnTo>
                <a:lnTo>
                  <a:pt x="996949" y="1225550"/>
                </a:lnTo>
                <a:lnTo>
                  <a:pt x="50164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77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8677" y="3238245"/>
            <a:ext cx="393700" cy="241300"/>
          </a:xfrm>
          <a:custGeom>
            <a:avLst/>
            <a:gdLst>
              <a:gd name="connsiteX0" fmla="*/ 387350 w 393700"/>
              <a:gd name="connsiteY0" fmla="*/ 6350 h 241300"/>
              <a:gd name="connsiteX1" fmla="*/ 6350 w 3937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41300">
                <a:moveTo>
                  <a:pt x="3873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9277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677" y="3238245"/>
            <a:ext cx="393700" cy="241300"/>
          </a:xfrm>
          <a:custGeom>
            <a:avLst/>
            <a:gdLst>
              <a:gd name="connsiteX0" fmla="*/ 6350 w 393700"/>
              <a:gd name="connsiteY0" fmla="*/ 6350 h 241300"/>
              <a:gd name="connsiteX1" fmla="*/ 387350 w 3937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41300">
                <a:moveTo>
                  <a:pt x="6350" y="6350"/>
                </a:moveTo>
                <a:lnTo>
                  <a:pt x="387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3847846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89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6" y="387350"/>
                  <a:pt x="387350" y="302005"/>
                  <a:pt x="387350" y="196850"/>
                </a:cubicBezTo>
                <a:cubicBezTo>
                  <a:pt x="387350" y="91694"/>
                  <a:pt x="302006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877" y="38478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82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3077" y="3847846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3847846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77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4381246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73889" y="4381246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82550 w 889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825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8689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77" y="4381246"/>
            <a:ext cx="88900" cy="165100"/>
          </a:xfrm>
          <a:custGeom>
            <a:avLst/>
            <a:gdLst>
              <a:gd name="connsiteX0" fmla="*/ 82550 w 88900"/>
              <a:gd name="connsiteY0" fmla="*/ 6350 h 165100"/>
              <a:gd name="connsiteX1" fmla="*/ 6350 w 889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165100">
                <a:moveTo>
                  <a:pt x="825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6027" y="2939795"/>
            <a:ext cx="381000" cy="380999"/>
          </a:xfrm>
          <a:custGeom>
            <a:avLst/>
            <a:gdLst>
              <a:gd name="connsiteX0" fmla="*/ 190500 w 381000"/>
              <a:gd name="connsiteY0" fmla="*/ 0 h 380999"/>
              <a:gd name="connsiteX1" fmla="*/ 0 w 381000"/>
              <a:gd name="connsiteY1" fmla="*/ 190500 h 380999"/>
              <a:gd name="connsiteX2" fmla="*/ 190500 w 381000"/>
              <a:gd name="connsiteY2" fmla="*/ 381000 h 380999"/>
              <a:gd name="connsiteX3" fmla="*/ 381000 w 381000"/>
              <a:gd name="connsiteY3" fmla="*/ 190500 h 380999"/>
              <a:gd name="connsiteX4" fmla="*/ 190500 w 381000"/>
              <a:gd name="connsiteY4" fmla="*/ 0 h 380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0999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77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6439" y="34731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75627" y="34731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9277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75439" y="4006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7427" y="4006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10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4627" y="4006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82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627" y="40065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3" y="0"/>
                  <a:pt x="0" y="85344"/>
                  <a:pt x="0" y="190500"/>
                </a:cubicBezTo>
                <a:cubicBezTo>
                  <a:pt x="0" y="295655"/>
                  <a:pt x="85343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40002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6839" y="45399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89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7839" y="45399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5027" y="4539996"/>
            <a:ext cx="381000" cy="381000"/>
          </a:xfrm>
          <a:custGeom>
            <a:avLst/>
            <a:gdLst>
              <a:gd name="connsiteX0" fmla="*/ 190500 w 381000"/>
              <a:gd name="connsiteY0" fmla="*/ 0 h 381000"/>
              <a:gd name="connsiteX1" fmla="*/ 0 w 381000"/>
              <a:gd name="connsiteY1" fmla="*/ 190500 h 381000"/>
              <a:gd name="connsiteX2" fmla="*/ 190500 w 381000"/>
              <a:gd name="connsiteY2" fmla="*/ 381000 h 381000"/>
              <a:gd name="connsiteX3" fmla="*/ 381000 w 381000"/>
              <a:gd name="connsiteY3" fmla="*/ 190500 h 381000"/>
              <a:gd name="connsiteX4" fmla="*/ 190500 w 381000"/>
              <a:gd name="connsiteY4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1000" h="381000">
                <a:moveTo>
                  <a:pt x="190500" y="0"/>
                </a:moveTo>
                <a:cubicBezTo>
                  <a:pt x="85344" y="0"/>
                  <a:pt x="0" y="85344"/>
                  <a:pt x="0" y="190500"/>
                </a:cubicBezTo>
                <a:cubicBezTo>
                  <a:pt x="0" y="295655"/>
                  <a:pt x="85344" y="381000"/>
                  <a:pt x="190500" y="381000"/>
                </a:cubicBezTo>
                <a:cubicBezTo>
                  <a:pt x="295655" y="381000"/>
                  <a:pt x="381000" y="295655"/>
                  <a:pt x="381000" y="190500"/>
                </a:cubicBezTo>
                <a:cubicBezTo>
                  <a:pt x="381000" y="85344"/>
                  <a:pt x="295655" y="0"/>
                  <a:pt x="1905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8677" y="45336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完全二叉树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30480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330700"/>
            <a:ext cx="22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4241800"/>
            <a:ext cx="45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397500"/>
            <a:ext cx="25273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3048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3581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581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835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6197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树的表示法：链表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vs.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数组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需要的操作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743200"/>
            <a:ext cx="152400" cy="190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27300" y="2641600"/>
            <a:ext cx="35941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填写数字（某种遍历）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层序遍历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完全二叉树，不浪费空间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层序遍历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直接顺序输出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8895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4800600"/>
            <a:ext cx="1765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数组完胜！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356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2070100"/>
            <a:ext cx="1905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完全二叉树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16200" y="30480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330700"/>
            <a:ext cx="2286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4241800"/>
            <a:ext cx="457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大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372100"/>
            <a:ext cx="2527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输入：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30480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83300" y="3581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5814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83500" y="41148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737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11900" y="4648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5372100"/>
            <a:ext cx="2527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6686" y="5369052"/>
            <a:ext cx="510540" cy="237744"/>
          </a:xfrm>
          <a:custGeom>
            <a:avLst/>
            <a:gdLst>
              <a:gd name="connsiteX0" fmla="*/ 0 w 510540"/>
              <a:gd name="connsiteY0" fmla="*/ 237744 h 237744"/>
              <a:gd name="connsiteX1" fmla="*/ 131826 w 510540"/>
              <a:gd name="connsiteY1" fmla="*/ 8382 h 237744"/>
              <a:gd name="connsiteX2" fmla="*/ 510540 w 510540"/>
              <a:gd name="connsiteY2" fmla="*/ 0 h 237744"/>
              <a:gd name="connsiteX3" fmla="*/ 0 w 510540"/>
              <a:gd name="connsiteY3" fmla="*/ 237744 h 2377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237744">
                <a:moveTo>
                  <a:pt x="0" y="237744"/>
                </a:moveTo>
                <a:lnTo>
                  <a:pt x="131826" y="8382"/>
                </a:lnTo>
                <a:cubicBezTo>
                  <a:pt x="183642" y="44957"/>
                  <a:pt x="319278" y="44957"/>
                  <a:pt x="510540" y="0"/>
                </a:cubicBezTo>
                <a:lnTo>
                  <a:pt x="0" y="23774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2552445"/>
            <a:ext cx="6565900" cy="3060700"/>
          </a:xfrm>
          <a:custGeom>
            <a:avLst/>
            <a:gdLst>
              <a:gd name="connsiteX0" fmla="*/ 6350 w 6565900"/>
              <a:gd name="connsiteY0" fmla="*/ 6350 h 3060700"/>
              <a:gd name="connsiteX1" fmla="*/ 6350 w 6565900"/>
              <a:gd name="connsiteY1" fmla="*/ 3054350 h 3060700"/>
              <a:gd name="connsiteX2" fmla="*/ 6049009 w 6565900"/>
              <a:gd name="connsiteY2" fmla="*/ 3054350 h 3060700"/>
              <a:gd name="connsiteX3" fmla="*/ 6559549 w 6565900"/>
              <a:gd name="connsiteY3" fmla="*/ 2816606 h 3060700"/>
              <a:gd name="connsiteX4" fmla="*/ 6559549 w 6565900"/>
              <a:gd name="connsiteY4" fmla="*/ 6350 h 3060700"/>
              <a:gd name="connsiteX5" fmla="*/ 6350 w 6565900"/>
              <a:gd name="connsiteY5" fmla="*/ 6350 h 3060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3060700">
                <a:moveTo>
                  <a:pt x="6350" y="6350"/>
                </a:moveTo>
                <a:lnTo>
                  <a:pt x="6350" y="3054350"/>
                </a:lnTo>
                <a:lnTo>
                  <a:pt x="6049009" y="3054350"/>
                </a:lnTo>
                <a:lnTo>
                  <a:pt x="6559549" y="2816606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0349" y="5362702"/>
            <a:ext cx="523240" cy="250444"/>
          </a:xfrm>
          <a:custGeom>
            <a:avLst/>
            <a:gdLst>
              <a:gd name="connsiteX0" fmla="*/ 6350 w 523240"/>
              <a:gd name="connsiteY0" fmla="*/ 244094 h 250444"/>
              <a:gd name="connsiteX1" fmla="*/ 138176 w 523240"/>
              <a:gd name="connsiteY1" fmla="*/ 14732 h 250444"/>
              <a:gd name="connsiteX2" fmla="*/ 516890 w 523240"/>
              <a:gd name="connsiteY2" fmla="*/ 6350 h 2504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250444">
                <a:moveTo>
                  <a:pt x="6350" y="244094"/>
                </a:moveTo>
                <a:lnTo>
                  <a:pt x="138176" y="14732"/>
                </a:lnTo>
                <a:cubicBezTo>
                  <a:pt x="189992" y="51307"/>
                  <a:pt x="325628" y="51307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5489" y="1942845"/>
            <a:ext cx="1765300" cy="241300"/>
          </a:xfrm>
          <a:custGeom>
            <a:avLst/>
            <a:gdLst>
              <a:gd name="connsiteX0" fmla="*/ 6350 w 1765300"/>
              <a:gd name="connsiteY0" fmla="*/ 6350 h 241300"/>
              <a:gd name="connsiteX1" fmla="*/ 6350 w 1765300"/>
              <a:gd name="connsiteY1" fmla="*/ 234950 h 241300"/>
              <a:gd name="connsiteX2" fmla="*/ 1758950 w 1765300"/>
              <a:gd name="connsiteY2" fmla="*/ 234950 h 241300"/>
              <a:gd name="connsiteX3" fmla="*/ 1758950 w 1765300"/>
              <a:gd name="connsiteY3" fmla="*/ 6350 h 241300"/>
              <a:gd name="connsiteX4" fmla="*/ 6350 w 17653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5300" h="241300">
                <a:moveTo>
                  <a:pt x="6350" y="6350"/>
                </a:moveTo>
                <a:lnTo>
                  <a:pt x="6350" y="234950"/>
                </a:lnTo>
                <a:lnTo>
                  <a:pt x="1758950" y="234950"/>
                </a:lnTo>
                <a:lnTo>
                  <a:pt x="1758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5489" y="1942845"/>
            <a:ext cx="165100" cy="241300"/>
          </a:xfrm>
          <a:custGeom>
            <a:avLst/>
            <a:gdLst>
              <a:gd name="connsiteX0" fmla="*/ 6350 w 165100"/>
              <a:gd name="connsiteY0" fmla="*/ 6350 h 241300"/>
              <a:gd name="connsiteX1" fmla="*/ 6350 w 165100"/>
              <a:gd name="connsiteY1" fmla="*/ 234950 h 241300"/>
              <a:gd name="connsiteX2" fmla="*/ 158750 w 165100"/>
              <a:gd name="connsiteY2" fmla="*/ 234950 h 241300"/>
              <a:gd name="connsiteX3" fmla="*/ 158750 w 165100"/>
              <a:gd name="connsiteY3" fmla="*/ 6350 h 241300"/>
              <a:gd name="connsiteX4" fmla="*/ 6350 w 1651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241300">
                <a:moveTo>
                  <a:pt x="6350" y="6350"/>
                </a:moveTo>
                <a:lnTo>
                  <a:pt x="6350" y="234950"/>
                </a:lnTo>
                <a:lnTo>
                  <a:pt x="158750" y="234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689" y="1942845"/>
            <a:ext cx="165100" cy="241300"/>
          </a:xfrm>
          <a:custGeom>
            <a:avLst/>
            <a:gdLst>
              <a:gd name="connsiteX0" fmla="*/ 6350 w 165100"/>
              <a:gd name="connsiteY0" fmla="*/ 6350 h 241300"/>
              <a:gd name="connsiteX1" fmla="*/ 6350 w 165100"/>
              <a:gd name="connsiteY1" fmla="*/ 234950 h 241300"/>
              <a:gd name="connsiteX2" fmla="*/ 158750 w 165100"/>
              <a:gd name="connsiteY2" fmla="*/ 234950 h 241300"/>
              <a:gd name="connsiteX3" fmla="*/ 158750 w 165100"/>
              <a:gd name="connsiteY3" fmla="*/ 6350 h 241300"/>
              <a:gd name="connsiteX4" fmla="*/ 6350 w 1651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241300">
                <a:moveTo>
                  <a:pt x="6350" y="6350"/>
                </a:moveTo>
                <a:lnTo>
                  <a:pt x="6350" y="234950"/>
                </a:lnTo>
                <a:lnTo>
                  <a:pt x="158750" y="234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77" y="1942845"/>
            <a:ext cx="1765300" cy="241300"/>
          </a:xfrm>
          <a:custGeom>
            <a:avLst/>
            <a:gdLst>
              <a:gd name="connsiteX0" fmla="*/ 6350 w 1765300"/>
              <a:gd name="connsiteY0" fmla="*/ 6350 h 241300"/>
              <a:gd name="connsiteX1" fmla="*/ 6350 w 1765300"/>
              <a:gd name="connsiteY1" fmla="*/ 234950 h 241300"/>
              <a:gd name="connsiteX2" fmla="*/ 1758950 w 1765300"/>
              <a:gd name="connsiteY2" fmla="*/ 234950 h 241300"/>
              <a:gd name="connsiteX3" fmla="*/ 1758950 w 1765300"/>
              <a:gd name="connsiteY3" fmla="*/ 6350 h 241300"/>
              <a:gd name="connsiteX4" fmla="*/ 6350 w 17653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65300" h="241300">
                <a:moveTo>
                  <a:pt x="6350" y="6350"/>
                </a:moveTo>
                <a:lnTo>
                  <a:pt x="6350" y="234950"/>
                </a:lnTo>
                <a:lnTo>
                  <a:pt x="1758950" y="234950"/>
                </a:lnTo>
                <a:lnTo>
                  <a:pt x="1758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1942845"/>
            <a:ext cx="165100" cy="241300"/>
          </a:xfrm>
          <a:custGeom>
            <a:avLst/>
            <a:gdLst>
              <a:gd name="connsiteX0" fmla="*/ 6350 w 165100"/>
              <a:gd name="connsiteY0" fmla="*/ 6350 h 241300"/>
              <a:gd name="connsiteX1" fmla="*/ 6350 w 165100"/>
              <a:gd name="connsiteY1" fmla="*/ 234950 h 241300"/>
              <a:gd name="connsiteX2" fmla="*/ 158750 w 165100"/>
              <a:gd name="connsiteY2" fmla="*/ 234950 h 241300"/>
              <a:gd name="connsiteX3" fmla="*/ 158750 w 165100"/>
              <a:gd name="connsiteY3" fmla="*/ 6350 h 241300"/>
              <a:gd name="connsiteX4" fmla="*/ 6350 w 165100"/>
              <a:gd name="connsiteY4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241300">
                <a:moveTo>
                  <a:pt x="6350" y="6350"/>
                </a:moveTo>
                <a:lnTo>
                  <a:pt x="6350" y="234950"/>
                </a:lnTo>
                <a:lnTo>
                  <a:pt x="158750" y="234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3341" y="1257046"/>
            <a:ext cx="1044447" cy="1425447"/>
          </a:xfrm>
          <a:custGeom>
            <a:avLst/>
            <a:gdLst>
              <a:gd name="connsiteX0" fmla="*/ 6350 w 1044447"/>
              <a:gd name="connsiteY0" fmla="*/ 1419097 h 1425447"/>
              <a:gd name="connsiteX1" fmla="*/ 1038097 w 1044447"/>
              <a:gd name="connsiteY1" fmla="*/ 6350 h 14254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4447" h="1425447">
                <a:moveTo>
                  <a:pt x="6350" y="1419097"/>
                </a:moveTo>
                <a:lnTo>
                  <a:pt x="103809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289" y="1142746"/>
            <a:ext cx="3898900" cy="660400"/>
          </a:xfrm>
          <a:custGeom>
            <a:avLst/>
            <a:gdLst>
              <a:gd name="connsiteX0" fmla="*/ 6350 w 3898900"/>
              <a:gd name="connsiteY0" fmla="*/ 654049 h 660400"/>
              <a:gd name="connsiteX1" fmla="*/ 6350 w 3898900"/>
              <a:gd name="connsiteY1" fmla="*/ 6350 h 660400"/>
              <a:gd name="connsiteX2" fmla="*/ 3892550 w 3898900"/>
              <a:gd name="connsiteY2" fmla="*/ 6350 h 660400"/>
              <a:gd name="connsiteX3" fmla="*/ 3892550 w 3898900"/>
              <a:gd name="connsiteY3" fmla="*/ 654049 h 660400"/>
              <a:gd name="connsiteX4" fmla="*/ 6350 w 3898900"/>
              <a:gd name="connsiteY4" fmla="*/ 654049 h 660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898900" h="660400">
                <a:moveTo>
                  <a:pt x="6350" y="654049"/>
                </a:moveTo>
                <a:lnTo>
                  <a:pt x="6350" y="6350"/>
                </a:lnTo>
                <a:lnTo>
                  <a:pt x="3892550" y="6350"/>
                </a:lnTo>
                <a:lnTo>
                  <a:pt x="3892550" y="654049"/>
                </a:lnTo>
                <a:lnTo>
                  <a:pt x="6350" y="65404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20900" y="2743200"/>
            <a:ext cx="42291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ALeft,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ARight,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29972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2959100"/>
            <a:ext cx="2870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初始调用为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solve(0,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N-1,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0)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3314700"/>
            <a:ext cx="56896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ARight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(n==0)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GetLeftLength(n);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计算出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2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个结点的树其左子树有多少个结点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T[TRoot]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A[ALeft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LeftTRoot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RightTRoot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LeftTRoot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solve(ALeft,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ALeft+L-1,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LeftTRoot);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solve(ALeft+L+1,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ARight,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RightTRoot);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12800"/>
            <a:ext cx="21336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977900" algn="l"/>
                <a:tab pos="11049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977900" algn="l"/>
                <a:tab pos="1104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排序后的</a:t>
            </a:r>
          </a:p>
          <a:p>
            <a:pPr>
              <a:lnSpc>
                <a:spcPts val="1900"/>
              </a:lnSpc>
              <a:tabLst>
                <a:tab pos="977900" algn="l"/>
                <a:tab pos="1104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输入序列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1231900"/>
            <a:ext cx="3098800" cy="96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0" algn="l"/>
                <a:tab pos="1219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段中选出正确的数字，填到</a:t>
            </a:r>
          </a:p>
          <a:p>
            <a:pPr>
              <a:lnSpc>
                <a:spcPts val="2100"/>
              </a:lnSpc>
              <a:tabLst>
                <a:tab pos="889000" algn="l"/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T[TRoot]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889000" algn="l"/>
                <a:tab pos="1219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结果树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2886" y="5633465"/>
            <a:ext cx="510540" cy="201929"/>
          </a:xfrm>
          <a:custGeom>
            <a:avLst/>
            <a:gdLst>
              <a:gd name="connsiteX0" fmla="*/ 0 w 510540"/>
              <a:gd name="connsiteY0" fmla="*/ 201930 h 201929"/>
              <a:gd name="connsiteX1" fmla="*/ 131826 w 510540"/>
              <a:gd name="connsiteY1" fmla="*/ 6858 h 201929"/>
              <a:gd name="connsiteX2" fmla="*/ 510540 w 510540"/>
              <a:gd name="connsiteY2" fmla="*/ 0 h 201929"/>
              <a:gd name="connsiteX3" fmla="*/ 0 w 510540"/>
              <a:gd name="connsiteY3" fmla="*/ 201930 h 201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201929">
                <a:moveTo>
                  <a:pt x="0" y="201930"/>
                </a:moveTo>
                <a:lnTo>
                  <a:pt x="131826" y="6858"/>
                </a:lnTo>
                <a:cubicBezTo>
                  <a:pt x="183642" y="38100"/>
                  <a:pt x="319278" y="38100"/>
                  <a:pt x="510540" y="0"/>
                </a:cubicBezTo>
                <a:lnTo>
                  <a:pt x="0" y="20193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3238245"/>
            <a:ext cx="6565900" cy="2603500"/>
          </a:xfrm>
          <a:custGeom>
            <a:avLst/>
            <a:gdLst>
              <a:gd name="connsiteX0" fmla="*/ 6350 w 6565900"/>
              <a:gd name="connsiteY0" fmla="*/ 6350 h 2603500"/>
              <a:gd name="connsiteX1" fmla="*/ 6350 w 6565900"/>
              <a:gd name="connsiteY1" fmla="*/ 2597150 h 2603500"/>
              <a:gd name="connsiteX2" fmla="*/ 6049009 w 6565900"/>
              <a:gd name="connsiteY2" fmla="*/ 2597150 h 2603500"/>
              <a:gd name="connsiteX3" fmla="*/ 6559549 w 6565900"/>
              <a:gd name="connsiteY3" fmla="*/ 2395219 h 2603500"/>
              <a:gd name="connsiteX4" fmla="*/ 6559549 w 6565900"/>
              <a:gd name="connsiteY4" fmla="*/ 6350 h 2603500"/>
              <a:gd name="connsiteX5" fmla="*/ 6350 w 6565900"/>
              <a:gd name="connsiteY5" fmla="*/ 6350 h 260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2603500">
                <a:moveTo>
                  <a:pt x="6350" y="6350"/>
                </a:moveTo>
                <a:lnTo>
                  <a:pt x="6350" y="2597150"/>
                </a:lnTo>
                <a:lnTo>
                  <a:pt x="6049009" y="2597150"/>
                </a:lnTo>
                <a:lnTo>
                  <a:pt x="6559549" y="2395219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6549" y="5627115"/>
            <a:ext cx="523240" cy="214629"/>
          </a:xfrm>
          <a:custGeom>
            <a:avLst/>
            <a:gdLst>
              <a:gd name="connsiteX0" fmla="*/ 6350 w 523240"/>
              <a:gd name="connsiteY0" fmla="*/ 208280 h 214629"/>
              <a:gd name="connsiteX1" fmla="*/ 138176 w 523240"/>
              <a:gd name="connsiteY1" fmla="*/ 13208 h 214629"/>
              <a:gd name="connsiteX2" fmla="*/ 516890 w 523240"/>
              <a:gd name="connsiteY2" fmla="*/ 6350 h 2146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214629">
                <a:moveTo>
                  <a:pt x="6350" y="208280"/>
                </a:moveTo>
                <a:lnTo>
                  <a:pt x="138176" y="13208"/>
                </a:lnTo>
                <a:cubicBezTo>
                  <a:pt x="189992" y="44450"/>
                  <a:pt x="325628" y="44450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12886" y="2979420"/>
            <a:ext cx="510540" cy="112776"/>
          </a:xfrm>
          <a:custGeom>
            <a:avLst/>
            <a:gdLst>
              <a:gd name="connsiteX0" fmla="*/ 0 w 510540"/>
              <a:gd name="connsiteY0" fmla="*/ 112775 h 112776"/>
              <a:gd name="connsiteX1" fmla="*/ 131826 w 510540"/>
              <a:gd name="connsiteY1" fmla="*/ 3809 h 112776"/>
              <a:gd name="connsiteX2" fmla="*/ 510540 w 510540"/>
              <a:gd name="connsiteY2" fmla="*/ 0 h 112776"/>
              <a:gd name="connsiteX3" fmla="*/ 0 w 510540"/>
              <a:gd name="connsiteY3" fmla="*/ 112775 h 112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112776">
                <a:moveTo>
                  <a:pt x="0" y="112775"/>
                </a:moveTo>
                <a:lnTo>
                  <a:pt x="131826" y="3809"/>
                </a:lnTo>
                <a:cubicBezTo>
                  <a:pt x="183642" y="21335"/>
                  <a:pt x="319278" y="21335"/>
                  <a:pt x="510540" y="0"/>
                </a:cubicBezTo>
                <a:lnTo>
                  <a:pt x="0" y="112775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1638045"/>
            <a:ext cx="6565900" cy="1460500"/>
          </a:xfrm>
          <a:custGeom>
            <a:avLst/>
            <a:gdLst>
              <a:gd name="connsiteX0" fmla="*/ 6350 w 6565900"/>
              <a:gd name="connsiteY0" fmla="*/ 6350 h 1460500"/>
              <a:gd name="connsiteX1" fmla="*/ 6350 w 6565900"/>
              <a:gd name="connsiteY1" fmla="*/ 1454150 h 1460500"/>
              <a:gd name="connsiteX2" fmla="*/ 6049009 w 6565900"/>
              <a:gd name="connsiteY2" fmla="*/ 1454150 h 1460500"/>
              <a:gd name="connsiteX3" fmla="*/ 6559549 w 6565900"/>
              <a:gd name="connsiteY3" fmla="*/ 1341374 h 1460500"/>
              <a:gd name="connsiteX4" fmla="*/ 6559549 w 6565900"/>
              <a:gd name="connsiteY4" fmla="*/ 6350 h 1460500"/>
              <a:gd name="connsiteX5" fmla="*/ 6350 w 6565900"/>
              <a:gd name="connsiteY5" fmla="*/ 6350 h 146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1460500">
                <a:moveTo>
                  <a:pt x="6350" y="6350"/>
                </a:moveTo>
                <a:lnTo>
                  <a:pt x="6350" y="1454150"/>
                </a:lnTo>
                <a:lnTo>
                  <a:pt x="6049009" y="1454150"/>
                </a:lnTo>
                <a:lnTo>
                  <a:pt x="6559549" y="1341374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06549" y="2973070"/>
            <a:ext cx="523240" cy="125475"/>
          </a:xfrm>
          <a:custGeom>
            <a:avLst/>
            <a:gdLst>
              <a:gd name="connsiteX0" fmla="*/ 6350 w 523240"/>
              <a:gd name="connsiteY0" fmla="*/ 119125 h 125475"/>
              <a:gd name="connsiteX1" fmla="*/ 138176 w 523240"/>
              <a:gd name="connsiteY1" fmla="*/ 10159 h 125475"/>
              <a:gd name="connsiteX2" fmla="*/ 516890 w 523240"/>
              <a:gd name="connsiteY2" fmla="*/ 6350 h 1254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125475">
                <a:moveTo>
                  <a:pt x="6350" y="119125"/>
                </a:moveTo>
                <a:lnTo>
                  <a:pt x="138176" y="10159"/>
                </a:lnTo>
                <a:cubicBezTo>
                  <a:pt x="189992" y="27685"/>
                  <a:pt x="325628" y="27685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97100" y="42418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03500" y="4241800"/>
            <a:ext cx="266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4648200"/>
            <a:ext cx="5041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qsort(A,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sizeof(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compare);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06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06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76300"/>
            <a:ext cx="6197600" cy="326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876300" algn="l"/>
                <a:tab pos="12827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compare(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*a,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const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*b)</a:t>
            </a:r>
          </a:p>
          <a:p>
            <a:pPr>
              <a:lnSpc>
                <a:spcPts val="21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*(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*)a-*(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*)b;</a:t>
            </a:r>
          </a:p>
          <a:p>
            <a:pPr>
              <a:lnSpc>
                <a:spcPts val="21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#include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&lt;stdlib.h&gt;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8763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main()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6889" y="1866645"/>
            <a:ext cx="393699" cy="393700"/>
          </a:xfrm>
          <a:custGeom>
            <a:avLst/>
            <a:gdLst>
              <a:gd name="connsiteX0" fmla="*/ 196849 w 393699"/>
              <a:gd name="connsiteY0" fmla="*/ 6350 h 393700"/>
              <a:gd name="connsiteX1" fmla="*/ 6350 w 393699"/>
              <a:gd name="connsiteY1" fmla="*/ 196850 h 393700"/>
              <a:gd name="connsiteX2" fmla="*/ 196849 w 393699"/>
              <a:gd name="connsiteY2" fmla="*/ 387350 h 393700"/>
              <a:gd name="connsiteX3" fmla="*/ 387349 w 393699"/>
              <a:gd name="connsiteY3" fmla="*/ 196850 h 393700"/>
              <a:gd name="connsiteX4" fmla="*/ 196849 w 393699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699" h="393700">
                <a:moveTo>
                  <a:pt x="196849" y="6350"/>
                </a:moveTo>
                <a:cubicBezTo>
                  <a:pt x="91693" y="6350"/>
                  <a:pt x="6350" y="91694"/>
                  <a:pt x="6350" y="196850"/>
                </a:cubicBezTo>
                <a:cubicBezTo>
                  <a:pt x="6350" y="302005"/>
                  <a:pt x="91693" y="387350"/>
                  <a:pt x="196849" y="387350"/>
                </a:cubicBezTo>
                <a:cubicBezTo>
                  <a:pt x="302005" y="387350"/>
                  <a:pt x="387349" y="302005"/>
                  <a:pt x="387349" y="196850"/>
                </a:cubicBezTo>
                <a:cubicBezTo>
                  <a:pt x="387349" y="91694"/>
                  <a:pt x="302005" y="6350"/>
                  <a:pt x="196849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2400045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5889" y="2171445"/>
            <a:ext cx="393700" cy="241300"/>
          </a:xfrm>
          <a:custGeom>
            <a:avLst/>
            <a:gdLst>
              <a:gd name="connsiteX0" fmla="*/ 387350 w 393700"/>
              <a:gd name="connsiteY0" fmla="*/ 6350 h 241300"/>
              <a:gd name="connsiteX1" fmla="*/ 6350 w 3937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41300">
                <a:moveTo>
                  <a:pt x="3873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6489" y="2400045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7889" y="2171445"/>
            <a:ext cx="393700" cy="241300"/>
          </a:xfrm>
          <a:custGeom>
            <a:avLst/>
            <a:gdLst>
              <a:gd name="connsiteX0" fmla="*/ 6350 w 393700"/>
              <a:gd name="connsiteY0" fmla="*/ 6350 h 241300"/>
              <a:gd name="connsiteX1" fmla="*/ 387350 w 3937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93700" h="241300">
                <a:moveTo>
                  <a:pt x="6350" y="6350"/>
                </a:moveTo>
                <a:lnTo>
                  <a:pt x="387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16289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1089" y="2781045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8289" y="2933445"/>
            <a:ext cx="393699" cy="393699"/>
          </a:xfrm>
          <a:custGeom>
            <a:avLst/>
            <a:gdLst>
              <a:gd name="connsiteX0" fmla="*/ 196850 w 393699"/>
              <a:gd name="connsiteY0" fmla="*/ 6350 h 393699"/>
              <a:gd name="connsiteX1" fmla="*/ 6350 w 393699"/>
              <a:gd name="connsiteY1" fmla="*/ 196850 h 393699"/>
              <a:gd name="connsiteX2" fmla="*/ 196850 w 393699"/>
              <a:gd name="connsiteY2" fmla="*/ 387350 h 393699"/>
              <a:gd name="connsiteX3" fmla="*/ 387349 w 393699"/>
              <a:gd name="connsiteY3" fmla="*/ 196850 h 393699"/>
              <a:gd name="connsiteX4" fmla="*/ 196850 w 393699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699" h="393699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49" y="302005"/>
                  <a:pt x="387349" y="196850"/>
                </a:cubicBezTo>
                <a:cubicBezTo>
                  <a:pt x="387349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2781045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5489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0289" y="2781045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2933445"/>
            <a:ext cx="393700" cy="393699"/>
          </a:xfrm>
          <a:custGeom>
            <a:avLst/>
            <a:gdLst>
              <a:gd name="connsiteX0" fmla="*/ 196850 w 393700"/>
              <a:gd name="connsiteY0" fmla="*/ 6350 h 393699"/>
              <a:gd name="connsiteX1" fmla="*/ 6350 w 393700"/>
              <a:gd name="connsiteY1" fmla="*/ 196850 h 393699"/>
              <a:gd name="connsiteX2" fmla="*/ 196850 w 393700"/>
              <a:gd name="connsiteY2" fmla="*/ 387350 h 393699"/>
              <a:gd name="connsiteX3" fmla="*/ 387350 w 393700"/>
              <a:gd name="connsiteY3" fmla="*/ 196850 h 393699"/>
              <a:gd name="connsiteX4" fmla="*/ 196850 w 393700"/>
              <a:gd name="connsiteY4" fmla="*/ 6350 h 3936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699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289" y="2781045"/>
            <a:ext cx="165100" cy="165100"/>
          </a:xfrm>
          <a:custGeom>
            <a:avLst/>
            <a:gdLst>
              <a:gd name="connsiteX0" fmla="*/ 6350 w 165100"/>
              <a:gd name="connsiteY0" fmla="*/ 6350 h 165100"/>
              <a:gd name="connsiteX1" fmla="*/ 1587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6350" y="6350"/>
                </a:moveTo>
                <a:lnTo>
                  <a:pt x="1587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0089" y="3314446"/>
            <a:ext cx="165100" cy="165100"/>
          </a:xfrm>
          <a:custGeom>
            <a:avLst/>
            <a:gdLst>
              <a:gd name="connsiteX0" fmla="*/ 158750 w 165100"/>
              <a:gd name="connsiteY0" fmla="*/ 6350 h 165100"/>
              <a:gd name="connsiteX1" fmla="*/ 6350 w 1651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165100">
                <a:moveTo>
                  <a:pt x="1587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8689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21089" y="3314446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82550 w 889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825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5889" y="3466846"/>
            <a:ext cx="393700" cy="393700"/>
          </a:xfrm>
          <a:custGeom>
            <a:avLst/>
            <a:gdLst>
              <a:gd name="connsiteX0" fmla="*/ 196850 w 393700"/>
              <a:gd name="connsiteY0" fmla="*/ 6350 h 393700"/>
              <a:gd name="connsiteX1" fmla="*/ 6350 w 393700"/>
              <a:gd name="connsiteY1" fmla="*/ 196850 h 393700"/>
              <a:gd name="connsiteX2" fmla="*/ 196850 w 393700"/>
              <a:gd name="connsiteY2" fmla="*/ 387350 h 393700"/>
              <a:gd name="connsiteX3" fmla="*/ 387350 w 393700"/>
              <a:gd name="connsiteY3" fmla="*/ 196850 h 393700"/>
              <a:gd name="connsiteX4" fmla="*/ 196850 w 393700"/>
              <a:gd name="connsiteY4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3700" h="393700">
                <a:moveTo>
                  <a:pt x="196850" y="6350"/>
                </a:moveTo>
                <a:cubicBezTo>
                  <a:pt x="91694" y="6350"/>
                  <a:pt x="6350" y="91694"/>
                  <a:pt x="6350" y="196850"/>
                </a:cubicBezTo>
                <a:cubicBezTo>
                  <a:pt x="6350" y="302005"/>
                  <a:pt x="91694" y="387350"/>
                  <a:pt x="196850" y="387350"/>
                </a:cubicBezTo>
                <a:cubicBezTo>
                  <a:pt x="302005" y="387350"/>
                  <a:pt x="387350" y="302005"/>
                  <a:pt x="387350" y="196850"/>
                </a:cubicBezTo>
                <a:cubicBezTo>
                  <a:pt x="387350" y="91694"/>
                  <a:pt x="302005" y="6350"/>
                  <a:pt x="1968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8289" y="3314446"/>
            <a:ext cx="88900" cy="165100"/>
          </a:xfrm>
          <a:custGeom>
            <a:avLst/>
            <a:gdLst>
              <a:gd name="connsiteX0" fmla="*/ 82550 w 88900"/>
              <a:gd name="connsiteY0" fmla="*/ 6350 h 165100"/>
              <a:gd name="connsiteX1" fmla="*/ 6350 w 88900"/>
              <a:gd name="connsiteY1" fmla="*/ 1587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" h="165100">
                <a:moveTo>
                  <a:pt x="82550" y="6350"/>
                </a:moveTo>
                <a:lnTo>
                  <a:pt x="6350" y="158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8933" y="1942845"/>
            <a:ext cx="2022855" cy="114045"/>
          </a:xfrm>
          <a:custGeom>
            <a:avLst/>
            <a:gdLst>
              <a:gd name="connsiteX0" fmla="*/ 6350 w 2022855"/>
              <a:gd name="connsiteY0" fmla="*/ 107696 h 114045"/>
              <a:gd name="connsiteX1" fmla="*/ 2016505 w 2022855"/>
              <a:gd name="connsiteY1" fmla="*/ 6350 h 1140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022855" h="114045">
                <a:moveTo>
                  <a:pt x="6350" y="107696"/>
                </a:moveTo>
                <a:lnTo>
                  <a:pt x="201650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1828545"/>
            <a:ext cx="1689100" cy="431800"/>
          </a:xfrm>
          <a:custGeom>
            <a:avLst/>
            <a:gdLst>
              <a:gd name="connsiteX0" fmla="*/ 6350 w 1689100"/>
              <a:gd name="connsiteY0" fmla="*/ 425450 h 431800"/>
              <a:gd name="connsiteX1" fmla="*/ 6350 w 1689100"/>
              <a:gd name="connsiteY1" fmla="*/ 6350 h 431800"/>
              <a:gd name="connsiteX2" fmla="*/ 1682750 w 1689100"/>
              <a:gd name="connsiteY2" fmla="*/ 6350 h 431800"/>
              <a:gd name="connsiteX3" fmla="*/ 1682750 w 1689100"/>
              <a:gd name="connsiteY3" fmla="*/ 425450 h 431800"/>
              <a:gd name="connsiteX4" fmla="*/ 6350 w 16891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9100" h="431800">
                <a:moveTo>
                  <a:pt x="6350" y="425450"/>
                </a:moveTo>
                <a:lnTo>
                  <a:pt x="6350" y="6350"/>
                </a:lnTo>
                <a:lnTo>
                  <a:pt x="1682750" y="6350"/>
                </a:lnTo>
                <a:lnTo>
                  <a:pt x="16827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00537" y="2476245"/>
            <a:ext cx="1381252" cy="78993"/>
          </a:xfrm>
          <a:custGeom>
            <a:avLst/>
            <a:gdLst>
              <a:gd name="connsiteX0" fmla="*/ 6350 w 1381252"/>
              <a:gd name="connsiteY0" fmla="*/ 72644 h 78993"/>
              <a:gd name="connsiteX1" fmla="*/ 1374901 w 1381252"/>
              <a:gd name="connsiteY1" fmla="*/ 6350 h 789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1252" h="78993">
                <a:moveTo>
                  <a:pt x="6350" y="72644"/>
                </a:moveTo>
                <a:lnTo>
                  <a:pt x="1374901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361945"/>
            <a:ext cx="1689100" cy="431800"/>
          </a:xfrm>
          <a:custGeom>
            <a:avLst/>
            <a:gdLst>
              <a:gd name="connsiteX0" fmla="*/ 6350 w 1689100"/>
              <a:gd name="connsiteY0" fmla="*/ 425450 h 431800"/>
              <a:gd name="connsiteX1" fmla="*/ 6350 w 1689100"/>
              <a:gd name="connsiteY1" fmla="*/ 6350 h 431800"/>
              <a:gd name="connsiteX2" fmla="*/ 1682750 w 1689100"/>
              <a:gd name="connsiteY2" fmla="*/ 6350 h 431800"/>
              <a:gd name="connsiteX3" fmla="*/ 1682750 w 1689100"/>
              <a:gd name="connsiteY3" fmla="*/ 425450 h 431800"/>
              <a:gd name="connsiteX4" fmla="*/ 6350 w 16891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9100" h="431800">
                <a:moveTo>
                  <a:pt x="6350" y="425450"/>
                </a:moveTo>
                <a:lnTo>
                  <a:pt x="6350" y="6350"/>
                </a:lnTo>
                <a:lnTo>
                  <a:pt x="1682750" y="6350"/>
                </a:lnTo>
                <a:lnTo>
                  <a:pt x="16827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94491" y="3009645"/>
            <a:ext cx="987297" cy="117094"/>
          </a:xfrm>
          <a:custGeom>
            <a:avLst/>
            <a:gdLst>
              <a:gd name="connsiteX0" fmla="*/ 6350 w 987297"/>
              <a:gd name="connsiteY0" fmla="*/ 110744 h 117094"/>
              <a:gd name="connsiteX1" fmla="*/ 980947 w 987297"/>
              <a:gd name="connsiteY1" fmla="*/ 6350 h 117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87297" h="117094">
                <a:moveTo>
                  <a:pt x="6350" y="110744"/>
                </a:moveTo>
                <a:lnTo>
                  <a:pt x="98094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2895345"/>
            <a:ext cx="1689100" cy="431800"/>
          </a:xfrm>
          <a:custGeom>
            <a:avLst/>
            <a:gdLst>
              <a:gd name="connsiteX0" fmla="*/ 6350 w 1689100"/>
              <a:gd name="connsiteY0" fmla="*/ 425450 h 431800"/>
              <a:gd name="connsiteX1" fmla="*/ 6350 w 1689100"/>
              <a:gd name="connsiteY1" fmla="*/ 6350 h 431800"/>
              <a:gd name="connsiteX2" fmla="*/ 1682750 w 1689100"/>
              <a:gd name="connsiteY2" fmla="*/ 6350 h 431800"/>
              <a:gd name="connsiteX3" fmla="*/ 1682750 w 1689100"/>
              <a:gd name="connsiteY3" fmla="*/ 425450 h 431800"/>
              <a:gd name="connsiteX4" fmla="*/ 6350 w 16891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89100" h="431800">
                <a:moveTo>
                  <a:pt x="6350" y="425450"/>
                </a:moveTo>
                <a:lnTo>
                  <a:pt x="6350" y="6350"/>
                </a:lnTo>
                <a:lnTo>
                  <a:pt x="1682750" y="6350"/>
                </a:lnTo>
                <a:lnTo>
                  <a:pt x="16827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7877" y="1790445"/>
            <a:ext cx="241300" cy="1536700"/>
          </a:xfrm>
          <a:custGeom>
            <a:avLst/>
            <a:gdLst>
              <a:gd name="connsiteX0" fmla="*/ 6350 w 241300"/>
              <a:gd name="connsiteY0" fmla="*/ 6350 h 1536700"/>
              <a:gd name="connsiteX1" fmla="*/ 120650 w 241300"/>
              <a:gd name="connsiteY1" fmla="*/ 133604 h 1536700"/>
              <a:gd name="connsiteX2" fmla="*/ 120650 w 241300"/>
              <a:gd name="connsiteY2" fmla="*/ 641096 h 1536700"/>
              <a:gd name="connsiteX3" fmla="*/ 234950 w 241300"/>
              <a:gd name="connsiteY3" fmla="*/ 768350 h 1536700"/>
              <a:gd name="connsiteX4" fmla="*/ 120650 w 241300"/>
              <a:gd name="connsiteY4" fmla="*/ 895604 h 1536700"/>
              <a:gd name="connsiteX5" fmla="*/ 120650 w 241300"/>
              <a:gd name="connsiteY5" fmla="*/ 1403096 h 1536700"/>
              <a:gd name="connsiteX6" fmla="*/ 6350 w 241300"/>
              <a:gd name="connsiteY6" fmla="*/ 1530350 h 1536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41300" h="1536700">
                <a:moveTo>
                  <a:pt x="6350" y="6350"/>
                </a:moveTo>
                <a:cubicBezTo>
                  <a:pt x="69595" y="6350"/>
                  <a:pt x="120650" y="63500"/>
                  <a:pt x="120650" y="133604"/>
                </a:cubicBezTo>
                <a:lnTo>
                  <a:pt x="120650" y="641096"/>
                </a:lnTo>
                <a:cubicBezTo>
                  <a:pt x="120650" y="711200"/>
                  <a:pt x="171704" y="768350"/>
                  <a:pt x="234950" y="768350"/>
                </a:cubicBezTo>
                <a:cubicBezTo>
                  <a:pt x="171704" y="768350"/>
                  <a:pt x="120650" y="825500"/>
                  <a:pt x="120650" y="895604"/>
                </a:cubicBezTo>
                <a:lnTo>
                  <a:pt x="120650" y="1403096"/>
                </a:lnTo>
                <a:cubicBezTo>
                  <a:pt x="120650" y="1473200"/>
                  <a:pt x="69595" y="1530350"/>
                  <a:pt x="6350" y="1530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3924046"/>
            <a:ext cx="1231900" cy="165100"/>
          </a:xfrm>
          <a:custGeom>
            <a:avLst/>
            <a:gdLst>
              <a:gd name="connsiteX0" fmla="*/ 1225550 w 1231900"/>
              <a:gd name="connsiteY0" fmla="*/ 6350 h 165100"/>
              <a:gd name="connsiteX1" fmla="*/ 1124204 w 1231900"/>
              <a:gd name="connsiteY1" fmla="*/ 82550 h 165100"/>
              <a:gd name="connsiteX2" fmla="*/ 717295 w 1231900"/>
              <a:gd name="connsiteY2" fmla="*/ 82550 h 165100"/>
              <a:gd name="connsiteX3" fmla="*/ 615950 w 1231900"/>
              <a:gd name="connsiteY3" fmla="*/ 158750 h 165100"/>
              <a:gd name="connsiteX4" fmla="*/ 514604 w 1231900"/>
              <a:gd name="connsiteY4" fmla="*/ 82550 h 165100"/>
              <a:gd name="connsiteX5" fmla="*/ 107695 w 1231900"/>
              <a:gd name="connsiteY5" fmla="*/ 82550 h 165100"/>
              <a:gd name="connsiteX6" fmla="*/ 6350 w 1231900"/>
              <a:gd name="connsiteY6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231900" h="165100">
                <a:moveTo>
                  <a:pt x="1225550" y="6350"/>
                </a:moveTo>
                <a:cubicBezTo>
                  <a:pt x="1225550" y="48259"/>
                  <a:pt x="1179829" y="82550"/>
                  <a:pt x="1124204" y="82550"/>
                </a:cubicBezTo>
                <a:lnTo>
                  <a:pt x="717295" y="82550"/>
                </a:lnTo>
                <a:cubicBezTo>
                  <a:pt x="661669" y="82550"/>
                  <a:pt x="615950" y="116839"/>
                  <a:pt x="615950" y="158750"/>
                </a:cubicBezTo>
                <a:cubicBezTo>
                  <a:pt x="615950" y="116839"/>
                  <a:pt x="570229" y="82550"/>
                  <a:pt x="514604" y="82550"/>
                </a:cubicBezTo>
                <a:lnTo>
                  <a:pt x="107695" y="82550"/>
                </a:lnTo>
                <a:cubicBezTo>
                  <a:pt x="52069" y="82550"/>
                  <a:pt x="6350" y="48259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7639" y="4463796"/>
            <a:ext cx="381000" cy="228600"/>
          </a:xfrm>
          <a:custGeom>
            <a:avLst/>
            <a:gdLst>
              <a:gd name="connsiteX0" fmla="*/ 230124 w 381000"/>
              <a:gd name="connsiteY0" fmla="*/ 0 h 228600"/>
              <a:gd name="connsiteX1" fmla="*/ 230124 w 381000"/>
              <a:gd name="connsiteY1" fmla="*/ 57150 h 228600"/>
              <a:gd name="connsiteX2" fmla="*/ 0 w 381000"/>
              <a:gd name="connsiteY2" fmla="*/ 57150 h 228600"/>
              <a:gd name="connsiteX3" fmla="*/ 0 w 381000"/>
              <a:gd name="connsiteY3" fmla="*/ 171450 h 228600"/>
              <a:gd name="connsiteX4" fmla="*/ 230124 w 381000"/>
              <a:gd name="connsiteY4" fmla="*/ 171450 h 228600"/>
              <a:gd name="connsiteX5" fmla="*/ 230124 w 381000"/>
              <a:gd name="connsiteY5" fmla="*/ 228600 h 228600"/>
              <a:gd name="connsiteX6" fmla="*/ 381000 w 381000"/>
              <a:gd name="connsiteY6" fmla="*/ 114300 h 228600"/>
              <a:gd name="connsiteX7" fmla="*/ 230124 w 381000"/>
              <a:gd name="connsiteY7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1000" h="228600">
                <a:moveTo>
                  <a:pt x="230124" y="0"/>
                </a:moveTo>
                <a:lnTo>
                  <a:pt x="230124" y="57150"/>
                </a:lnTo>
                <a:lnTo>
                  <a:pt x="0" y="57150"/>
                </a:lnTo>
                <a:lnTo>
                  <a:pt x="0" y="171450"/>
                </a:lnTo>
                <a:lnTo>
                  <a:pt x="230124" y="171450"/>
                </a:lnTo>
                <a:lnTo>
                  <a:pt x="230124" y="228600"/>
                </a:lnTo>
                <a:lnTo>
                  <a:pt x="381000" y="114300"/>
                </a:lnTo>
                <a:lnTo>
                  <a:pt x="230124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289" y="4457446"/>
            <a:ext cx="393700" cy="241300"/>
          </a:xfrm>
          <a:custGeom>
            <a:avLst/>
            <a:gdLst>
              <a:gd name="connsiteX0" fmla="*/ 236474 w 393700"/>
              <a:gd name="connsiteY0" fmla="*/ 6350 h 241300"/>
              <a:gd name="connsiteX1" fmla="*/ 236474 w 393700"/>
              <a:gd name="connsiteY1" fmla="*/ 63500 h 241300"/>
              <a:gd name="connsiteX2" fmla="*/ 6350 w 393700"/>
              <a:gd name="connsiteY2" fmla="*/ 63500 h 241300"/>
              <a:gd name="connsiteX3" fmla="*/ 6350 w 393700"/>
              <a:gd name="connsiteY3" fmla="*/ 177800 h 241300"/>
              <a:gd name="connsiteX4" fmla="*/ 236474 w 393700"/>
              <a:gd name="connsiteY4" fmla="*/ 177800 h 241300"/>
              <a:gd name="connsiteX5" fmla="*/ 236474 w 393700"/>
              <a:gd name="connsiteY5" fmla="*/ 234950 h 241300"/>
              <a:gd name="connsiteX6" fmla="*/ 387350 w 393700"/>
              <a:gd name="connsiteY6" fmla="*/ 120650 h 241300"/>
              <a:gd name="connsiteX7" fmla="*/ 236474 w 393700"/>
              <a:gd name="connsiteY7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93700" h="241300">
                <a:moveTo>
                  <a:pt x="236474" y="6350"/>
                </a:moveTo>
                <a:lnTo>
                  <a:pt x="236474" y="63500"/>
                </a:lnTo>
                <a:lnTo>
                  <a:pt x="6350" y="63500"/>
                </a:lnTo>
                <a:lnTo>
                  <a:pt x="6350" y="177800"/>
                </a:lnTo>
                <a:lnTo>
                  <a:pt x="236474" y="177800"/>
                </a:lnTo>
                <a:lnTo>
                  <a:pt x="236474" y="234950"/>
                </a:lnTo>
                <a:lnTo>
                  <a:pt x="387350" y="120650"/>
                </a:lnTo>
                <a:lnTo>
                  <a:pt x="23647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4439" y="4311396"/>
            <a:ext cx="2057400" cy="457200"/>
          </a:xfrm>
          <a:custGeom>
            <a:avLst/>
            <a:gdLst>
              <a:gd name="connsiteX0" fmla="*/ 0 w 2057400"/>
              <a:gd name="connsiteY0" fmla="*/ 0 h 457200"/>
              <a:gd name="connsiteX1" fmla="*/ 0 w 2057400"/>
              <a:gd name="connsiteY1" fmla="*/ 457200 h 457200"/>
              <a:gd name="connsiteX2" fmla="*/ 2057400 w 2057400"/>
              <a:gd name="connsiteY2" fmla="*/ 457200 h 457200"/>
              <a:gd name="connsiteX3" fmla="*/ 2057400 w 2057400"/>
              <a:gd name="connsiteY3" fmla="*/ 0 h 457200"/>
              <a:gd name="connsiteX4" fmla="*/ 0 w 20574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457200">
                <a:moveTo>
                  <a:pt x="0" y="0"/>
                </a:moveTo>
                <a:lnTo>
                  <a:pt x="0" y="457200"/>
                </a:lnTo>
                <a:lnTo>
                  <a:pt x="2057400" y="457200"/>
                </a:lnTo>
                <a:lnTo>
                  <a:pt x="2057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04039" y="5606796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5877" y="5143246"/>
            <a:ext cx="165100" cy="850899"/>
          </a:xfrm>
          <a:custGeom>
            <a:avLst/>
            <a:gdLst>
              <a:gd name="connsiteX0" fmla="*/ 6350 w 165100"/>
              <a:gd name="connsiteY0" fmla="*/ 6350 h 850899"/>
              <a:gd name="connsiteX1" fmla="*/ 82550 w 165100"/>
              <a:gd name="connsiteY1" fmla="*/ 76453 h 850899"/>
              <a:gd name="connsiteX2" fmla="*/ 82550 w 165100"/>
              <a:gd name="connsiteY2" fmla="*/ 355345 h 850899"/>
              <a:gd name="connsiteX3" fmla="*/ 158750 w 165100"/>
              <a:gd name="connsiteY3" fmla="*/ 425450 h 850899"/>
              <a:gd name="connsiteX4" fmla="*/ 82550 w 165100"/>
              <a:gd name="connsiteY4" fmla="*/ 495553 h 850899"/>
              <a:gd name="connsiteX5" fmla="*/ 82550 w 165100"/>
              <a:gd name="connsiteY5" fmla="*/ 774445 h 850899"/>
              <a:gd name="connsiteX6" fmla="*/ 6350 w 165100"/>
              <a:gd name="connsiteY6" fmla="*/ 844550 h 8508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65100" h="850899">
                <a:moveTo>
                  <a:pt x="6350" y="6350"/>
                </a:moveTo>
                <a:cubicBezTo>
                  <a:pt x="48259" y="6350"/>
                  <a:pt x="82550" y="37591"/>
                  <a:pt x="82550" y="76453"/>
                </a:cubicBezTo>
                <a:lnTo>
                  <a:pt x="82550" y="355345"/>
                </a:lnTo>
                <a:cubicBezTo>
                  <a:pt x="82550" y="394207"/>
                  <a:pt x="116840" y="425450"/>
                  <a:pt x="158750" y="425450"/>
                </a:cubicBezTo>
                <a:cubicBezTo>
                  <a:pt x="116840" y="425450"/>
                  <a:pt x="82550" y="456691"/>
                  <a:pt x="82550" y="495553"/>
                </a:cubicBezTo>
                <a:lnTo>
                  <a:pt x="82550" y="774445"/>
                </a:lnTo>
                <a:cubicBezTo>
                  <a:pt x="82550" y="813307"/>
                  <a:pt x="48259" y="844550"/>
                  <a:pt x="6350" y="8445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12800"/>
            <a:ext cx="5753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44196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计算左子树的规模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4419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2451100"/>
            <a:ext cx="13716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2-1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2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74000" y="2400300"/>
            <a:ext cx="609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3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0640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83200" y="4330700"/>
            <a:ext cx="1524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4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295900"/>
            <a:ext cx="469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L=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5245100"/>
            <a:ext cx="12065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5664200"/>
            <a:ext cx="13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97400" y="5092700"/>
            <a:ext cx="1790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H–1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16400" y="3797300"/>
            <a:ext cx="31750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1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log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(N+1–X)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5384800"/>
            <a:ext cx="23876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19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min{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H–1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}</a:t>
            </a:r>
          </a:p>
          <a:p>
            <a:pPr>
              <a:lnSpc>
                <a:spcPts val="3900"/>
              </a:lnSpc>
              <a:tabLst>
                <a:tab pos="12192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24100" y="5308600"/>
            <a:ext cx="571500" cy="83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215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H–1</a:t>
            </a:r>
          </a:p>
          <a:p>
            <a:pPr>
              <a:lnSpc>
                <a:spcPts val="39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3197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