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693400" cy="7559293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0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5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6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7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8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9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1739" y="1555496"/>
            <a:ext cx="7950200" cy="939800"/>
          </a:xfrm>
          <a:custGeom>
            <a:avLst/>
            <a:gdLst>
              <a:gd name="connsiteX0" fmla="*/ 12700 w 7950200"/>
              <a:gd name="connsiteY0" fmla="*/ 927099 h 939800"/>
              <a:gd name="connsiteX1" fmla="*/ 12700 w 7950200"/>
              <a:gd name="connsiteY1" fmla="*/ 12700 h 939800"/>
              <a:gd name="connsiteX2" fmla="*/ 7937499 w 7950200"/>
              <a:gd name="connsiteY2" fmla="*/ 12700 h 939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7950200" h="939800">
                <a:moveTo>
                  <a:pt x="12700" y="927099"/>
                </a:moveTo>
                <a:lnTo>
                  <a:pt x="12700" y="12700"/>
                </a:lnTo>
                <a:lnTo>
                  <a:pt x="7937499" y="12700"/>
                </a:lnTo>
              </a:path>
            </a:pathLst>
          </a:custGeom>
          <a:ln w="254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46514" y="4301871"/>
            <a:ext cx="6531102" cy="38100"/>
          </a:xfrm>
          <a:custGeom>
            <a:avLst/>
            <a:gdLst>
              <a:gd name="connsiteX0" fmla="*/ 9525 w 6531102"/>
              <a:gd name="connsiteY0" fmla="*/ 9525 h 38100"/>
              <a:gd name="connsiteX1" fmla="*/ 6521576 w 6531102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6531102" h="38100">
                <a:moveTo>
                  <a:pt x="9525" y="9525"/>
                </a:moveTo>
                <a:lnTo>
                  <a:pt x="6521576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778000" y="2044700"/>
            <a:ext cx="6337300" cy="622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900"/>
              </a:lnSpc>
              <a:tabLst>
							</a:tabLst>
            </a:pPr>
            <a:r>
              <a:rPr lang="en-US" altLang="zh-CN" sz="4997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小白专场：如何建立图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762500" y="4406900"/>
            <a:ext cx="25146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浙江大学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陈</a:t>
            </a:r>
            <a:r>
              <a:rPr lang="en-US" altLang="zh-CN" sz="2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36600"/>
            <a:ext cx="54864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1524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完整地建立一个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LGraph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1524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L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BuildGraph()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1981200"/>
            <a:ext cx="1397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1981200"/>
            <a:ext cx="1968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L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2667000"/>
            <a:ext cx="3289300" cy="3721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4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……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还会有区别吗？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6096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52939" y="1874773"/>
            <a:ext cx="254000" cy="558800"/>
          </a:xfrm>
          <a:custGeom>
            <a:avLst/>
            <a:gdLst>
              <a:gd name="connsiteX0" fmla="*/ 241300 w 254000"/>
              <a:gd name="connsiteY0" fmla="*/ 12700 h 558800"/>
              <a:gd name="connsiteX1" fmla="*/ 127000 w 254000"/>
              <a:gd name="connsiteY1" fmla="*/ 56896 h 558800"/>
              <a:gd name="connsiteX2" fmla="*/ 127000 w 254000"/>
              <a:gd name="connsiteY2" fmla="*/ 234442 h 558800"/>
              <a:gd name="connsiteX3" fmla="*/ 12700 w 254000"/>
              <a:gd name="connsiteY3" fmla="*/ 279400 h 558800"/>
              <a:gd name="connsiteX4" fmla="*/ 127000 w 254000"/>
              <a:gd name="connsiteY4" fmla="*/ 323596 h 558800"/>
              <a:gd name="connsiteX5" fmla="*/ 127000 w 254000"/>
              <a:gd name="connsiteY5" fmla="*/ 501142 h 558800"/>
              <a:gd name="connsiteX6" fmla="*/ 241300 w 254000"/>
              <a:gd name="connsiteY6" fmla="*/ 546100 h 5588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254000" h="558800">
                <a:moveTo>
                  <a:pt x="241300" y="12700"/>
                </a:moveTo>
                <a:cubicBezTo>
                  <a:pt x="178054" y="12700"/>
                  <a:pt x="127000" y="32511"/>
                  <a:pt x="127000" y="56896"/>
                </a:cubicBezTo>
                <a:lnTo>
                  <a:pt x="127000" y="234442"/>
                </a:lnTo>
                <a:cubicBezTo>
                  <a:pt x="127000" y="259588"/>
                  <a:pt x="75946" y="279400"/>
                  <a:pt x="12700" y="279400"/>
                </a:cubicBezTo>
                <a:cubicBezTo>
                  <a:pt x="75946" y="279400"/>
                  <a:pt x="127000" y="299211"/>
                  <a:pt x="127000" y="323596"/>
                </a:cubicBezTo>
                <a:lnTo>
                  <a:pt x="127000" y="501142"/>
                </a:lnTo>
                <a:cubicBezTo>
                  <a:pt x="127000" y="526288"/>
                  <a:pt x="178054" y="546100"/>
                  <a:pt x="241300" y="546100"/>
                </a:cubicBezTo>
              </a:path>
            </a:pathLst>
          </a:custGeom>
          <a:ln w="254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59089" y="3469894"/>
            <a:ext cx="7175500" cy="1612900"/>
          </a:xfrm>
          <a:custGeom>
            <a:avLst/>
            <a:gdLst>
              <a:gd name="connsiteX0" fmla="*/ 136651 w 7175500"/>
              <a:gd name="connsiteY0" fmla="*/ 6350 h 1612900"/>
              <a:gd name="connsiteX1" fmla="*/ 6350 w 7175500"/>
              <a:gd name="connsiteY1" fmla="*/ 136652 h 1612900"/>
              <a:gd name="connsiteX2" fmla="*/ 6350 w 7175500"/>
              <a:gd name="connsiteY2" fmla="*/ 1477009 h 1612900"/>
              <a:gd name="connsiteX3" fmla="*/ 136651 w 7175500"/>
              <a:gd name="connsiteY3" fmla="*/ 1606550 h 1612900"/>
              <a:gd name="connsiteX4" fmla="*/ 7038847 w 7175500"/>
              <a:gd name="connsiteY4" fmla="*/ 1606550 h 1612900"/>
              <a:gd name="connsiteX5" fmla="*/ 7169149 w 7175500"/>
              <a:gd name="connsiteY5" fmla="*/ 1477009 h 1612900"/>
              <a:gd name="connsiteX6" fmla="*/ 7169149 w 7175500"/>
              <a:gd name="connsiteY6" fmla="*/ 136652 h 1612900"/>
              <a:gd name="connsiteX7" fmla="*/ 7038847 w 7175500"/>
              <a:gd name="connsiteY7" fmla="*/ 6350 h 1612900"/>
              <a:gd name="connsiteX8" fmla="*/ 136651 w 7175500"/>
              <a:gd name="connsiteY8" fmla="*/ 6350 h 1612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7175500" h="1612900">
                <a:moveTo>
                  <a:pt x="136651" y="6350"/>
                </a:moveTo>
                <a:cubicBezTo>
                  <a:pt x="64261" y="6350"/>
                  <a:pt x="6350" y="65023"/>
                  <a:pt x="6350" y="136652"/>
                </a:cubicBezTo>
                <a:lnTo>
                  <a:pt x="6350" y="1477009"/>
                </a:lnTo>
                <a:cubicBezTo>
                  <a:pt x="6350" y="1548638"/>
                  <a:pt x="64261" y="1606550"/>
                  <a:pt x="136651" y="1606550"/>
                </a:cubicBezTo>
                <a:lnTo>
                  <a:pt x="7038847" y="1606550"/>
                </a:lnTo>
                <a:cubicBezTo>
                  <a:pt x="7111237" y="1606550"/>
                  <a:pt x="7169149" y="1548638"/>
                  <a:pt x="7169149" y="1477009"/>
                </a:cubicBezTo>
                <a:lnTo>
                  <a:pt x="7169149" y="136652"/>
                </a:lnTo>
                <a:cubicBezTo>
                  <a:pt x="7169149" y="65023"/>
                  <a:pt x="7111237" y="6350"/>
                  <a:pt x="7038847" y="6350"/>
                </a:cubicBezTo>
                <a:lnTo>
                  <a:pt x="136651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42672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用邻接矩阵表示图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2019300"/>
            <a:ext cx="16383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G[i][j]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83000" y="1790700"/>
            <a:ext cx="1778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229100" y="1727200"/>
            <a:ext cx="2857500" cy="850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&lt;v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,v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sz="24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否则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3644900"/>
            <a:ext cx="1054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Nv;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02000" y="3594100"/>
            <a:ext cx="16637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顶点数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30400" y="3949700"/>
            <a:ext cx="1054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02000" y="3898900"/>
            <a:ext cx="9525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边数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72000" y="3949700"/>
            <a:ext cx="2921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2908300"/>
            <a:ext cx="50165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GNode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*PtrToGNode;</a:t>
            </a:r>
          </a:p>
          <a:p>
            <a:pPr>
              <a:lnSpc>
                <a:spcPts val="2300"/>
              </a:lnSpc>
              <a:tabLst>
							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GNode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4394200"/>
            <a:ext cx="7823200" cy="1485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762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WeightType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G[MaxVertexNum][MaxVertexNum];</a:t>
            </a:r>
          </a:p>
          <a:p>
            <a:pPr>
              <a:lnSpc>
                <a:spcPts val="2900"/>
              </a:lnSpc>
              <a:tabLst>
                <a:tab pos="76200" algn="l"/>
                <a:tab pos="381000" algn="l"/>
              </a:tabLst>
            </a:pPr>
            <a:r>
              <a:rPr lang="en-US" altLang="zh-CN" dirty="0" smtClean="0"/>
              <a:t>		</a:t>
            </a:r>
            <a:r>
              <a:rPr lang="en-US" altLang="zh-CN" sz="199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DataType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Data[MaxVertexNum];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存顶点的数据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76200" algn="l"/>
                <a:tab pos="3810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};</a:t>
            </a:r>
          </a:p>
          <a:p>
            <a:pPr>
              <a:lnSpc>
                <a:spcPts val="2900"/>
              </a:lnSpc>
              <a:tabLst>
                <a:tab pos="76200" algn="l"/>
                <a:tab pos="381000" algn="l"/>
              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PtrToGNode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MGraph;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以邻接矩阵存储的图类型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35052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MGraph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初始化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816100"/>
            <a:ext cx="165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866900"/>
            <a:ext cx="7099300" cy="453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14300" algn="l"/>
                <a:tab pos="482600" algn="l"/>
                <a:tab pos="850900" algn="l"/>
                <a:tab pos="12065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初始化一个有</a:t>
            </a:r>
            <a:r>
              <a:rPr lang="en-US" altLang="zh-CN" sz="28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VertexNum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个顶点但没有边的图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14300" algn="l"/>
                <a:tab pos="482600" algn="l"/>
                <a:tab pos="850900" algn="l"/>
                <a:tab pos="12065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用顶点下标表示顶点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为整型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  <a:tab pos="12065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MGraph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CreateGraph(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VertexNum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  <a:tab pos="12065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W;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  <a:tab pos="12065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MGraph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  <a:tab pos="482600" algn="l"/>
                <a:tab pos="850900" algn="l"/>
                <a:tab pos="12065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(MGraph)malloc(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sizeof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GNode));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  <a:tab pos="12065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Graph-&gt;Nv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VertexNum;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  <a:tab pos="12065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Graph-&gt;Ne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  <a:tab pos="482600" algn="l"/>
                <a:tab pos="850900" algn="l"/>
                <a:tab pos="12065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注意：这里默认顶点编号从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开始，到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(Graph-&gt;Nv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1)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  <a:tab pos="12065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(V=0;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V&lt;Graph-&gt;Nv;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V++)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  <a:tab pos="12065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(W=0;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W&lt;Graph-&gt;Nv;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W++)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  <a:tab pos="1206500" algn="l"/>
              </a:tabLst>
            </a:pPr>
            <a:r>
              <a:rPr lang="en-US" altLang="zh-CN" dirty="0" smtClean="0"/>
              <a:t>	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Graph-&gt;G[V][W]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INFINITY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  <a:tab pos="482600" algn="l"/>
                <a:tab pos="850900" algn="l"/>
                <a:tab pos="12065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Graph;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  <a:tab pos="12065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49300"/>
            <a:ext cx="45720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3048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向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MGraph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中插入边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ENode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*PtrToENode;</a:t>
            </a:r>
          </a:p>
          <a:p>
            <a:pPr>
              <a:lnSpc>
                <a:spcPts val="1900"/>
              </a:lnSpc>
              <a:tabLst>
                <a:tab pos="3048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ENode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08200" y="2235200"/>
            <a:ext cx="2197100" cy="39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V1,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V2;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WeightType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59300" y="2197100"/>
            <a:ext cx="2311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有向边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&lt;V1,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V2&gt;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							</a:tabLst>
            </a:pP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权重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25600" y="2819400"/>
            <a:ext cx="4889500" cy="279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200"/>
              </a:lnSpc>
              <a:tabLst>
                <a:tab pos="609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};</a:t>
            </a:r>
          </a:p>
          <a:p>
            <a:pPr>
              <a:lnSpc>
                <a:spcPts val="1900"/>
              </a:lnSpc>
              <a:tabLst>
                <a:tab pos="6096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PtrToENode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Edge;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609600" algn="l"/>
              </a:tabLst>
            </a:pP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InsertEdge(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MGraph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Edge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609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插入边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&lt;V1,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V2&gt;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Graph-&gt;G[E-&gt;V1][E-&gt;V2]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E-&gt;Weight;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若是无向图，还要插入边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&lt;V2,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V1&gt;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Graph-&gt;G[E-&gt;V2][E-&gt;V1]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E-&gt;Weight;</a:t>
            </a:r>
          </a:p>
          <a:p>
            <a:pPr>
              <a:lnSpc>
                <a:spcPts val="1900"/>
              </a:lnSpc>
              <a:tabLst>
                <a:tab pos="609600" algn="l"/>
              </a:tabLst>
            </a:pP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2159000"/>
            <a:ext cx="177800" cy="279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							</a:tabLst>
            </a:pPr>
            <a:r>
              <a:rPr lang="en-US" altLang="zh-CN" sz="19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2120900"/>
            <a:ext cx="2057400" cy="1803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900"/>
              </a:lnSpc>
              <a:tabLst>
							</a:tabLst>
            </a:pPr>
            <a:r>
              <a:rPr lang="en-US" altLang="zh-CN" sz="3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输入格式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Nv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Ne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V1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V2</a:t>
            </a:r>
            <a:r>
              <a:rPr lang="en-US" altLang="zh-CN" sz="25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Weight</a:t>
            </a:r>
          </a:p>
          <a:p>
            <a:pPr>
              <a:lnSpc>
                <a:spcPts val="3700"/>
              </a:lnSpc>
              <a:tabLst>
							</a:tabLst>
            </a:pPr>
            <a:r>
              <a:rPr lang="en-US" altLang="zh-CN" sz="2597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……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736600"/>
            <a:ext cx="5638800" cy="1231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                <a:tab pos="28194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完整地建立一个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MGraph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300"/>
              </a:lnSpc>
              <a:tabLst>
                <a:tab pos="28194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MGraph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BuildGraph()</a:t>
            </a:r>
          </a:p>
          <a:p>
            <a:pPr>
              <a:lnSpc>
                <a:spcPts val="1600"/>
              </a:lnSpc>
              <a:tabLst>
                <a:tab pos="28194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MGraph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59300" y="2159000"/>
            <a:ext cx="4572000" cy="4203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Edge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E;</a:t>
            </a:r>
          </a:p>
          <a:p>
            <a:pPr>
              <a:lnSpc>
                <a:spcPts val="16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V;</a:t>
            </a:r>
          </a:p>
          <a:p>
            <a:pPr>
              <a:lnSpc>
                <a:spcPts val="16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Nv,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scanf("%d",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&amp;Nv);</a:t>
            </a:r>
          </a:p>
          <a:p>
            <a:pPr>
              <a:lnSpc>
                <a:spcPts val="16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CreateGraph(Nv);</a:t>
            </a:r>
          </a:p>
          <a:p>
            <a:pPr>
              <a:lnSpc>
                <a:spcPts val="16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scanf("%d",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&amp;(Graph-&gt;Ne));</a:t>
            </a:r>
          </a:p>
          <a:p>
            <a:pPr>
              <a:lnSpc>
                <a:spcPts val="16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Graph-&gt;Ne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(Edge)malloc(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sizeof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ENode));</a:t>
            </a:r>
          </a:p>
          <a:p>
            <a:pPr>
              <a:lnSpc>
                <a:spcPts val="16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(i=0;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i&lt;Graph-&gt;Ne;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scanf("%d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%d",</a:t>
            </a:r>
          </a:p>
          <a:p>
            <a:pPr>
              <a:lnSpc>
                <a:spcPts val="16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dirty="0" smtClean="0"/>
              <a:t>	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&amp;E-&gt;V1,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&amp;E-&gt;V2,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&amp;E-&gt;Weight);</a:t>
            </a:r>
          </a:p>
          <a:p>
            <a:pPr>
              <a:lnSpc>
                <a:spcPts val="16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InsertEdge(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6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6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如果顶点有数据的话，读入数据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(V=0;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V&lt;Graph-&gt;Nv;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V++)</a:t>
            </a:r>
          </a:p>
          <a:p>
            <a:pPr>
              <a:lnSpc>
                <a:spcPts val="16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scanf("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%c",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&amp;(Graph-&gt;Data[V]));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431800" algn="l"/>
                <a:tab pos="850900" algn="l"/>
                <a:tab pos="16002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40200" y="63119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87400"/>
            <a:ext cx="53340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400"/>
              </a:lnSpc>
              <a:tabLst>
                <a:tab pos="914400" algn="l"/>
              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如果不要这么麻烦</a:t>
            </a:r>
            <a:r>
              <a:rPr lang="en-US" altLang="zh-CN" sz="4200" b="1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……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G[MAXN][MAXN],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Nv,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Ne;</a:t>
            </a:r>
          </a:p>
          <a:p>
            <a:pPr>
              <a:lnSpc>
                <a:spcPts val="16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BuildGraph()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25400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2540000"/>
            <a:ext cx="21209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v1,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v2,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35200" y="2997200"/>
            <a:ext cx="4140200" cy="267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419100" algn="l"/>
                <a:tab pos="7366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scanf("%d",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&amp;Nv);</a:t>
            </a:r>
          </a:p>
          <a:p>
            <a:pPr>
              <a:lnSpc>
                <a:spcPts val="1600"/>
              </a:lnSpc>
              <a:tabLst>
                <a:tab pos="419100" algn="l"/>
                <a:tab pos="7366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CreateGraph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419100" algn="l"/>
                <a:tab pos="7366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(i=0;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i&lt;Nv;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i++)</a:t>
            </a:r>
          </a:p>
          <a:p>
            <a:pPr>
              <a:lnSpc>
                <a:spcPts val="1600"/>
              </a:lnSpc>
              <a:tabLst>
                <a:tab pos="419100" algn="l"/>
                <a:tab pos="7366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(j=0;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j&lt;Nv;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j++)</a:t>
            </a:r>
          </a:p>
          <a:p>
            <a:pPr>
              <a:lnSpc>
                <a:spcPts val="1600"/>
              </a:lnSpc>
              <a:tabLst>
                <a:tab pos="419100" algn="l"/>
                <a:tab pos="736600" algn="l"/>
                <a:tab pos="1066800" algn="l"/>
              </a:tabLst>
            </a:pPr>
            <a:r>
              <a:rPr lang="en-US" altLang="zh-CN" dirty="0" smtClean="0"/>
              <a:t>	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G[i][j]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INFINITY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419100" algn="l"/>
                <a:tab pos="7366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scanf("%d",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&amp;Ne);</a:t>
            </a:r>
          </a:p>
          <a:p>
            <a:pPr>
              <a:lnSpc>
                <a:spcPts val="1600"/>
              </a:lnSpc>
              <a:tabLst>
                <a:tab pos="419100" algn="l"/>
                <a:tab pos="7366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(i=0;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i&lt;Ne;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i++)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419100" algn="l"/>
                <a:tab pos="7366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scanf("%d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%d",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&amp;v1,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&amp;v2,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&amp;w);</a:t>
            </a:r>
          </a:p>
          <a:p>
            <a:pPr>
              <a:lnSpc>
                <a:spcPts val="1600"/>
              </a:lnSpc>
              <a:tabLst>
                <a:tab pos="419100" algn="l"/>
                <a:tab pos="7366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InsertEdge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419100" algn="l"/>
                <a:tab pos="7366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G[v1][v2]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w;</a:t>
            </a:r>
          </a:p>
          <a:p>
            <a:pPr>
              <a:lnSpc>
                <a:spcPts val="1600"/>
              </a:lnSpc>
              <a:tabLst>
                <a:tab pos="419100" algn="l"/>
                <a:tab pos="736600" algn="l"/>
                <a:tab pos="1066800" algn="l"/>
              </a:tabLst>
            </a:pPr>
            <a:r>
              <a:rPr lang="en-US" altLang="zh-CN" dirty="0" smtClean="0"/>
              <a:t>	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G[v2][v1]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w;</a:t>
            </a:r>
          </a:p>
          <a:p>
            <a:pPr>
              <a:lnSpc>
                <a:spcPts val="1600"/>
              </a:lnSpc>
              <a:tabLst>
                <a:tab pos="419100" algn="l"/>
                <a:tab pos="736600" algn="l"/>
                <a:tab pos="10668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600"/>
              </a:lnSpc>
              <a:tabLst>
                <a:tab pos="419100" algn="l"/>
                <a:tab pos="736600" algn="l"/>
                <a:tab pos="10668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74700"/>
            <a:ext cx="3733800" cy="52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1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用邻接表表示图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790700"/>
            <a:ext cx="152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697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727200"/>
            <a:ext cx="7721600" cy="723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邻接表：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G[N]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为指针数组，对应矩阵每行一个链表，</a:t>
            </a:r>
          </a:p>
          <a:p>
            <a:pPr>
              <a:lnSpc>
                <a:spcPts val="3100"/>
              </a:lnSpc>
              <a:tabLst>
							</a:tabLst>
            </a:pP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只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存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</a:t>
            </a:r>
            <a:r>
              <a:rPr lang="en-US" altLang="zh-CN" sz="25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</a:t>
            </a:r>
            <a:r>
              <a:rPr lang="en-US" altLang="zh-CN" sz="2597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素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2654300"/>
            <a:ext cx="419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G[0]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2882900"/>
            <a:ext cx="4191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G[1]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3124200"/>
            <a:ext cx="4191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G[2]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G[3]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G[4]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73200" y="3822700"/>
            <a:ext cx="4191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G[5]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G[6]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G[7]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G[8]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G[9]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26543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26543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28829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28829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11500" y="28829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68700" y="28829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3124200"/>
            <a:ext cx="1016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3124200"/>
            <a:ext cx="1016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11500" y="3124200"/>
            <a:ext cx="101600" cy="584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68700" y="37973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97100" y="3822700"/>
            <a:ext cx="1016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2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9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54300" y="3822700"/>
            <a:ext cx="1016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1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11500" y="3822700"/>
            <a:ext cx="101600" cy="1041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4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7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5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6</a:t>
            </a:r>
          </a:p>
          <a:p>
            <a:pPr>
              <a:lnSpc>
                <a:spcPts val="18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2590800"/>
            <a:ext cx="5016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GNode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*PtrToGNode;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2895600"/>
            <a:ext cx="2120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GNode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78400" y="3213100"/>
            <a:ext cx="1054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Nv;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54800" y="3162300"/>
            <a:ext cx="1714500" cy="55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19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顶点数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400"/>
              </a:lnSpc>
              <a:tabLst>
							</a:tabLst>
            </a:pPr>
            <a:r>
              <a:rPr lang="en-US" altLang="zh-CN" sz="19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边数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19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68800" y="3784600"/>
            <a:ext cx="3949700" cy="116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AdjList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G;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邻接表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300"/>
              </a:lnSpc>
              <a:tabLst>
                <a:tab pos="609600" algn="l"/>
              </a:tabLst>
            </a:pP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};</a:t>
            </a:r>
          </a:p>
          <a:p>
            <a:pPr>
              <a:lnSpc>
                <a:spcPts val="2300"/>
              </a:lnSpc>
              <a:tabLst>
                <a:tab pos="609600" algn="l"/>
              </a:tabLst>
            </a:pPr>
            <a:r>
              <a:rPr lang="en-US" altLang="zh-CN" sz="19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PtrToGNode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LGraph;</a:t>
            </a:r>
          </a:p>
          <a:p>
            <a:pPr>
              <a:lnSpc>
                <a:spcPts val="2300"/>
              </a:lnSpc>
              <a:tabLst>
                <a:tab pos="609600" algn="l"/>
              </a:tabLst>
            </a:pPr>
            <a:r>
              <a:rPr lang="en-US" altLang="zh-CN" sz="19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以邻接表方式存储的图类型</a:t>
            </a:r>
            <a:r>
              <a:rPr lang="en-US" altLang="zh-CN" sz="19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9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5194300"/>
            <a:ext cx="3721100" cy="977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4191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Vnode{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PtrToAdjVNode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FirstEdge;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DataType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808080"/>
                </a:solidFill>
                <a:latin typeface="Courier New" pitchFamily="18" charset="0"/>
                <a:cs typeface="Courier New" pitchFamily="18" charset="0"/>
              </a:rPr>
              <a:t>Data;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存顶点的数据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AdjList[MaxVertexNum];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AdjList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是邻接表类型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59400" y="5130800"/>
            <a:ext cx="4140200" cy="1193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4191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AdjVNode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*PtrToAdjVNode;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AdjVNode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AdjV;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邻接点下标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WeightType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Weight;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边权重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PtrToAdjVNode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Next;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33528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LGraph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初始化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816100"/>
            <a:ext cx="165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dirty="0" smtClean="0">
                <a:solidFill>
                  <a:srgbClr val="cc6500"/>
                </a:solidFill>
                <a:latin typeface="Wingdings" pitchFamily="18" charset="0"/>
                <a:cs typeface="Wingdings" pitchFamily="18" charset="0"/>
              </a:rPr>
              <a:t>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1854200"/>
            <a:ext cx="7099300" cy="429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100"/>
              </a:lnSpc>
              <a:tabLst>
                <a:tab pos="114300" algn="l"/>
                <a:tab pos="482600" algn="l"/>
                <a:tab pos="850900" algn="l"/>
              </a:tabLst>
            </a:pP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初始化一个有</a:t>
            </a:r>
            <a:r>
              <a:rPr lang="en-US" altLang="zh-CN" sz="2802" b="1" dirty="0" smtClean="0">
                <a:solidFill>
                  <a:srgbClr val="000000"/>
                </a:solidFill>
                <a:latin typeface="Garamond" pitchFamily="18" charset="0"/>
                <a:cs typeface="Garamond" pitchFamily="18" charset="0"/>
              </a:rPr>
              <a:t>VertexNum</a:t>
            </a:r>
            <a:r>
              <a:rPr lang="en-US" altLang="zh-CN" sz="2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个顶点但没有边的图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114300" algn="l"/>
                <a:tab pos="482600" algn="l"/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typedef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用顶点下标表示顶点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,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为整型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L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CreateGraph(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int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VertexNum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V,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W;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L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  <a:tab pos="482600" algn="l"/>
                <a:tab pos="850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b="1" dirty="0" smtClean="0">
                <a:solidFill>
                  <a:srgbClr val="ff0000"/>
                </a:solidFill>
                <a:latin typeface="Courier New" pitchFamily="18" charset="0"/>
                <a:cs typeface="Courier New" pitchFamily="18" charset="0"/>
              </a:rPr>
              <a:t>L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Graph)malloc(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sizeof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GNode));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Graph-&gt;Nv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VertexNum;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Graph-&gt;Ne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  <a:tab pos="482600" algn="l"/>
                <a:tab pos="850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注意：这里默认顶点编号从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0</a:t>
            </a:r>
            <a:r>
              <a:rPr lang="en-US" altLang="zh-CN" sz="1602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开始，到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(Graph-&gt;Nv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-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1)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for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V=0;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V&lt;Graph-&gt;Nv;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V++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</a:tabLst>
            </a:pPr>
            <a:r>
              <a:rPr lang="en-US" altLang="zh-CN" dirty="0" smtClean="0"/>
              <a:t>		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Graph-&gt;G[V].FirstEdge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NULL;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14300" algn="l"/>
                <a:tab pos="482600" algn="l"/>
                <a:tab pos="850900" algn="l"/>
              </a:tabLst>
            </a:pPr>
            <a:r>
              <a:rPr lang="en-US" altLang="zh-CN" dirty="0" smtClean="0"/>
              <a:t>		</a:t>
            </a:r>
            <a:r>
              <a:rPr lang="en-US" altLang="zh-CN" sz="16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6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Graph;</a:t>
            </a:r>
          </a:p>
          <a:p>
            <a:pPr>
              <a:lnSpc>
                <a:spcPts val="1900"/>
              </a:lnSpc>
              <a:tabLst>
                <a:tab pos="114300" algn="l"/>
                <a:tab pos="482600" algn="l"/>
                <a:tab pos="850900" algn="l"/>
              </a:tabLst>
            </a:pPr>
            <a:r>
              <a:rPr lang="en-US" altLang="zh-CN" dirty="0" smtClean="0"/>
              <a:t>	</a:t>
            </a:r>
            <a:r>
              <a:rPr lang="en-US" altLang="zh-CN" sz="16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774839" y="348995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7999 h 6858000"/>
              <a:gd name="connsiteX2" fmla="*/ 9143999 w 9144000"/>
              <a:gd name="connsiteY2" fmla="*/ 6857999 h 6858000"/>
              <a:gd name="connsiteX3" fmla="*/ 9143999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7999"/>
                </a:lnTo>
                <a:lnTo>
                  <a:pt x="9143999" y="6857999"/>
                </a:lnTo>
                <a:lnTo>
                  <a:pt x="9143999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146314" y="568070"/>
            <a:ext cx="8248650" cy="628649"/>
          </a:xfrm>
          <a:custGeom>
            <a:avLst/>
            <a:gdLst>
              <a:gd name="connsiteX0" fmla="*/ 9525 w 8248650"/>
              <a:gd name="connsiteY0" fmla="*/ 619125 h 628649"/>
              <a:gd name="connsiteX1" fmla="*/ 9525 w 8248650"/>
              <a:gd name="connsiteY1" fmla="*/ 9525 h 628649"/>
              <a:gd name="connsiteX2" fmla="*/ 8239124 w 8248650"/>
              <a:gd name="connsiteY2" fmla="*/ 9525 h 6286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49">
                <a:moveTo>
                  <a:pt x="9525" y="619125"/>
                </a:moveTo>
                <a:lnTo>
                  <a:pt x="9525" y="9525"/>
                </a:ln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22514" y="6511670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4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4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45477" y="1257046"/>
            <a:ext cx="317500" cy="165100"/>
          </a:xfrm>
          <a:custGeom>
            <a:avLst/>
            <a:gdLst>
              <a:gd name="connsiteX0" fmla="*/ 6350 w 317500"/>
              <a:gd name="connsiteY0" fmla="*/ 6350 h 165100"/>
              <a:gd name="connsiteX1" fmla="*/ 6350 w 317500"/>
              <a:gd name="connsiteY1" fmla="*/ 158750 h 165100"/>
              <a:gd name="connsiteX2" fmla="*/ 311150 w 317500"/>
              <a:gd name="connsiteY2" fmla="*/ 158750 h 165100"/>
              <a:gd name="connsiteX3" fmla="*/ 311150 w 317500"/>
              <a:gd name="connsiteY3" fmla="*/ 6350 h 165100"/>
              <a:gd name="connsiteX4" fmla="*/ 6350 w 3175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17500" h="165100">
                <a:moveTo>
                  <a:pt x="6350" y="6350"/>
                </a:moveTo>
                <a:lnTo>
                  <a:pt x="6350" y="158750"/>
                </a:lnTo>
                <a:lnTo>
                  <a:pt x="311150" y="158750"/>
                </a:lnTo>
                <a:lnTo>
                  <a:pt x="3111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6627" y="1263396"/>
            <a:ext cx="76200" cy="152400"/>
          </a:xfrm>
          <a:custGeom>
            <a:avLst/>
            <a:gdLst>
              <a:gd name="connsiteX0" fmla="*/ 0 w 76200"/>
              <a:gd name="connsiteY0" fmla="*/ 0 h 152400"/>
              <a:gd name="connsiteX1" fmla="*/ 0 w 76200"/>
              <a:gd name="connsiteY1" fmla="*/ 152400 h 152400"/>
              <a:gd name="connsiteX2" fmla="*/ 76200 w 76200"/>
              <a:gd name="connsiteY2" fmla="*/ 152400 h 152400"/>
              <a:gd name="connsiteX3" fmla="*/ 76200 w 76200"/>
              <a:gd name="connsiteY3" fmla="*/ 0 h 152400"/>
              <a:gd name="connsiteX4" fmla="*/ 0 w 762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0277" y="1257046"/>
            <a:ext cx="88900" cy="165100"/>
          </a:xfrm>
          <a:custGeom>
            <a:avLst/>
            <a:gdLst>
              <a:gd name="connsiteX0" fmla="*/ 6350 w 88900"/>
              <a:gd name="connsiteY0" fmla="*/ 6350 h 165100"/>
              <a:gd name="connsiteX1" fmla="*/ 6350 w 88900"/>
              <a:gd name="connsiteY1" fmla="*/ 158750 h 165100"/>
              <a:gd name="connsiteX2" fmla="*/ 82550 w 88900"/>
              <a:gd name="connsiteY2" fmla="*/ 158750 h 165100"/>
              <a:gd name="connsiteX3" fmla="*/ 82550 w 88900"/>
              <a:gd name="connsiteY3" fmla="*/ 6350 h 165100"/>
              <a:gd name="connsiteX4" fmla="*/ 6350 w 889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165100">
                <a:moveTo>
                  <a:pt x="6350" y="6350"/>
                </a:moveTo>
                <a:lnTo>
                  <a:pt x="6350" y="158750"/>
                </a:lnTo>
                <a:lnTo>
                  <a:pt x="82550" y="158750"/>
                </a:lnTo>
                <a:lnTo>
                  <a:pt x="82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8027" y="1720595"/>
            <a:ext cx="76200" cy="152400"/>
          </a:xfrm>
          <a:custGeom>
            <a:avLst/>
            <a:gdLst>
              <a:gd name="connsiteX0" fmla="*/ 0 w 76200"/>
              <a:gd name="connsiteY0" fmla="*/ 0 h 152400"/>
              <a:gd name="connsiteX1" fmla="*/ 0 w 76200"/>
              <a:gd name="connsiteY1" fmla="*/ 152400 h 152400"/>
              <a:gd name="connsiteX2" fmla="*/ 76200 w 76200"/>
              <a:gd name="connsiteY2" fmla="*/ 152400 h 152400"/>
              <a:gd name="connsiteX3" fmla="*/ 76200 w 76200"/>
              <a:gd name="connsiteY3" fmla="*/ 0 h 152400"/>
              <a:gd name="connsiteX4" fmla="*/ 0 w 762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1677" y="1714245"/>
            <a:ext cx="88900" cy="165100"/>
          </a:xfrm>
          <a:custGeom>
            <a:avLst/>
            <a:gdLst>
              <a:gd name="connsiteX0" fmla="*/ 6350 w 88900"/>
              <a:gd name="connsiteY0" fmla="*/ 6350 h 165100"/>
              <a:gd name="connsiteX1" fmla="*/ 6350 w 88900"/>
              <a:gd name="connsiteY1" fmla="*/ 158750 h 165100"/>
              <a:gd name="connsiteX2" fmla="*/ 82550 w 88900"/>
              <a:gd name="connsiteY2" fmla="*/ 158750 h 165100"/>
              <a:gd name="connsiteX3" fmla="*/ 82550 w 88900"/>
              <a:gd name="connsiteY3" fmla="*/ 6350 h 165100"/>
              <a:gd name="connsiteX4" fmla="*/ 6350 w 889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165100">
                <a:moveTo>
                  <a:pt x="6350" y="6350"/>
                </a:moveTo>
                <a:lnTo>
                  <a:pt x="6350" y="158750"/>
                </a:lnTo>
                <a:lnTo>
                  <a:pt x="82550" y="158750"/>
                </a:lnTo>
                <a:lnTo>
                  <a:pt x="82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550277" y="1714245"/>
            <a:ext cx="241300" cy="165100"/>
          </a:xfrm>
          <a:custGeom>
            <a:avLst/>
            <a:gdLst>
              <a:gd name="connsiteX0" fmla="*/ 6350 w 241300"/>
              <a:gd name="connsiteY0" fmla="*/ 6350 h 165100"/>
              <a:gd name="connsiteX1" fmla="*/ 6350 w 241300"/>
              <a:gd name="connsiteY1" fmla="*/ 158750 h 165100"/>
              <a:gd name="connsiteX2" fmla="*/ 234950 w 241300"/>
              <a:gd name="connsiteY2" fmla="*/ 158750 h 165100"/>
              <a:gd name="connsiteX3" fmla="*/ 234950 w 241300"/>
              <a:gd name="connsiteY3" fmla="*/ 6350 h 165100"/>
              <a:gd name="connsiteX4" fmla="*/ 6350 w 2413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165100">
                <a:moveTo>
                  <a:pt x="6350" y="6350"/>
                </a:moveTo>
                <a:lnTo>
                  <a:pt x="6350" y="158750"/>
                </a:lnTo>
                <a:lnTo>
                  <a:pt x="234950" y="158750"/>
                </a:lnTo>
                <a:lnTo>
                  <a:pt x="234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85227" y="1720595"/>
            <a:ext cx="76200" cy="152400"/>
          </a:xfrm>
          <a:custGeom>
            <a:avLst/>
            <a:gdLst>
              <a:gd name="connsiteX0" fmla="*/ 0 w 76200"/>
              <a:gd name="connsiteY0" fmla="*/ 0 h 152400"/>
              <a:gd name="connsiteX1" fmla="*/ 0 w 76200"/>
              <a:gd name="connsiteY1" fmla="*/ 152400 h 152400"/>
              <a:gd name="connsiteX2" fmla="*/ 76200 w 76200"/>
              <a:gd name="connsiteY2" fmla="*/ 152400 h 152400"/>
              <a:gd name="connsiteX3" fmla="*/ 76200 w 76200"/>
              <a:gd name="connsiteY3" fmla="*/ 0 h 152400"/>
              <a:gd name="connsiteX4" fmla="*/ 0 w 762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78877" y="1714245"/>
            <a:ext cx="88900" cy="165100"/>
          </a:xfrm>
          <a:custGeom>
            <a:avLst/>
            <a:gdLst>
              <a:gd name="connsiteX0" fmla="*/ 6350 w 88900"/>
              <a:gd name="connsiteY0" fmla="*/ 6350 h 165100"/>
              <a:gd name="connsiteX1" fmla="*/ 6350 w 88900"/>
              <a:gd name="connsiteY1" fmla="*/ 158750 h 165100"/>
              <a:gd name="connsiteX2" fmla="*/ 82550 w 88900"/>
              <a:gd name="connsiteY2" fmla="*/ 158750 h 165100"/>
              <a:gd name="connsiteX3" fmla="*/ 82550 w 88900"/>
              <a:gd name="connsiteY3" fmla="*/ 6350 h 165100"/>
              <a:gd name="connsiteX4" fmla="*/ 6350 w 889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165100">
                <a:moveTo>
                  <a:pt x="6350" y="6350"/>
                </a:moveTo>
                <a:lnTo>
                  <a:pt x="6350" y="158750"/>
                </a:lnTo>
                <a:lnTo>
                  <a:pt x="82550" y="158750"/>
                </a:lnTo>
                <a:lnTo>
                  <a:pt x="82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007477" y="1714245"/>
            <a:ext cx="241300" cy="165100"/>
          </a:xfrm>
          <a:custGeom>
            <a:avLst/>
            <a:gdLst>
              <a:gd name="connsiteX0" fmla="*/ 6350 w 241300"/>
              <a:gd name="connsiteY0" fmla="*/ 6350 h 165100"/>
              <a:gd name="connsiteX1" fmla="*/ 6350 w 241300"/>
              <a:gd name="connsiteY1" fmla="*/ 158750 h 165100"/>
              <a:gd name="connsiteX2" fmla="*/ 234950 w 241300"/>
              <a:gd name="connsiteY2" fmla="*/ 158750 h 165100"/>
              <a:gd name="connsiteX3" fmla="*/ 234950 w 241300"/>
              <a:gd name="connsiteY3" fmla="*/ 6350 h 165100"/>
              <a:gd name="connsiteX4" fmla="*/ 6350 w 2413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165100">
                <a:moveTo>
                  <a:pt x="6350" y="6350"/>
                </a:moveTo>
                <a:lnTo>
                  <a:pt x="6350" y="158750"/>
                </a:lnTo>
                <a:lnTo>
                  <a:pt x="234950" y="158750"/>
                </a:lnTo>
                <a:lnTo>
                  <a:pt x="234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42427" y="1720595"/>
            <a:ext cx="76200" cy="152400"/>
          </a:xfrm>
          <a:custGeom>
            <a:avLst/>
            <a:gdLst>
              <a:gd name="connsiteX0" fmla="*/ 0 w 76200"/>
              <a:gd name="connsiteY0" fmla="*/ 0 h 152400"/>
              <a:gd name="connsiteX1" fmla="*/ 0 w 76200"/>
              <a:gd name="connsiteY1" fmla="*/ 152400 h 152400"/>
              <a:gd name="connsiteX2" fmla="*/ 76200 w 76200"/>
              <a:gd name="connsiteY2" fmla="*/ 152400 h 152400"/>
              <a:gd name="connsiteX3" fmla="*/ 76200 w 76200"/>
              <a:gd name="connsiteY3" fmla="*/ 0 h 152400"/>
              <a:gd name="connsiteX4" fmla="*/ 0 w 762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236077" y="1714245"/>
            <a:ext cx="88900" cy="165100"/>
          </a:xfrm>
          <a:custGeom>
            <a:avLst/>
            <a:gdLst>
              <a:gd name="connsiteX0" fmla="*/ 6350 w 88900"/>
              <a:gd name="connsiteY0" fmla="*/ 6350 h 165100"/>
              <a:gd name="connsiteX1" fmla="*/ 6350 w 88900"/>
              <a:gd name="connsiteY1" fmla="*/ 158750 h 165100"/>
              <a:gd name="connsiteX2" fmla="*/ 82550 w 88900"/>
              <a:gd name="connsiteY2" fmla="*/ 158750 h 165100"/>
              <a:gd name="connsiteX3" fmla="*/ 82550 w 88900"/>
              <a:gd name="connsiteY3" fmla="*/ 6350 h 165100"/>
              <a:gd name="connsiteX4" fmla="*/ 6350 w 889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165100">
                <a:moveTo>
                  <a:pt x="6350" y="6350"/>
                </a:moveTo>
                <a:lnTo>
                  <a:pt x="6350" y="158750"/>
                </a:lnTo>
                <a:lnTo>
                  <a:pt x="82550" y="158750"/>
                </a:lnTo>
                <a:lnTo>
                  <a:pt x="82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464677" y="1714245"/>
            <a:ext cx="241300" cy="165100"/>
          </a:xfrm>
          <a:custGeom>
            <a:avLst/>
            <a:gdLst>
              <a:gd name="connsiteX0" fmla="*/ 6350 w 241300"/>
              <a:gd name="connsiteY0" fmla="*/ 6350 h 165100"/>
              <a:gd name="connsiteX1" fmla="*/ 6350 w 241300"/>
              <a:gd name="connsiteY1" fmla="*/ 158750 h 165100"/>
              <a:gd name="connsiteX2" fmla="*/ 234950 w 241300"/>
              <a:gd name="connsiteY2" fmla="*/ 158750 h 165100"/>
              <a:gd name="connsiteX3" fmla="*/ 234950 w 241300"/>
              <a:gd name="connsiteY3" fmla="*/ 6350 h 165100"/>
              <a:gd name="connsiteX4" fmla="*/ 6350 w 2413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41300" h="165100">
                <a:moveTo>
                  <a:pt x="6350" y="6350"/>
                </a:moveTo>
                <a:lnTo>
                  <a:pt x="6350" y="158750"/>
                </a:lnTo>
                <a:lnTo>
                  <a:pt x="234950" y="158750"/>
                </a:lnTo>
                <a:lnTo>
                  <a:pt x="2349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99627" y="1720595"/>
            <a:ext cx="76200" cy="152400"/>
          </a:xfrm>
          <a:custGeom>
            <a:avLst/>
            <a:gdLst>
              <a:gd name="connsiteX0" fmla="*/ 0 w 76200"/>
              <a:gd name="connsiteY0" fmla="*/ 0 h 152400"/>
              <a:gd name="connsiteX1" fmla="*/ 0 w 76200"/>
              <a:gd name="connsiteY1" fmla="*/ 152400 h 152400"/>
              <a:gd name="connsiteX2" fmla="*/ 76200 w 76200"/>
              <a:gd name="connsiteY2" fmla="*/ 152400 h 152400"/>
              <a:gd name="connsiteX3" fmla="*/ 76200 w 76200"/>
              <a:gd name="connsiteY3" fmla="*/ 0 h 152400"/>
              <a:gd name="connsiteX4" fmla="*/ 0 w 762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6200" h="152400">
                <a:moveTo>
                  <a:pt x="0" y="0"/>
                </a:moveTo>
                <a:lnTo>
                  <a:pt x="0" y="152400"/>
                </a:lnTo>
                <a:lnTo>
                  <a:pt x="76200" y="152400"/>
                </a:lnTo>
                <a:lnTo>
                  <a:pt x="76200" y="0"/>
                </a:lnTo>
                <a:lnTo>
                  <a:pt x="0" y="0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693277" y="1714245"/>
            <a:ext cx="88900" cy="165100"/>
          </a:xfrm>
          <a:custGeom>
            <a:avLst/>
            <a:gdLst>
              <a:gd name="connsiteX0" fmla="*/ 6350 w 88900"/>
              <a:gd name="connsiteY0" fmla="*/ 6350 h 165100"/>
              <a:gd name="connsiteX1" fmla="*/ 6350 w 88900"/>
              <a:gd name="connsiteY1" fmla="*/ 158750 h 165100"/>
              <a:gd name="connsiteX2" fmla="*/ 82550 w 88900"/>
              <a:gd name="connsiteY2" fmla="*/ 158750 h 165100"/>
              <a:gd name="connsiteX3" fmla="*/ 82550 w 88900"/>
              <a:gd name="connsiteY3" fmla="*/ 6350 h 165100"/>
              <a:gd name="connsiteX4" fmla="*/ 6350 w 889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8900" h="165100">
                <a:moveTo>
                  <a:pt x="6350" y="6350"/>
                </a:moveTo>
                <a:lnTo>
                  <a:pt x="6350" y="158750"/>
                </a:lnTo>
                <a:lnTo>
                  <a:pt x="82550" y="158750"/>
                </a:lnTo>
                <a:lnTo>
                  <a:pt x="82550" y="6350"/>
                </a:lnTo>
                <a:lnTo>
                  <a:pt x="6350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28227" y="1720595"/>
            <a:ext cx="152400" cy="152400"/>
          </a:xfrm>
          <a:custGeom>
            <a:avLst/>
            <a:gdLst>
              <a:gd name="connsiteX0" fmla="*/ 76200 w 152400"/>
              <a:gd name="connsiteY0" fmla="*/ 0 h 152400"/>
              <a:gd name="connsiteX1" fmla="*/ 0 w 152400"/>
              <a:gd name="connsiteY1" fmla="*/ 76200 h 152400"/>
              <a:gd name="connsiteX2" fmla="*/ 76200 w 152400"/>
              <a:gd name="connsiteY2" fmla="*/ 152400 h 152400"/>
              <a:gd name="connsiteX3" fmla="*/ 152400 w 152400"/>
              <a:gd name="connsiteY3" fmla="*/ 76200 h 152400"/>
              <a:gd name="connsiteX4" fmla="*/ 76200 w 152400"/>
              <a:gd name="connsiteY4" fmla="*/ 0 h 152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52400" h="152400">
                <a:moveTo>
                  <a:pt x="76200" y="0"/>
                </a:moveTo>
                <a:cubicBezTo>
                  <a:pt x="34290" y="0"/>
                  <a:pt x="0" y="34289"/>
                  <a:pt x="0" y="76200"/>
                </a:cubicBezTo>
                <a:cubicBezTo>
                  <a:pt x="0" y="118110"/>
                  <a:pt x="34290" y="152400"/>
                  <a:pt x="76200" y="152400"/>
                </a:cubicBezTo>
                <a:cubicBezTo>
                  <a:pt x="118109" y="152400"/>
                  <a:pt x="152400" y="118110"/>
                  <a:pt x="152400" y="76200"/>
                </a:cubicBezTo>
                <a:cubicBezTo>
                  <a:pt x="152400" y="34289"/>
                  <a:pt x="118109" y="0"/>
                  <a:pt x="76200" y="0"/>
                </a:cubicBez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21877" y="1714245"/>
            <a:ext cx="165100" cy="165100"/>
          </a:xfrm>
          <a:custGeom>
            <a:avLst/>
            <a:gdLst>
              <a:gd name="connsiteX0" fmla="*/ 82550 w 165100"/>
              <a:gd name="connsiteY0" fmla="*/ 6350 h 165100"/>
              <a:gd name="connsiteX1" fmla="*/ 6350 w 165100"/>
              <a:gd name="connsiteY1" fmla="*/ 82550 h 165100"/>
              <a:gd name="connsiteX2" fmla="*/ 82550 w 165100"/>
              <a:gd name="connsiteY2" fmla="*/ 158750 h 165100"/>
              <a:gd name="connsiteX3" fmla="*/ 158750 w 165100"/>
              <a:gd name="connsiteY3" fmla="*/ 82550 h 165100"/>
              <a:gd name="connsiteX4" fmla="*/ 82550 w 165100"/>
              <a:gd name="connsiteY4" fmla="*/ 6350 h 165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65100" h="165100">
                <a:moveTo>
                  <a:pt x="82550" y="6350"/>
                </a:moveTo>
                <a:cubicBezTo>
                  <a:pt x="40640" y="6350"/>
                  <a:pt x="6350" y="40639"/>
                  <a:pt x="6350" y="82550"/>
                </a:cubicBezTo>
                <a:cubicBezTo>
                  <a:pt x="6350" y="124460"/>
                  <a:pt x="40640" y="158750"/>
                  <a:pt x="82550" y="158750"/>
                </a:cubicBezTo>
                <a:cubicBezTo>
                  <a:pt x="124459" y="158750"/>
                  <a:pt x="158750" y="124460"/>
                  <a:pt x="158750" y="82550"/>
                </a:cubicBezTo>
                <a:cubicBezTo>
                  <a:pt x="158750" y="40639"/>
                  <a:pt x="124459" y="6350"/>
                  <a:pt x="82550" y="63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30200"/>
            <a:ext cx="9169400" cy="6883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20800" y="723900"/>
            <a:ext cx="4419600" cy="596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4700"/>
              </a:lnSpc>
              <a:tabLst>
							</a:tabLst>
            </a:pP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向</a:t>
            </a:r>
            <a:r>
              <a:rPr lang="en-US" altLang="zh-CN" sz="4200" b="1" dirty="0" smtClean="0">
                <a:solidFill>
                  <a:srgbClr val="00339a"/>
                </a:solidFill>
                <a:latin typeface="Garamond" pitchFamily="18" charset="0"/>
                <a:cs typeface="Garamond" pitchFamily="18" charset="0"/>
              </a:rPr>
              <a:t>LGraph</a:t>
            </a:r>
            <a:r>
              <a:rPr lang="en-US" altLang="zh-CN" sz="4200" dirty="0" smtClean="0">
                <a:solidFill>
                  <a:srgbClr val="00339a"/>
                </a:solidFill>
                <a:latin typeface="Times New Roman" pitchFamily="18" charset="0"/>
                <a:cs typeface="Times New Roman" pitchFamily="18" charset="0"/>
              </a:rPr>
              <a:t>中插入边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1689100"/>
            <a:ext cx="4140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void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InsertEdge(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LGraph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Edge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2044700"/>
            <a:ext cx="6477000" cy="4178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                <a:tab pos="4191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PtrToAdjVNode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NewNode;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/*****************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插入边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&lt;V1,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V2&gt;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****************/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V2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建立新的邻接点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NewNode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(PtrToAdjVNode)malloc(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sizeof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397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struct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AdjVNode));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NewNode-&gt;AdjV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E-&gt;V2;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NewNode-&gt;Weight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E-&gt;Weight;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V2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V1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的表头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NewNode-&gt;Next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Graph-&gt;G[E-&gt;V1].FirstEdge;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Graph-&gt;G[E-&gt;V1].FirstEdge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NewNode;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/**********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若是无向图，还要插入边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&lt;V2,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V1&gt;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**********/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V1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建立新的邻接点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NewNode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(PtrToAdjVNode)malloc(sizeof(struct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AdjVNode));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NewNode-&gt;AdjV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E-&gt;V1;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NewNode-&gt;Weight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E-&gt;Weight;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将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V1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插入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V2</a:t>
            </a:r>
            <a:r>
              <a:rPr lang="en-US" altLang="zh-CN" sz="1397" dirty="0" smtClean="0">
                <a:solidFill>
                  <a:srgbClr val="009a00"/>
                </a:solidFill>
                <a:latin typeface="Times New Roman" pitchFamily="18" charset="0"/>
                <a:cs typeface="Times New Roman" pitchFamily="18" charset="0"/>
              </a:rPr>
              <a:t>的表头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397" b="1" dirty="0" smtClean="0">
                <a:solidFill>
                  <a:srgbClr val="009a00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NewNode-&gt;Next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Graph-&gt;G[E-&gt;V2].FirstEdge;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Graph-&gt;G[E-&gt;V2].FirstEdge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397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NewNode;</a:t>
            </a:r>
          </a:p>
          <a:p>
            <a:pPr>
              <a:lnSpc>
                <a:spcPts val="1600"/>
              </a:lnSpc>
              <a:tabLst>
                <a:tab pos="419100" algn="l"/>
              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89800" y="1282700"/>
            <a:ext cx="2032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V2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07200" y="1739900"/>
            <a:ext cx="5207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G[V1]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07300" y="17399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064500" y="17399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521700" y="1739900"/>
            <a:ext cx="101600" cy="12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000"/>
              </a:lnSpc>
              <a:tabLst>
							</a:tabLst>
            </a:pPr>
            <a:r>
              <a:rPr lang="en-US" altLang="zh-CN" sz="1397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