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	<Relationship Id="rId3" Type="http://schemas.openxmlformats.org/officeDocument/2006/relationships/image" Target="../media/image2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2.jpeg" />
	<Relationship Id="rId3" Type="http://schemas.openxmlformats.org/officeDocument/2006/relationships/image" Target="../media/image23.jpeg" />
	<Relationship Id="rId4" Type="http://schemas.openxmlformats.org/officeDocument/2006/relationships/image" Target="../media/image24.jpeg" />
	<Relationship Id="rId5" Type="http://schemas.openxmlformats.org/officeDocument/2006/relationships/image" Target="../media/image25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6.jpeg" />
	<Relationship Id="rId3" Type="http://schemas.openxmlformats.org/officeDocument/2006/relationships/image" Target="../media/image27.jpeg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8.jpeg" />
	<Relationship Id="rId3" Type="http://schemas.openxmlformats.org/officeDocument/2006/relationships/image" Target="../media/image29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	<Relationship Id="rId3" Type="http://schemas.openxmlformats.org/officeDocument/2006/relationships/image" Target="../media/image4.jpeg" />
	<Relationship Id="rId4" Type="http://schemas.openxmlformats.org/officeDocument/2006/relationships/image" Target="../media/image5.jpeg" />
	<Relationship Id="rId5" Type="http://schemas.openxmlformats.org/officeDocument/2006/relationships/image" Target="../media/image6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	<Relationship Id="rId3" Type="http://schemas.openxmlformats.org/officeDocument/2006/relationships/image" Target="../media/image8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	<Relationship Id="rId3" Type="http://schemas.openxmlformats.org/officeDocument/2006/relationships/image" Target="../media/image10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1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2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3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4.jpeg" />
	<Relationship Id="rId3" Type="http://schemas.openxmlformats.org/officeDocument/2006/relationships/image" Target="../media/image15.jpeg" />
	<Relationship Id="rId4" Type="http://schemas.openxmlformats.org/officeDocument/2006/relationships/image" Target="../media/image16.jpeg" />
	<Relationship Id="rId5" Type="http://schemas.openxmlformats.org/officeDocument/2006/relationships/image" Target="../media/image17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8.jpeg" />
	<Relationship Id="rId3" Type="http://schemas.openxmlformats.org/officeDocument/2006/relationships/image" Target="../media/image19.jpeg" />
	<Relationship Id="rId4" Type="http://schemas.openxmlformats.org/officeDocument/2006/relationships/image" Target="../media/image20.jpeg" />
	<Relationship Id="rId5" Type="http://schemas.openxmlformats.org/officeDocument/2006/relationships/image" Target="../media/image21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0700" y="3111500"/>
            <a:ext cx="2616200" cy="1231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231900" y="1943100"/>
            <a:ext cx="51308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406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小白专场：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998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树的同构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3250" y="1055750"/>
            <a:ext cx="8318500" cy="5543486"/>
          </a:xfrm>
          <a:custGeom>
            <a:avLst/>
            <a:gdLst>
              <a:gd name="connsiteX0" fmla="*/ 7881493 w 8318500"/>
              <a:gd name="connsiteY0" fmla="*/ 5537136 h 5543486"/>
              <a:gd name="connsiteX1" fmla="*/ 7967598 w 8318500"/>
              <a:gd name="connsiteY1" fmla="*/ 5192585 h 5543486"/>
              <a:gd name="connsiteX2" fmla="*/ 8312150 w 8318500"/>
              <a:gd name="connsiteY2" fmla="*/ 5106454 h 5543486"/>
              <a:gd name="connsiteX3" fmla="*/ 7881493 w 8318500"/>
              <a:gd name="connsiteY3" fmla="*/ 5537136 h 5543486"/>
              <a:gd name="connsiteX4" fmla="*/ 6350 w 8318500"/>
              <a:gd name="connsiteY4" fmla="*/ 5537136 h 5543486"/>
              <a:gd name="connsiteX5" fmla="*/ 6350 w 8318500"/>
              <a:gd name="connsiteY5" fmla="*/ 6350 h 5543486"/>
              <a:gd name="connsiteX6" fmla="*/ 8312150 w 8318500"/>
              <a:gd name="connsiteY6" fmla="*/ 6350 h 5543486"/>
              <a:gd name="connsiteX7" fmla="*/ 8312150 w 8318500"/>
              <a:gd name="connsiteY7" fmla="*/ 5106454 h 55434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318500" h="5543486">
                <a:moveTo>
                  <a:pt x="7881493" y="5537136"/>
                </a:moveTo>
                <a:lnTo>
                  <a:pt x="7967598" y="5192585"/>
                </a:lnTo>
                <a:lnTo>
                  <a:pt x="8312150" y="5106454"/>
                </a:lnTo>
                <a:lnTo>
                  <a:pt x="7881493" y="5537136"/>
                </a:lnTo>
                <a:lnTo>
                  <a:pt x="6350" y="5537136"/>
                </a:lnTo>
                <a:lnTo>
                  <a:pt x="6350" y="6350"/>
                </a:lnTo>
                <a:lnTo>
                  <a:pt x="8312150" y="6350"/>
                </a:lnTo>
                <a:lnTo>
                  <a:pt x="8312150" y="510645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11500" y="6235700"/>
            <a:ext cx="3378200" cy="495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70900" y="6159500"/>
            <a:ext cx="444500" cy="444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6900" y="1054100"/>
            <a:ext cx="8331200" cy="5549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393700"/>
            <a:ext cx="41275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177800" algn="l"/>
              </a:tabLst>
            </a:pPr>
            <a:r>
              <a:rPr lang="en-US" altLang="zh-CN" sz="4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如何建二叉树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BuildTree(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TreeNode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T[]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1473200"/>
            <a:ext cx="8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38300" y="1435100"/>
            <a:ext cx="355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…..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1917700"/>
            <a:ext cx="7683500" cy="486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914400" algn="l"/>
                <a:tab pos="1828800" algn="l"/>
                <a:tab pos="2743200" algn="l"/>
                <a:tab pos="3657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scanf("%d\n",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&amp;N);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  <a:tab pos="2743200" algn="l"/>
                <a:tab pos="3657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(N)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  <a:tab pos="2743200" algn="l"/>
                <a:tab pos="3657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(i=0;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i&lt;N;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i++)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check[i]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0;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  <a:tab pos="2743200" algn="l"/>
                <a:tab pos="3657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(i=0;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i&lt;N;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i++)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  <a:tab pos="2743200" algn="l"/>
                <a:tab pos="36576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scanf("%c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%c\n",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&amp;T[i].Element,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&amp;cl,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&amp;cr);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  <a:tab pos="2743200" algn="l"/>
                <a:tab pos="36576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(cl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!=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'-')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  <a:tab pos="2743200" algn="l"/>
                <a:tab pos="36576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T[i].Left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cl-'0';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  <a:tab pos="2743200" algn="l"/>
                <a:tab pos="36576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check[T[i].Left]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1;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  <a:tab pos="2743200" algn="l"/>
                <a:tab pos="36576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  <a:tab pos="2743200" algn="l"/>
                <a:tab pos="36576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T[i].Left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Null;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  <a:tab pos="2743200" algn="l"/>
                <a:tab pos="3657600" algn="l"/>
              </a:tabLst>
            </a:pPr>
            <a:r>
              <a:rPr lang="en-US" altLang="zh-CN" dirty="0" smtClean="0"/>
              <a:t>			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……..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的对应处理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  <a:tab pos="2743200" algn="l"/>
                <a:tab pos="3657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  <a:tab pos="2743200" algn="l"/>
                <a:tab pos="3657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(i=0;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i&lt;N;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i++)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  <a:tab pos="2743200" algn="l"/>
                <a:tab pos="36576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(!check[i])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break;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  <a:tab pos="2743200" algn="l"/>
                <a:tab pos="3657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  <a:tab pos="2743200" algn="l"/>
                <a:tab pos="36576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  <a:tab pos="2743200" algn="l"/>
                <a:tab pos="3657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Root;</a:t>
            </a:r>
          </a:p>
          <a:p>
            <a:pPr>
              <a:lnSpc>
                <a:spcPts val="2100"/>
              </a:lnSpc>
              <a:tabLst>
                <a:tab pos="914400" algn="l"/>
                <a:tab pos="1828800" algn="l"/>
                <a:tab pos="2743200" algn="l"/>
                <a:tab pos="36576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3250" y="1092200"/>
            <a:ext cx="8089900" cy="3867150"/>
          </a:xfrm>
          <a:custGeom>
            <a:avLst/>
            <a:gdLst>
              <a:gd name="connsiteX0" fmla="*/ 7783448 w 8089900"/>
              <a:gd name="connsiteY0" fmla="*/ 3860800 h 3867150"/>
              <a:gd name="connsiteX1" fmla="*/ 7843393 w 8089900"/>
              <a:gd name="connsiteY1" fmla="*/ 3620642 h 3867150"/>
              <a:gd name="connsiteX2" fmla="*/ 8083550 w 8089900"/>
              <a:gd name="connsiteY2" fmla="*/ 3560698 h 3867150"/>
              <a:gd name="connsiteX3" fmla="*/ 7783448 w 8089900"/>
              <a:gd name="connsiteY3" fmla="*/ 3860800 h 3867150"/>
              <a:gd name="connsiteX4" fmla="*/ 6350 w 8089900"/>
              <a:gd name="connsiteY4" fmla="*/ 3860800 h 3867150"/>
              <a:gd name="connsiteX5" fmla="*/ 6350 w 8089900"/>
              <a:gd name="connsiteY5" fmla="*/ 6350 h 3867150"/>
              <a:gd name="connsiteX6" fmla="*/ 8083550 w 8089900"/>
              <a:gd name="connsiteY6" fmla="*/ 6350 h 3867150"/>
              <a:gd name="connsiteX7" fmla="*/ 8083550 w 8089900"/>
              <a:gd name="connsiteY7" fmla="*/ 3560698 h 3867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089900" h="3867150">
                <a:moveTo>
                  <a:pt x="7783448" y="3860800"/>
                </a:moveTo>
                <a:lnTo>
                  <a:pt x="7843393" y="3620642"/>
                </a:lnTo>
                <a:lnTo>
                  <a:pt x="8083550" y="3560698"/>
                </a:lnTo>
                <a:lnTo>
                  <a:pt x="7783448" y="3860800"/>
                </a:lnTo>
                <a:lnTo>
                  <a:pt x="6350" y="3860800"/>
                </a:lnTo>
                <a:lnTo>
                  <a:pt x="6350" y="6350"/>
                </a:lnTo>
                <a:lnTo>
                  <a:pt x="8083550" y="6350"/>
                </a:lnTo>
                <a:lnTo>
                  <a:pt x="8083550" y="356069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1092200"/>
            <a:ext cx="8102600" cy="3873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381000"/>
            <a:ext cx="53467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							</a:tabLst>
            </a:pPr>
            <a:r>
              <a:rPr lang="en-US" altLang="zh-CN" sz="4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如何判别两二叉树同构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1244600"/>
            <a:ext cx="37592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Isomorphic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R1,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68400" y="1790700"/>
            <a:ext cx="5067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(R1==Null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)&amp;&amp;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(R2==Null)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empty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52700" y="2070100"/>
            <a:ext cx="977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68400" y="2336800"/>
            <a:ext cx="6210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((R1==Null)&amp;&amp;(R2!=Null))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||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((R1!=Null)&amp;&amp;(R2==Null))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68400" y="2628900"/>
            <a:ext cx="52070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384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them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empty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lnSpc>
                <a:spcPts val="2100"/>
              </a:lnSpc>
              <a:tabLst>
                <a:tab pos="13843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T1[R1].Element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!=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T2[R2].Element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52700" y="3162300"/>
            <a:ext cx="3492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roots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68400" y="3441700"/>
            <a:ext cx="5461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T1[R1].Left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)&amp;&amp;(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T2[R2].Left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08400" y="3708400"/>
            <a:ext cx="3136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52700" y="3987800"/>
            <a:ext cx="520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Isomorphic(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T1[R1].Right,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T2[R2].Right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68400" y="4216400"/>
            <a:ext cx="457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4533900"/>
            <a:ext cx="8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3250" y="1092200"/>
            <a:ext cx="8089900" cy="3867150"/>
          </a:xfrm>
          <a:custGeom>
            <a:avLst/>
            <a:gdLst>
              <a:gd name="connsiteX0" fmla="*/ 7783448 w 8089900"/>
              <a:gd name="connsiteY0" fmla="*/ 3860800 h 3867150"/>
              <a:gd name="connsiteX1" fmla="*/ 7843393 w 8089900"/>
              <a:gd name="connsiteY1" fmla="*/ 3620642 h 3867150"/>
              <a:gd name="connsiteX2" fmla="*/ 8083550 w 8089900"/>
              <a:gd name="connsiteY2" fmla="*/ 3560698 h 3867150"/>
              <a:gd name="connsiteX3" fmla="*/ 7783448 w 8089900"/>
              <a:gd name="connsiteY3" fmla="*/ 3860800 h 3867150"/>
              <a:gd name="connsiteX4" fmla="*/ 6350 w 8089900"/>
              <a:gd name="connsiteY4" fmla="*/ 3860800 h 3867150"/>
              <a:gd name="connsiteX5" fmla="*/ 6350 w 8089900"/>
              <a:gd name="connsiteY5" fmla="*/ 6350 h 3867150"/>
              <a:gd name="connsiteX6" fmla="*/ 8083550 w 8089900"/>
              <a:gd name="connsiteY6" fmla="*/ 6350 h 3867150"/>
              <a:gd name="connsiteX7" fmla="*/ 8083550 w 8089900"/>
              <a:gd name="connsiteY7" fmla="*/ 3560698 h 3867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089900" h="3867150">
                <a:moveTo>
                  <a:pt x="7783448" y="3860800"/>
                </a:moveTo>
                <a:lnTo>
                  <a:pt x="7843393" y="3620642"/>
                </a:lnTo>
                <a:lnTo>
                  <a:pt x="8083550" y="3560698"/>
                </a:lnTo>
                <a:lnTo>
                  <a:pt x="7783448" y="3860800"/>
                </a:lnTo>
                <a:lnTo>
                  <a:pt x="6350" y="3860800"/>
                </a:lnTo>
                <a:lnTo>
                  <a:pt x="6350" y="6350"/>
                </a:lnTo>
                <a:lnTo>
                  <a:pt x="8083550" y="6350"/>
                </a:lnTo>
                <a:lnTo>
                  <a:pt x="8083550" y="356069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1092200"/>
            <a:ext cx="8102600" cy="3873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393700"/>
            <a:ext cx="53467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177800" algn="l"/>
              </a:tabLst>
            </a:pPr>
            <a:r>
              <a:rPr lang="en-US" altLang="zh-CN" sz="4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如何判别两二叉树同构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Isomorphic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R1,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1511300"/>
            <a:ext cx="8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47800" y="1473200"/>
            <a:ext cx="457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1879600"/>
            <a:ext cx="7302500" cy="267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698500" algn="l"/>
                <a:tab pos="914400" algn="l"/>
                <a:tab pos="1104900" algn="l"/>
                <a:tab pos="1803400" algn="l"/>
                <a:tab pos="1828800" algn="l"/>
                <a:tab pos="2743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((T1[R1].Left!=Null)&amp;&amp;(T2[R2].Left!=Null))&amp;&amp;</a:t>
            </a:r>
          </a:p>
          <a:p>
            <a:pPr>
              <a:lnSpc>
                <a:spcPts val="2100"/>
              </a:lnSpc>
              <a:tabLst>
                <a:tab pos="698500" algn="l"/>
                <a:tab pos="914400" algn="l"/>
                <a:tab pos="1104900" algn="l"/>
                <a:tab pos="1803400" algn="l"/>
                <a:tab pos="1828800" algn="l"/>
                <a:tab pos="27432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((T1[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T1[R1].Left].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Element)==(T2[</a:t>
            </a: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T2[R2].Left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].Element))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698500" algn="l"/>
                <a:tab pos="914400" algn="l"/>
                <a:tab pos="1104900" algn="l"/>
                <a:tab pos="1803400" algn="l"/>
                <a:tab pos="1828800" algn="l"/>
                <a:tab pos="2743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swap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lnSpc>
                <a:spcPts val="2100"/>
              </a:lnSpc>
              <a:tabLst>
                <a:tab pos="698500" algn="l"/>
                <a:tab pos="914400" algn="l"/>
                <a:tab pos="1104900" algn="l"/>
                <a:tab pos="1803400" algn="l"/>
                <a:tab pos="1828800" algn="l"/>
                <a:tab pos="27432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Isomorphic(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T1[R1].Left,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T2[R2].Left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&amp;&amp;</a:t>
            </a:r>
          </a:p>
          <a:p>
            <a:pPr>
              <a:lnSpc>
                <a:spcPts val="2100"/>
              </a:lnSpc>
              <a:tabLst>
                <a:tab pos="698500" algn="l"/>
                <a:tab pos="914400" algn="l"/>
                <a:tab pos="1104900" algn="l"/>
                <a:tab pos="1803400" algn="l"/>
                <a:tab pos="1828800" algn="l"/>
                <a:tab pos="2743200" algn="l"/>
              </a:tabLst>
            </a:pPr>
            <a:r>
              <a:rPr lang="en-US" altLang="zh-CN" dirty="0" smtClean="0"/>
              <a:t>				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Isomorphic(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T1[R1].Right,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T2[R2].Right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698500" algn="l"/>
                <a:tab pos="914400" algn="l"/>
                <a:tab pos="1104900" algn="l"/>
                <a:tab pos="1803400" algn="l"/>
                <a:tab pos="1828800" algn="l"/>
                <a:tab pos="27432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2" b="1" dirty="0" smtClean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swap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lnSpc>
                <a:spcPts val="2100"/>
              </a:lnSpc>
              <a:tabLst>
                <a:tab pos="698500" algn="l"/>
                <a:tab pos="914400" algn="l"/>
                <a:tab pos="1104900" algn="l"/>
                <a:tab pos="1803400" algn="l"/>
                <a:tab pos="1828800" algn="l"/>
                <a:tab pos="2743200" algn="l"/>
              </a:tabLst>
            </a:pPr>
            <a:r>
              <a:rPr lang="en-US" altLang="zh-CN" dirty="0" smtClean="0"/>
              <a:t>			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Isomorphic(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T1[R1].Left,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T2[R2].Right)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&amp;&amp;</a:t>
            </a:r>
          </a:p>
          <a:p>
            <a:pPr>
              <a:lnSpc>
                <a:spcPts val="2100"/>
              </a:lnSpc>
              <a:tabLst>
                <a:tab pos="698500" algn="l"/>
                <a:tab pos="914400" algn="l"/>
                <a:tab pos="1104900" algn="l"/>
                <a:tab pos="1803400" algn="l"/>
                <a:tab pos="1828800" algn="l"/>
                <a:tab pos="2743200" algn="l"/>
              </a:tabLst>
            </a:pPr>
            <a:r>
              <a:rPr lang="en-US" altLang="zh-CN" dirty="0" smtClean="0"/>
              <a:t>				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Isomorphic(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T1[R1].Right,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T2[R2].Left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ts val="2100"/>
              </a:lnSpc>
              <a:tabLst>
                <a:tab pos="698500" algn="l"/>
                <a:tab pos="914400" algn="l"/>
                <a:tab pos="1104900" algn="l"/>
                <a:tab pos="1803400" algn="l"/>
                <a:tab pos="1828800" algn="l"/>
                <a:tab pos="27432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2287" y="4343463"/>
            <a:ext cx="4822825" cy="1636648"/>
          </a:xfrm>
          <a:custGeom>
            <a:avLst/>
            <a:gdLst>
              <a:gd name="connsiteX0" fmla="*/ 6350 w 4822825"/>
              <a:gd name="connsiteY0" fmla="*/ 1630298 h 1636648"/>
              <a:gd name="connsiteX1" fmla="*/ 4816475 w 4822825"/>
              <a:gd name="connsiteY1" fmla="*/ 1630298 h 1636648"/>
              <a:gd name="connsiteX2" fmla="*/ 4816475 w 4822825"/>
              <a:gd name="connsiteY2" fmla="*/ 6350 h 1636648"/>
              <a:gd name="connsiteX3" fmla="*/ 6350 w 4822825"/>
              <a:gd name="connsiteY3" fmla="*/ 6350 h 1636648"/>
              <a:gd name="connsiteX4" fmla="*/ 6350 w 4822825"/>
              <a:gd name="connsiteY4" fmla="*/ 1630298 h 16366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2825" h="1636648">
                <a:moveTo>
                  <a:pt x="6350" y="1630298"/>
                </a:moveTo>
                <a:lnTo>
                  <a:pt x="4816475" y="1630298"/>
                </a:lnTo>
                <a:lnTo>
                  <a:pt x="4816475" y="6350"/>
                </a:lnTo>
                <a:lnTo>
                  <a:pt x="6350" y="6350"/>
                </a:lnTo>
                <a:lnTo>
                  <a:pt x="6350" y="163029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3400" y="2470150"/>
            <a:ext cx="4684776" cy="1558925"/>
          </a:xfrm>
          <a:custGeom>
            <a:avLst/>
            <a:gdLst>
              <a:gd name="connsiteX0" fmla="*/ 0 w 4684776"/>
              <a:gd name="connsiteY0" fmla="*/ 1558925 h 1558925"/>
              <a:gd name="connsiteX1" fmla="*/ 4684776 w 4684776"/>
              <a:gd name="connsiteY1" fmla="*/ 1558925 h 1558925"/>
              <a:gd name="connsiteX2" fmla="*/ 4684776 w 4684776"/>
              <a:gd name="connsiteY2" fmla="*/ 0 h 1558925"/>
              <a:gd name="connsiteX3" fmla="*/ 0 w 4684776"/>
              <a:gd name="connsiteY3" fmla="*/ 0 h 1558925"/>
              <a:gd name="connsiteX4" fmla="*/ 0 w 4684776"/>
              <a:gd name="connsiteY4" fmla="*/ 1558925 h 15589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84776" h="1558925">
                <a:moveTo>
                  <a:pt x="0" y="1558925"/>
                </a:moveTo>
                <a:lnTo>
                  <a:pt x="4684776" y="1558925"/>
                </a:lnTo>
                <a:lnTo>
                  <a:pt x="4684776" y="0"/>
                </a:lnTo>
                <a:lnTo>
                  <a:pt x="0" y="0"/>
                </a:lnTo>
                <a:lnTo>
                  <a:pt x="0" y="1558925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2287" y="2458973"/>
            <a:ext cx="4707001" cy="1581150"/>
          </a:xfrm>
          <a:custGeom>
            <a:avLst/>
            <a:gdLst>
              <a:gd name="connsiteX0" fmla="*/ 6350 w 4707001"/>
              <a:gd name="connsiteY0" fmla="*/ 1574800 h 1581150"/>
              <a:gd name="connsiteX1" fmla="*/ 4700651 w 4707001"/>
              <a:gd name="connsiteY1" fmla="*/ 1574800 h 1581150"/>
              <a:gd name="connsiteX2" fmla="*/ 4700651 w 4707001"/>
              <a:gd name="connsiteY2" fmla="*/ 6350 h 1581150"/>
              <a:gd name="connsiteX3" fmla="*/ 6350 w 4707001"/>
              <a:gd name="connsiteY3" fmla="*/ 6350 h 1581150"/>
              <a:gd name="connsiteX4" fmla="*/ 6350 w 4707001"/>
              <a:gd name="connsiteY4" fmla="*/ 1574800 h 1581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07001" h="1581150">
                <a:moveTo>
                  <a:pt x="6350" y="1574800"/>
                </a:moveTo>
                <a:lnTo>
                  <a:pt x="4700651" y="1574800"/>
                </a:lnTo>
                <a:lnTo>
                  <a:pt x="4700651" y="6350"/>
                </a:lnTo>
                <a:lnTo>
                  <a:pt x="6350" y="6350"/>
                </a:lnTo>
                <a:lnTo>
                  <a:pt x="6350" y="15748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03817" y="3104898"/>
            <a:ext cx="431150" cy="446091"/>
          </a:xfrm>
          <a:custGeom>
            <a:avLst/>
            <a:gdLst>
              <a:gd name="connsiteX0" fmla="*/ 10534 w 431150"/>
              <a:gd name="connsiteY0" fmla="*/ 385470 h 446091"/>
              <a:gd name="connsiteX1" fmla="*/ 60511 w 431150"/>
              <a:gd name="connsiteY1" fmla="*/ 435556 h 446091"/>
              <a:gd name="connsiteX2" fmla="*/ 370649 w 431150"/>
              <a:gd name="connsiteY2" fmla="*/ 435556 h 446091"/>
              <a:gd name="connsiteX3" fmla="*/ 420616 w 431150"/>
              <a:gd name="connsiteY3" fmla="*/ 385470 h 446091"/>
              <a:gd name="connsiteX4" fmla="*/ 420616 w 431150"/>
              <a:gd name="connsiteY4" fmla="*/ 60734 h 446091"/>
              <a:gd name="connsiteX5" fmla="*/ 370649 w 431150"/>
              <a:gd name="connsiteY5" fmla="*/ 10534 h 446091"/>
              <a:gd name="connsiteX6" fmla="*/ 60511 w 431150"/>
              <a:gd name="connsiteY6" fmla="*/ 10534 h 446091"/>
              <a:gd name="connsiteX7" fmla="*/ 10534 w 431150"/>
              <a:gd name="connsiteY7" fmla="*/ 60734 h 446091"/>
              <a:gd name="connsiteX8" fmla="*/ 10534 w 431150"/>
              <a:gd name="connsiteY8" fmla="*/ 385470 h 4460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31150" h="446091">
                <a:moveTo>
                  <a:pt x="10534" y="385470"/>
                </a:moveTo>
                <a:cubicBezTo>
                  <a:pt x="10534" y="413195"/>
                  <a:pt x="32839" y="435556"/>
                  <a:pt x="60511" y="435556"/>
                </a:cubicBezTo>
                <a:lnTo>
                  <a:pt x="370649" y="435556"/>
                </a:lnTo>
                <a:cubicBezTo>
                  <a:pt x="398303" y="435556"/>
                  <a:pt x="420616" y="413195"/>
                  <a:pt x="420616" y="385470"/>
                </a:cubicBezTo>
                <a:lnTo>
                  <a:pt x="420616" y="60734"/>
                </a:lnTo>
                <a:cubicBezTo>
                  <a:pt x="420616" y="33005"/>
                  <a:pt x="398303" y="10534"/>
                  <a:pt x="370649" y="10534"/>
                </a:cubicBezTo>
                <a:lnTo>
                  <a:pt x="60511" y="10534"/>
                </a:lnTo>
                <a:cubicBezTo>
                  <a:pt x="32839" y="10534"/>
                  <a:pt x="10534" y="33005"/>
                  <a:pt x="10534" y="60734"/>
                </a:cubicBezTo>
                <a:lnTo>
                  <a:pt x="10534" y="38547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65876" y="4987925"/>
            <a:ext cx="371475" cy="384175"/>
          </a:xfrm>
          <a:custGeom>
            <a:avLst/>
            <a:gdLst>
              <a:gd name="connsiteX0" fmla="*/ 6350 w 371475"/>
              <a:gd name="connsiteY0" fmla="*/ 49784 h 384175"/>
              <a:gd name="connsiteX1" fmla="*/ 49657 w 371475"/>
              <a:gd name="connsiteY1" fmla="*/ 6350 h 384175"/>
              <a:gd name="connsiteX2" fmla="*/ 321690 w 371475"/>
              <a:gd name="connsiteY2" fmla="*/ 6350 h 384175"/>
              <a:gd name="connsiteX3" fmla="*/ 365125 w 371475"/>
              <a:gd name="connsiteY3" fmla="*/ 49784 h 384175"/>
              <a:gd name="connsiteX4" fmla="*/ 365125 w 371475"/>
              <a:gd name="connsiteY4" fmla="*/ 334390 h 384175"/>
              <a:gd name="connsiteX5" fmla="*/ 321690 w 371475"/>
              <a:gd name="connsiteY5" fmla="*/ 377825 h 384175"/>
              <a:gd name="connsiteX6" fmla="*/ 49657 w 371475"/>
              <a:gd name="connsiteY6" fmla="*/ 377825 h 384175"/>
              <a:gd name="connsiteX7" fmla="*/ 6350 w 371475"/>
              <a:gd name="connsiteY7" fmla="*/ 334390 h 384175"/>
              <a:gd name="connsiteX8" fmla="*/ 6350 w 371475"/>
              <a:gd name="connsiteY8" fmla="*/ 49784 h 384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71475" h="384175">
                <a:moveTo>
                  <a:pt x="6350" y="49784"/>
                </a:moveTo>
                <a:cubicBezTo>
                  <a:pt x="6350" y="25780"/>
                  <a:pt x="25780" y="6350"/>
                  <a:pt x="49657" y="6350"/>
                </a:cubicBezTo>
                <a:lnTo>
                  <a:pt x="321690" y="6350"/>
                </a:lnTo>
                <a:cubicBezTo>
                  <a:pt x="345566" y="6350"/>
                  <a:pt x="365125" y="25780"/>
                  <a:pt x="365125" y="49784"/>
                </a:cubicBezTo>
                <a:lnTo>
                  <a:pt x="365125" y="334390"/>
                </a:lnTo>
                <a:cubicBezTo>
                  <a:pt x="365125" y="358394"/>
                  <a:pt x="345566" y="377825"/>
                  <a:pt x="321690" y="377825"/>
                </a:cubicBezTo>
                <a:lnTo>
                  <a:pt x="49657" y="377825"/>
                </a:lnTo>
                <a:cubicBezTo>
                  <a:pt x="25780" y="377825"/>
                  <a:pt x="6350" y="358394"/>
                  <a:pt x="6350" y="334390"/>
                </a:cubicBezTo>
                <a:lnTo>
                  <a:pt x="6350" y="4978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16600" y="4905375"/>
            <a:ext cx="482600" cy="355600"/>
          </a:xfrm>
          <a:custGeom>
            <a:avLst/>
            <a:gdLst>
              <a:gd name="connsiteX0" fmla="*/ 50800 w 482600"/>
              <a:gd name="connsiteY0" fmla="*/ 50800 h 355600"/>
              <a:gd name="connsiteX1" fmla="*/ 431800 w 482600"/>
              <a:gd name="connsiteY1" fmla="*/ 304800 h 355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2600" h="355600">
                <a:moveTo>
                  <a:pt x="50800" y="50800"/>
                </a:moveTo>
                <a:lnTo>
                  <a:pt x="431800" y="304800"/>
                </a:lnTo>
              </a:path>
            </a:pathLst>
          </a:custGeom>
          <a:ln w="1016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40400" y="4905375"/>
            <a:ext cx="482600" cy="482600"/>
          </a:xfrm>
          <a:custGeom>
            <a:avLst/>
            <a:gdLst>
              <a:gd name="connsiteX0" fmla="*/ 50800 w 482600"/>
              <a:gd name="connsiteY0" fmla="*/ 431800 h 482600"/>
              <a:gd name="connsiteX1" fmla="*/ 431800 w 482600"/>
              <a:gd name="connsiteY1" fmla="*/ 508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2600" h="482600">
                <a:moveTo>
                  <a:pt x="50800" y="431800"/>
                </a:moveTo>
                <a:lnTo>
                  <a:pt x="431800" y="50800"/>
                </a:lnTo>
              </a:path>
            </a:pathLst>
          </a:custGeom>
          <a:ln w="1016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700" y="2463800"/>
            <a:ext cx="4711700" cy="1574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40400" y="2908300"/>
            <a:ext cx="457200" cy="698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0700" y="4343400"/>
            <a:ext cx="4826000" cy="1638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69900" y="482600"/>
            <a:ext cx="21336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							</a:tabLst>
            </a:pPr>
            <a:r>
              <a:rPr lang="en-US" altLang="zh-CN" sz="4202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题意理解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57300"/>
            <a:ext cx="77978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给定两棵树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T2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。如果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可以通过若干次左右孩子互换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就变成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T2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，则我们称两棵树是“同构”的。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现给定两棵树，请你判断它们是否是同构的。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5100" y="1752600"/>
            <a:ext cx="2070100" cy="1612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57200" y="330200"/>
            <a:ext cx="21336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							</a:tabLst>
            </a:pPr>
            <a:r>
              <a:rPr lang="en-US" altLang="zh-CN" sz="4202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题意理解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" y="1155700"/>
            <a:ext cx="2895600" cy="270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292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输入格式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输入给出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棵二</a:t>
            </a:r>
          </a:p>
          <a:p>
            <a:pPr>
              <a:lnSpc>
                <a:spcPts val="2000"/>
              </a:lnSpc>
              <a:tabLst>
                <a:tab pos="292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叉树的信息：</a:t>
            </a:r>
          </a:p>
          <a:p>
            <a:pPr>
              <a:lnSpc>
                <a:spcPts val="2300"/>
              </a:lnSpc>
              <a:tabLst>
                <a:tab pos="292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先在一行中给出该树的</a:t>
            </a:r>
          </a:p>
          <a:p>
            <a:pPr>
              <a:lnSpc>
                <a:spcPts val="20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结点数，随后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行</a:t>
            </a:r>
          </a:p>
          <a:p>
            <a:pPr>
              <a:lnSpc>
                <a:spcPts val="2100"/>
              </a:lnSpc>
              <a:tabLst>
                <a:tab pos="292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行对应编号第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个结点，</a:t>
            </a:r>
          </a:p>
          <a:p>
            <a:pPr>
              <a:lnSpc>
                <a:spcPts val="21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给出该结点中存储的字</a:t>
            </a:r>
          </a:p>
          <a:p>
            <a:pPr>
              <a:lnSpc>
                <a:spcPts val="21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母、其左孩子结点的编</a:t>
            </a:r>
          </a:p>
          <a:p>
            <a:pPr>
              <a:lnSpc>
                <a:spcPts val="20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号、右孩子结点的编号。</a:t>
            </a:r>
          </a:p>
          <a:p>
            <a:pPr>
              <a:lnSpc>
                <a:spcPts val="2300"/>
              </a:lnSpc>
              <a:tabLst>
                <a:tab pos="2921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如果孩子结点为空，则</a:t>
            </a:r>
          </a:p>
          <a:p>
            <a:pPr>
              <a:lnSpc>
                <a:spcPts val="20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在相应位置上给出“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98900" y="1168400"/>
            <a:ext cx="1435100" cy="516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###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输入样例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A12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B34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C5-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D--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E6-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G7-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F--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H--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G-4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B76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2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F--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A51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H--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C0-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D--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2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E2-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70300" y="1625600"/>
            <a:ext cx="127000" cy="212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2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0500" y="4025900"/>
            <a:ext cx="2374900" cy="1625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57200" y="330200"/>
            <a:ext cx="21336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							</a:tabLst>
            </a:pPr>
            <a:r>
              <a:rPr lang="en-US" altLang="zh-CN" sz="4202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题意理解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" y="1155700"/>
            <a:ext cx="2895600" cy="270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292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输入格式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输入给出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棵二</a:t>
            </a:r>
          </a:p>
          <a:p>
            <a:pPr>
              <a:lnSpc>
                <a:spcPts val="2000"/>
              </a:lnSpc>
              <a:tabLst>
                <a:tab pos="292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叉树的信息：</a:t>
            </a:r>
          </a:p>
          <a:p>
            <a:pPr>
              <a:lnSpc>
                <a:spcPts val="2300"/>
              </a:lnSpc>
              <a:tabLst>
                <a:tab pos="292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先在一行中给出该树的</a:t>
            </a:r>
          </a:p>
          <a:p>
            <a:pPr>
              <a:lnSpc>
                <a:spcPts val="20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结点数，随后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行</a:t>
            </a:r>
          </a:p>
          <a:p>
            <a:pPr>
              <a:lnSpc>
                <a:spcPts val="2100"/>
              </a:lnSpc>
              <a:tabLst>
                <a:tab pos="292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行对应编号第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个结点，</a:t>
            </a:r>
          </a:p>
          <a:p>
            <a:pPr>
              <a:lnSpc>
                <a:spcPts val="21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给出该结点中存储的字</a:t>
            </a:r>
          </a:p>
          <a:p>
            <a:pPr>
              <a:lnSpc>
                <a:spcPts val="21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母、其左孩子结点的编</a:t>
            </a:r>
          </a:p>
          <a:p>
            <a:pPr>
              <a:lnSpc>
                <a:spcPts val="20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号、右孩子结点的编号。</a:t>
            </a:r>
          </a:p>
          <a:p>
            <a:pPr>
              <a:lnSpc>
                <a:spcPts val="2300"/>
              </a:lnSpc>
              <a:tabLst>
                <a:tab pos="2921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如果孩子结点为空，则</a:t>
            </a:r>
          </a:p>
          <a:p>
            <a:pPr>
              <a:lnSpc>
                <a:spcPts val="20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在相应位置上给出“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98900" y="1168400"/>
            <a:ext cx="1435100" cy="516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###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输入样例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A12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B34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C5-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D--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E6-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G7-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2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F--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H--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G-4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B76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2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F--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A51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H--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C0-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D--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2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E2-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70300" y="4114800"/>
            <a:ext cx="127000" cy="212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381000"/>
            <a:ext cx="21336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							</a:tabLst>
            </a:pPr>
            <a:r>
              <a:rPr lang="en-US" altLang="zh-CN" sz="4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求解思路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55700" y="1524000"/>
            <a:ext cx="2794000" cy="157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>
							</a:tabLst>
            </a:pP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二叉树表示</a:t>
            </a:r>
          </a:p>
          <a:p>
            <a:pPr>
              <a:lnSpc>
                <a:spcPts val="4300"/>
              </a:lnSpc>
              <a:tabLst>
							</a:tabLst>
            </a:pP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建二叉树</a:t>
            </a:r>
          </a:p>
          <a:p>
            <a:pPr>
              <a:lnSpc>
                <a:spcPts val="4300"/>
              </a:lnSpc>
              <a:tabLst>
							</a:tabLst>
            </a:pPr>
            <a:r>
              <a:rPr lang="en-US" altLang="zh-CN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同构判别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07100" y="1544700"/>
            <a:ext cx="406400" cy="406400"/>
          </a:xfrm>
          <a:custGeom>
            <a:avLst/>
            <a:gdLst>
              <a:gd name="connsiteX0" fmla="*/ 393700 w 406400"/>
              <a:gd name="connsiteY0" fmla="*/ 203200 h 406400"/>
              <a:gd name="connsiteX1" fmla="*/ 203200 w 406400"/>
              <a:gd name="connsiteY1" fmla="*/ 12700 h 406400"/>
              <a:gd name="connsiteX2" fmla="*/ 12700 w 406400"/>
              <a:gd name="connsiteY2" fmla="*/ 203200 h 406400"/>
              <a:gd name="connsiteX3" fmla="*/ 203200 w 406400"/>
              <a:gd name="connsiteY3" fmla="*/ 393700 h 406400"/>
              <a:gd name="connsiteX4" fmla="*/ 393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393700" y="203200"/>
                </a:moveTo>
                <a:cubicBezTo>
                  <a:pt x="393700" y="97916"/>
                  <a:pt x="308355" y="12700"/>
                  <a:pt x="203200" y="12700"/>
                </a:cubicBezTo>
                <a:cubicBezTo>
                  <a:pt x="98044" y="12700"/>
                  <a:pt x="12700" y="97916"/>
                  <a:pt x="12700" y="203200"/>
                </a:cubicBezTo>
                <a:cubicBezTo>
                  <a:pt x="12700" y="308356"/>
                  <a:pt x="98044" y="393700"/>
                  <a:pt x="203200" y="393700"/>
                </a:cubicBezTo>
                <a:cubicBezTo>
                  <a:pt x="308355" y="393700"/>
                  <a:pt x="393700" y="308356"/>
                  <a:pt x="393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81775" y="2120900"/>
            <a:ext cx="406400" cy="406400"/>
          </a:xfrm>
          <a:custGeom>
            <a:avLst/>
            <a:gdLst>
              <a:gd name="connsiteX0" fmla="*/ 393700 w 406400"/>
              <a:gd name="connsiteY0" fmla="*/ 203200 h 406400"/>
              <a:gd name="connsiteX1" fmla="*/ 203200 w 406400"/>
              <a:gd name="connsiteY1" fmla="*/ 12700 h 406400"/>
              <a:gd name="connsiteX2" fmla="*/ 12700 w 406400"/>
              <a:gd name="connsiteY2" fmla="*/ 203200 h 406400"/>
              <a:gd name="connsiteX3" fmla="*/ 203200 w 406400"/>
              <a:gd name="connsiteY3" fmla="*/ 393700 h 406400"/>
              <a:gd name="connsiteX4" fmla="*/ 393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393700" y="203200"/>
                </a:moveTo>
                <a:cubicBezTo>
                  <a:pt x="393700" y="98044"/>
                  <a:pt x="308356" y="12700"/>
                  <a:pt x="203200" y="12700"/>
                </a:cubicBezTo>
                <a:cubicBezTo>
                  <a:pt x="98043" y="12700"/>
                  <a:pt x="12700" y="98044"/>
                  <a:pt x="12700" y="203200"/>
                </a:cubicBezTo>
                <a:cubicBezTo>
                  <a:pt x="12700" y="308355"/>
                  <a:pt x="98043" y="393700"/>
                  <a:pt x="203200" y="393700"/>
                </a:cubicBezTo>
                <a:cubicBezTo>
                  <a:pt x="308356" y="393700"/>
                  <a:pt x="393700" y="308355"/>
                  <a:pt x="393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38975" y="2730500"/>
            <a:ext cx="406400" cy="406400"/>
          </a:xfrm>
          <a:custGeom>
            <a:avLst/>
            <a:gdLst>
              <a:gd name="connsiteX0" fmla="*/ 393700 w 406400"/>
              <a:gd name="connsiteY0" fmla="*/ 203200 h 406400"/>
              <a:gd name="connsiteX1" fmla="*/ 203200 w 406400"/>
              <a:gd name="connsiteY1" fmla="*/ 12700 h 406400"/>
              <a:gd name="connsiteX2" fmla="*/ 12700 w 406400"/>
              <a:gd name="connsiteY2" fmla="*/ 203200 h 406400"/>
              <a:gd name="connsiteX3" fmla="*/ 203200 w 406400"/>
              <a:gd name="connsiteY3" fmla="*/ 393700 h 406400"/>
              <a:gd name="connsiteX4" fmla="*/ 393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393700" y="203200"/>
                </a:moveTo>
                <a:cubicBezTo>
                  <a:pt x="393700" y="98044"/>
                  <a:pt x="308356" y="12700"/>
                  <a:pt x="203200" y="12700"/>
                </a:cubicBezTo>
                <a:cubicBezTo>
                  <a:pt x="98043" y="12700"/>
                  <a:pt x="12700" y="98044"/>
                  <a:pt x="12700" y="203200"/>
                </a:cubicBezTo>
                <a:cubicBezTo>
                  <a:pt x="12700" y="308355"/>
                  <a:pt x="98043" y="393700"/>
                  <a:pt x="203200" y="393700"/>
                </a:cubicBezTo>
                <a:cubicBezTo>
                  <a:pt x="308356" y="393700"/>
                  <a:pt x="393700" y="308355"/>
                  <a:pt x="393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50126" y="2466975"/>
            <a:ext cx="327025" cy="327025"/>
          </a:xfrm>
          <a:custGeom>
            <a:avLst/>
            <a:gdLst>
              <a:gd name="connsiteX0" fmla="*/ 12700 w 327025"/>
              <a:gd name="connsiteY0" fmla="*/ 12700 h 327025"/>
              <a:gd name="connsiteX1" fmla="*/ 314325 w 327025"/>
              <a:gd name="connsiteY1" fmla="*/ 314325 h 3270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7025" h="327025">
                <a:moveTo>
                  <a:pt x="12700" y="12700"/>
                </a:moveTo>
                <a:lnTo>
                  <a:pt x="314325" y="31432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53175" y="1816100"/>
            <a:ext cx="371475" cy="365125"/>
          </a:xfrm>
          <a:custGeom>
            <a:avLst/>
            <a:gdLst>
              <a:gd name="connsiteX0" fmla="*/ 12700 w 371475"/>
              <a:gd name="connsiteY0" fmla="*/ 12700 h 365125"/>
              <a:gd name="connsiteX1" fmla="*/ 358775 w 371475"/>
              <a:gd name="connsiteY1" fmla="*/ 352425 h 3651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71475" h="365125">
                <a:moveTo>
                  <a:pt x="12700" y="12700"/>
                </a:moveTo>
                <a:lnTo>
                  <a:pt x="358775" y="35242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76975" y="2730500"/>
            <a:ext cx="406400" cy="406400"/>
          </a:xfrm>
          <a:custGeom>
            <a:avLst/>
            <a:gdLst>
              <a:gd name="connsiteX0" fmla="*/ 12700 w 406400"/>
              <a:gd name="connsiteY0" fmla="*/ 203200 h 406400"/>
              <a:gd name="connsiteX1" fmla="*/ 203200 w 406400"/>
              <a:gd name="connsiteY1" fmla="*/ 12700 h 406400"/>
              <a:gd name="connsiteX2" fmla="*/ 393700 w 406400"/>
              <a:gd name="connsiteY2" fmla="*/ 203200 h 406400"/>
              <a:gd name="connsiteX3" fmla="*/ 203200 w 406400"/>
              <a:gd name="connsiteY3" fmla="*/ 393700 h 406400"/>
              <a:gd name="connsiteX4" fmla="*/ 12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12700" y="203200"/>
                </a:moveTo>
                <a:cubicBezTo>
                  <a:pt x="12700" y="98044"/>
                  <a:pt x="98044" y="12700"/>
                  <a:pt x="203200" y="12700"/>
                </a:cubicBezTo>
                <a:cubicBezTo>
                  <a:pt x="308356" y="12700"/>
                  <a:pt x="393700" y="98044"/>
                  <a:pt x="393700" y="203200"/>
                </a:cubicBezTo>
                <a:cubicBezTo>
                  <a:pt x="393700" y="308355"/>
                  <a:pt x="308356" y="393700"/>
                  <a:pt x="203200" y="393700"/>
                </a:cubicBezTo>
                <a:cubicBezTo>
                  <a:pt x="98044" y="393700"/>
                  <a:pt x="12700" y="308355"/>
                  <a:pt x="12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64300" y="2466975"/>
            <a:ext cx="255650" cy="292100"/>
          </a:xfrm>
          <a:custGeom>
            <a:avLst/>
            <a:gdLst>
              <a:gd name="connsiteX0" fmla="*/ 242951 w 255650"/>
              <a:gd name="connsiteY0" fmla="*/ 12700 h 292100"/>
              <a:gd name="connsiteX1" fmla="*/ 12700 w 255650"/>
              <a:gd name="connsiteY1" fmla="*/ 279400 h 292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5650" h="292100">
                <a:moveTo>
                  <a:pt x="242951" y="12700"/>
                </a:moveTo>
                <a:lnTo>
                  <a:pt x="12700" y="2794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5718175" y="3352800"/>
          <a:ext cx="2438400" cy="1097153"/>
        </p:xfrm>
        <a:graphic>
          <a:graphicData uri="http://schemas.openxmlformats.org/drawingml/2006/table">
            <a:tbl>
              <a:tblPr/>
              <a:tblGrid>
                <a:gridCol w="487679"/>
                <a:gridCol w="487679"/>
                <a:gridCol w="487680"/>
                <a:gridCol w="487679"/>
                <a:gridCol w="487680"/>
              </a:tblGrid>
              <a:tr h="36575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6563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546100" y="393700"/>
            <a:ext cx="43561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76200" algn="l"/>
              </a:tabLst>
            </a:pPr>
            <a:r>
              <a:rPr lang="en-US" altLang="zh-CN" sz="4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二叉树表示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结构数组表示二叉树：静态链表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21400" y="16764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92900" y="22479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50100" y="28575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88100" y="28575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18200" y="45212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26200" y="4521200"/>
            <a:ext cx="1066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86700" y="45212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3848100"/>
            <a:ext cx="4699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7700" y="1727200"/>
            <a:ext cx="31242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#define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MaxTree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#define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#define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#define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7700" y="3225800"/>
            <a:ext cx="19304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TreeNode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27200" y="3835400"/>
            <a:ext cx="27051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27200" y="4432300"/>
            <a:ext cx="139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7700" y="4737100"/>
            <a:ext cx="3352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T1[MaxTree],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T2[MaxTree];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07100" y="1544700"/>
            <a:ext cx="406400" cy="406400"/>
          </a:xfrm>
          <a:custGeom>
            <a:avLst/>
            <a:gdLst>
              <a:gd name="connsiteX0" fmla="*/ 393700 w 406400"/>
              <a:gd name="connsiteY0" fmla="*/ 203200 h 406400"/>
              <a:gd name="connsiteX1" fmla="*/ 203200 w 406400"/>
              <a:gd name="connsiteY1" fmla="*/ 12700 h 406400"/>
              <a:gd name="connsiteX2" fmla="*/ 12700 w 406400"/>
              <a:gd name="connsiteY2" fmla="*/ 203200 h 406400"/>
              <a:gd name="connsiteX3" fmla="*/ 203200 w 406400"/>
              <a:gd name="connsiteY3" fmla="*/ 393700 h 406400"/>
              <a:gd name="connsiteX4" fmla="*/ 393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393700" y="203200"/>
                </a:moveTo>
                <a:cubicBezTo>
                  <a:pt x="393700" y="97916"/>
                  <a:pt x="308355" y="12700"/>
                  <a:pt x="203200" y="12700"/>
                </a:cubicBezTo>
                <a:cubicBezTo>
                  <a:pt x="98044" y="12700"/>
                  <a:pt x="12700" y="97916"/>
                  <a:pt x="12700" y="203200"/>
                </a:cubicBezTo>
                <a:cubicBezTo>
                  <a:pt x="12700" y="308356"/>
                  <a:pt x="98044" y="393700"/>
                  <a:pt x="203200" y="393700"/>
                </a:cubicBezTo>
                <a:cubicBezTo>
                  <a:pt x="308355" y="393700"/>
                  <a:pt x="393700" y="308356"/>
                  <a:pt x="393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81775" y="2120900"/>
            <a:ext cx="406400" cy="406400"/>
          </a:xfrm>
          <a:custGeom>
            <a:avLst/>
            <a:gdLst>
              <a:gd name="connsiteX0" fmla="*/ 393700 w 406400"/>
              <a:gd name="connsiteY0" fmla="*/ 203200 h 406400"/>
              <a:gd name="connsiteX1" fmla="*/ 203200 w 406400"/>
              <a:gd name="connsiteY1" fmla="*/ 12700 h 406400"/>
              <a:gd name="connsiteX2" fmla="*/ 12700 w 406400"/>
              <a:gd name="connsiteY2" fmla="*/ 203200 h 406400"/>
              <a:gd name="connsiteX3" fmla="*/ 203200 w 406400"/>
              <a:gd name="connsiteY3" fmla="*/ 393700 h 406400"/>
              <a:gd name="connsiteX4" fmla="*/ 393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393700" y="203200"/>
                </a:moveTo>
                <a:cubicBezTo>
                  <a:pt x="393700" y="98044"/>
                  <a:pt x="308356" y="12700"/>
                  <a:pt x="203200" y="12700"/>
                </a:cubicBezTo>
                <a:cubicBezTo>
                  <a:pt x="98043" y="12700"/>
                  <a:pt x="12700" y="98044"/>
                  <a:pt x="12700" y="203200"/>
                </a:cubicBezTo>
                <a:cubicBezTo>
                  <a:pt x="12700" y="308355"/>
                  <a:pt x="98043" y="393700"/>
                  <a:pt x="203200" y="393700"/>
                </a:cubicBezTo>
                <a:cubicBezTo>
                  <a:pt x="308356" y="393700"/>
                  <a:pt x="393700" y="308355"/>
                  <a:pt x="393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38975" y="2730500"/>
            <a:ext cx="406400" cy="406400"/>
          </a:xfrm>
          <a:custGeom>
            <a:avLst/>
            <a:gdLst>
              <a:gd name="connsiteX0" fmla="*/ 393700 w 406400"/>
              <a:gd name="connsiteY0" fmla="*/ 203200 h 406400"/>
              <a:gd name="connsiteX1" fmla="*/ 203200 w 406400"/>
              <a:gd name="connsiteY1" fmla="*/ 12700 h 406400"/>
              <a:gd name="connsiteX2" fmla="*/ 12700 w 406400"/>
              <a:gd name="connsiteY2" fmla="*/ 203200 h 406400"/>
              <a:gd name="connsiteX3" fmla="*/ 203200 w 406400"/>
              <a:gd name="connsiteY3" fmla="*/ 393700 h 406400"/>
              <a:gd name="connsiteX4" fmla="*/ 393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393700" y="203200"/>
                </a:moveTo>
                <a:cubicBezTo>
                  <a:pt x="393700" y="98044"/>
                  <a:pt x="308356" y="12700"/>
                  <a:pt x="203200" y="12700"/>
                </a:cubicBezTo>
                <a:cubicBezTo>
                  <a:pt x="98043" y="12700"/>
                  <a:pt x="12700" y="98044"/>
                  <a:pt x="12700" y="203200"/>
                </a:cubicBezTo>
                <a:cubicBezTo>
                  <a:pt x="12700" y="308355"/>
                  <a:pt x="98043" y="393700"/>
                  <a:pt x="203200" y="393700"/>
                </a:cubicBezTo>
                <a:cubicBezTo>
                  <a:pt x="308356" y="393700"/>
                  <a:pt x="393700" y="308355"/>
                  <a:pt x="393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50126" y="2466975"/>
            <a:ext cx="327025" cy="327025"/>
          </a:xfrm>
          <a:custGeom>
            <a:avLst/>
            <a:gdLst>
              <a:gd name="connsiteX0" fmla="*/ 12700 w 327025"/>
              <a:gd name="connsiteY0" fmla="*/ 12700 h 327025"/>
              <a:gd name="connsiteX1" fmla="*/ 314325 w 327025"/>
              <a:gd name="connsiteY1" fmla="*/ 314325 h 3270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7025" h="327025">
                <a:moveTo>
                  <a:pt x="12700" y="12700"/>
                </a:moveTo>
                <a:lnTo>
                  <a:pt x="314325" y="31432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53175" y="1816100"/>
            <a:ext cx="371475" cy="365125"/>
          </a:xfrm>
          <a:custGeom>
            <a:avLst/>
            <a:gdLst>
              <a:gd name="connsiteX0" fmla="*/ 12700 w 371475"/>
              <a:gd name="connsiteY0" fmla="*/ 12700 h 365125"/>
              <a:gd name="connsiteX1" fmla="*/ 358775 w 371475"/>
              <a:gd name="connsiteY1" fmla="*/ 352425 h 3651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71475" h="365125">
                <a:moveTo>
                  <a:pt x="12700" y="12700"/>
                </a:moveTo>
                <a:lnTo>
                  <a:pt x="358775" y="35242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76975" y="2730500"/>
            <a:ext cx="406400" cy="406400"/>
          </a:xfrm>
          <a:custGeom>
            <a:avLst/>
            <a:gdLst>
              <a:gd name="connsiteX0" fmla="*/ 12700 w 406400"/>
              <a:gd name="connsiteY0" fmla="*/ 203200 h 406400"/>
              <a:gd name="connsiteX1" fmla="*/ 203200 w 406400"/>
              <a:gd name="connsiteY1" fmla="*/ 12700 h 406400"/>
              <a:gd name="connsiteX2" fmla="*/ 393700 w 406400"/>
              <a:gd name="connsiteY2" fmla="*/ 203200 h 406400"/>
              <a:gd name="connsiteX3" fmla="*/ 203200 w 406400"/>
              <a:gd name="connsiteY3" fmla="*/ 393700 h 406400"/>
              <a:gd name="connsiteX4" fmla="*/ 12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12700" y="203200"/>
                </a:moveTo>
                <a:cubicBezTo>
                  <a:pt x="12700" y="98044"/>
                  <a:pt x="98044" y="12700"/>
                  <a:pt x="203200" y="12700"/>
                </a:cubicBezTo>
                <a:cubicBezTo>
                  <a:pt x="308356" y="12700"/>
                  <a:pt x="393700" y="98044"/>
                  <a:pt x="393700" y="203200"/>
                </a:cubicBezTo>
                <a:cubicBezTo>
                  <a:pt x="393700" y="308355"/>
                  <a:pt x="308356" y="393700"/>
                  <a:pt x="203200" y="393700"/>
                </a:cubicBezTo>
                <a:cubicBezTo>
                  <a:pt x="98044" y="393700"/>
                  <a:pt x="12700" y="308355"/>
                  <a:pt x="12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64300" y="2466975"/>
            <a:ext cx="255650" cy="292100"/>
          </a:xfrm>
          <a:custGeom>
            <a:avLst/>
            <a:gdLst>
              <a:gd name="connsiteX0" fmla="*/ 242951 w 255650"/>
              <a:gd name="connsiteY0" fmla="*/ 12700 h 292100"/>
              <a:gd name="connsiteX1" fmla="*/ 12700 w 255650"/>
              <a:gd name="connsiteY1" fmla="*/ 279400 h 292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5650" h="292100">
                <a:moveTo>
                  <a:pt x="242951" y="12700"/>
                </a:moveTo>
                <a:lnTo>
                  <a:pt x="12700" y="2794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5713476" y="3344926"/>
          <a:ext cx="2438400" cy="1097152"/>
        </p:xfrm>
        <a:graphic>
          <a:graphicData uri="http://schemas.openxmlformats.org/drawingml/2006/table">
            <a:tbl>
              <a:tblPr/>
              <a:tblGrid>
                <a:gridCol w="487679"/>
                <a:gridCol w="487679"/>
                <a:gridCol w="487680"/>
                <a:gridCol w="487679"/>
                <a:gridCol w="487680"/>
              </a:tblGrid>
              <a:tr h="36563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sz="180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546100" y="393700"/>
            <a:ext cx="28194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76200" algn="l"/>
              </a:tabLst>
            </a:pPr>
            <a:r>
              <a:rPr lang="en-US" altLang="zh-CN" sz="4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二叉树表示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结构数组表示二叉树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21400" y="16764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92900" y="22479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50100" y="28575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88100" y="28575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18200" y="45212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26200" y="45212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34200" y="45212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78700" y="45212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86700" y="45212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3848100"/>
            <a:ext cx="4699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7700" y="1727200"/>
            <a:ext cx="31242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#define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MaxTree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#define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#define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#define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7700" y="3225800"/>
            <a:ext cx="19304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TreeNode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27200" y="3835400"/>
            <a:ext cx="27051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27200" y="4432300"/>
            <a:ext cx="139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7700" y="4737100"/>
            <a:ext cx="3352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T1[MaxTree],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T2[MaxTree];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9850" y="1289050"/>
            <a:ext cx="4965700" cy="3441700"/>
          </a:xfrm>
          <a:custGeom>
            <a:avLst/>
            <a:gdLst>
              <a:gd name="connsiteX0" fmla="*/ 4692395 w 4965700"/>
              <a:gd name="connsiteY0" fmla="*/ 3435350 h 3441700"/>
              <a:gd name="connsiteX1" fmla="*/ 4745735 w 4965700"/>
              <a:gd name="connsiteY1" fmla="*/ 3221735 h 3441700"/>
              <a:gd name="connsiteX2" fmla="*/ 4959350 w 4965700"/>
              <a:gd name="connsiteY2" fmla="*/ 3168396 h 3441700"/>
              <a:gd name="connsiteX3" fmla="*/ 4692395 w 4965700"/>
              <a:gd name="connsiteY3" fmla="*/ 3435350 h 3441700"/>
              <a:gd name="connsiteX4" fmla="*/ 6350 w 4965700"/>
              <a:gd name="connsiteY4" fmla="*/ 3435350 h 3441700"/>
              <a:gd name="connsiteX5" fmla="*/ 6350 w 4965700"/>
              <a:gd name="connsiteY5" fmla="*/ 6350 h 3441700"/>
              <a:gd name="connsiteX6" fmla="*/ 4959350 w 4965700"/>
              <a:gd name="connsiteY6" fmla="*/ 6350 h 3441700"/>
              <a:gd name="connsiteX7" fmla="*/ 4959350 w 4965700"/>
              <a:gd name="connsiteY7" fmla="*/ 3168396 h 3441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965700" h="3441700">
                <a:moveTo>
                  <a:pt x="4692395" y="3435350"/>
                </a:moveTo>
                <a:lnTo>
                  <a:pt x="4745735" y="3221735"/>
                </a:lnTo>
                <a:lnTo>
                  <a:pt x="4959350" y="3168396"/>
                </a:lnTo>
                <a:lnTo>
                  <a:pt x="4692395" y="3435350"/>
                </a:lnTo>
                <a:lnTo>
                  <a:pt x="6350" y="3435350"/>
                </a:lnTo>
                <a:lnTo>
                  <a:pt x="6350" y="6350"/>
                </a:lnTo>
                <a:lnTo>
                  <a:pt x="4959350" y="6350"/>
                </a:lnTo>
                <a:lnTo>
                  <a:pt x="4959350" y="316839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1850" y="1289050"/>
            <a:ext cx="2781300" cy="2336800"/>
          </a:xfrm>
          <a:custGeom>
            <a:avLst/>
            <a:gdLst>
              <a:gd name="connsiteX0" fmla="*/ 2593975 w 2781300"/>
              <a:gd name="connsiteY0" fmla="*/ 2330450 h 2336800"/>
              <a:gd name="connsiteX1" fmla="*/ 2630170 w 2781300"/>
              <a:gd name="connsiteY1" fmla="*/ 2185670 h 2336800"/>
              <a:gd name="connsiteX2" fmla="*/ 2774950 w 2781300"/>
              <a:gd name="connsiteY2" fmla="*/ 2149475 h 2336800"/>
              <a:gd name="connsiteX3" fmla="*/ 2593975 w 2781300"/>
              <a:gd name="connsiteY3" fmla="*/ 2330450 h 2336800"/>
              <a:gd name="connsiteX4" fmla="*/ 6350 w 2781300"/>
              <a:gd name="connsiteY4" fmla="*/ 2330450 h 2336800"/>
              <a:gd name="connsiteX5" fmla="*/ 6350 w 2781300"/>
              <a:gd name="connsiteY5" fmla="*/ 6350 h 2336800"/>
              <a:gd name="connsiteX6" fmla="*/ 2774950 w 2781300"/>
              <a:gd name="connsiteY6" fmla="*/ 6350 h 2336800"/>
              <a:gd name="connsiteX7" fmla="*/ 2774950 w 2781300"/>
              <a:gd name="connsiteY7" fmla="*/ 2149475 h 2336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2781300" h="2336800">
                <a:moveTo>
                  <a:pt x="2593975" y="2330450"/>
                </a:moveTo>
                <a:lnTo>
                  <a:pt x="2630170" y="2185670"/>
                </a:lnTo>
                <a:lnTo>
                  <a:pt x="2774950" y="2149475"/>
                </a:lnTo>
                <a:lnTo>
                  <a:pt x="2593975" y="2330450"/>
                </a:lnTo>
                <a:lnTo>
                  <a:pt x="6350" y="2330450"/>
                </a:lnTo>
                <a:lnTo>
                  <a:pt x="6350" y="6350"/>
                </a:lnTo>
                <a:lnTo>
                  <a:pt x="2774950" y="6350"/>
                </a:lnTo>
                <a:lnTo>
                  <a:pt x="2774950" y="214947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14400" y="3886200"/>
            <a:ext cx="2338451" cy="1676400"/>
          </a:xfrm>
          <a:custGeom>
            <a:avLst/>
            <a:gdLst>
              <a:gd name="connsiteX0" fmla="*/ 0 w 2338451"/>
              <a:gd name="connsiteY0" fmla="*/ 1676400 h 1676400"/>
              <a:gd name="connsiteX1" fmla="*/ 2338451 w 2338451"/>
              <a:gd name="connsiteY1" fmla="*/ 1676400 h 1676400"/>
              <a:gd name="connsiteX2" fmla="*/ 2338451 w 2338451"/>
              <a:gd name="connsiteY2" fmla="*/ 0 h 1676400"/>
              <a:gd name="connsiteX3" fmla="*/ 0 w 2338451"/>
              <a:gd name="connsiteY3" fmla="*/ 0 h 1676400"/>
              <a:gd name="connsiteX4" fmla="*/ 0 w 2338451"/>
              <a:gd name="connsiteY4" fmla="*/ 1676400 h 167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38451" h="1676400">
                <a:moveTo>
                  <a:pt x="0" y="1676400"/>
                </a:moveTo>
                <a:lnTo>
                  <a:pt x="2338451" y="1676400"/>
                </a:lnTo>
                <a:lnTo>
                  <a:pt x="2338451" y="0"/>
                </a:lnTo>
                <a:lnTo>
                  <a:pt x="0" y="0"/>
                </a:lnTo>
                <a:lnTo>
                  <a:pt x="0" y="1676400"/>
                </a:lnTo>
              </a:path>
            </a:pathLst>
          </a:custGeom>
          <a:solidFill>
            <a:srgbClr val="cc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08050" y="3879850"/>
            <a:ext cx="2351151" cy="1689100"/>
          </a:xfrm>
          <a:custGeom>
            <a:avLst/>
            <a:gdLst>
              <a:gd name="connsiteX0" fmla="*/ 6350 w 2351151"/>
              <a:gd name="connsiteY0" fmla="*/ 1682750 h 1689100"/>
              <a:gd name="connsiteX1" fmla="*/ 2344801 w 2351151"/>
              <a:gd name="connsiteY1" fmla="*/ 1682750 h 1689100"/>
              <a:gd name="connsiteX2" fmla="*/ 2344801 w 2351151"/>
              <a:gd name="connsiteY2" fmla="*/ 6350 h 1689100"/>
              <a:gd name="connsiteX3" fmla="*/ 6350 w 2351151"/>
              <a:gd name="connsiteY3" fmla="*/ 6350 h 1689100"/>
              <a:gd name="connsiteX4" fmla="*/ 6350 w 2351151"/>
              <a:gd name="connsiteY4" fmla="*/ 1682750 h 1689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51151" h="1689100">
                <a:moveTo>
                  <a:pt x="6350" y="1682750"/>
                </a:moveTo>
                <a:lnTo>
                  <a:pt x="2344801" y="1682750"/>
                </a:lnTo>
                <a:lnTo>
                  <a:pt x="2344801" y="6350"/>
                </a:lnTo>
                <a:lnTo>
                  <a:pt x="6350" y="6350"/>
                </a:lnTo>
                <a:lnTo>
                  <a:pt x="6350" y="16827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02100"/>
            <a:ext cx="50800" cy="177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" y="1282700"/>
            <a:ext cx="2794000" cy="2349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73500" y="1282700"/>
            <a:ext cx="4978400" cy="3454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381000"/>
            <a:ext cx="32004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							</a:tabLst>
            </a:pPr>
            <a:r>
              <a:rPr lang="en-US" altLang="zh-CN" sz="4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程序框架搭建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00500" y="1485900"/>
            <a:ext cx="4584700" cy="297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17500" algn="l"/>
                <a:tab pos="381000" algn="l"/>
                <a:tab pos="419100" algn="l"/>
              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main()</a:t>
            </a:r>
          </a:p>
          <a:p>
            <a:pPr>
              <a:lnSpc>
                <a:spcPts val="2100"/>
              </a:lnSpc>
              <a:tabLst>
                <a:tab pos="317500" algn="l"/>
                <a:tab pos="381000" algn="l"/>
                <a:tab pos="4191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2300"/>
              </a:lnSpc>
              <a:tabLst>
                <a:tab pos="317500" algn="l"/>
                <a:tab pos="381000" algn="l"/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R1,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R2;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17500" algn="l"/>
                <a:tab pos="381000" algn="l"/>
                <a:tab pos="419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BuildTree(T1);</a:t>
            </a:r>
          </a:p>
          <a:p>
            <a:pPr>
              <a:lnSpc>
                <a:spcPts val="2100"/>
              </a:lnSpc>
              <a:tabLst>
                <a:tab pos="317500" algn="l"/>
                <a:tab pos="381000" algn="l"/>
                <a:tab pos="419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BuildTree(T2);</a:t>
            </a:r>
          </a:p>
          <a:p>
            <a:pPr>
              <a:lnSpc>
                <a:spcPts val="2100"/>
              </a:lnSpc>
              <a:tabLst>
                <a:tab pos="317500" algn="l"/>
                <a:tab pos="381000" algn="l"/>
                <a:tab pos="419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(Isomorphic(R1,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R2))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printf("Yes\n");</a:t>
            </a:r>
          </a:p>
          <a:p>
            <a:pPr>
              <a:lnSpc>
                <a:spcPts val="2000"/>
              </a:lnSpc>
              <a:tabLst>
                <a:tab pos="317500" algn="l"/>
                <a:tab pos="381000" algn="l"/>
                <a:tab pos="419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printf("No\n");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17500" algn="l"/>
                <a:tab pos="381000" algn="l"/>
                <a:tab pos="4191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</a:p>
          <a:p>
            <a:pPr>
              <a:lnSpc>
                <a:spcPts val="2100"/>
              </a:lnSpc>
              <a:tabLst>
                <a:tab pos="317500" algn="l"/>
                <a:tab pos="381000" algn="l"/>
                <a:tab pos="4191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1524000"/>
            <a:ext cx="2476500" cy="387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0800" algn="l"/>
                <a:tab pos="419100" algn="l"/>
              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main()</a:t>
            </a:r>
          </a:p>
          <a:p>
            <a:pPr>
              <a:lnSpc>
                <a:spcPts val="2100"/>
              </a:lnSpc>
              <a:tabLst>
                <a:tab pos="50800" algn="l"/>
                <a:tab pos="4191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2200"/>
              </a:lnSpc>
              <a:tabLst>
                <a:tab pos="50800" algn="l"/>
                <a:tab pos="419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建二叉树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2100"/>
              </a:lnSpc>
              <a:tabLst>
                <a:tab pos="50800" algn="l"/>
                <a:tab pos="419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建二叉树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2000"/>
              </a:lnSpc>
              <a:tabLst>
                <a:tab pos="50800" algn="l"/>
                <a:tab pos="419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判别是否同构并输出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50800" algn="l"/>
                <a:tab pos="419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</a:p>
          <a:p>
            <a:pPr>
              <a:lnSpc>
                <a:spcPts val="2100"/>
              </a:lnSpc>
              <a:tabLst>
                <a:tab pos="50800" algn="l"/>
                <a:tab pos="4191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50800" algn="l"/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需要设计的函数：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50800" algn="l"/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读数据建二叉树</a:t>
            </a:r>
          </a:p>
          <a:p>
            <a:pPr>
              <a:lnSpc>
                <a:spcPts val="2100"/>
              </a:lnSpc>
              <a:tabLst>
                <a:tab pos="50800" algn="l"/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二叉树同构判别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4650" y="1092200"/>
            <a:ext cx="8318500" cy="5314950"/>
          </a:xfrm>
          <a:custGeom>
            <a:avLst/>
            <a:gdLst>
              <a:gd name="connsiteX0" fmla="*/ 7899272 w 8318500"/>
              <a:gd name="connsiteY0" fmla="*/ 5308600 h 5314950"/>
              <a:gd name="connsiteX1" fmla="*/ 7981822 w 8318500"/>
              <a:gd name="connsiteY1" fmla="*/ 4978285 h 5314950"/>
              <a:gd name="connsiteX2" fmla="*/ 8312150 w 8318500"/>
              <a:gd name="connsiteY2" fmla="*/ 4895710 h 5314950"/>
              <a:gd name="connsiteX3" fmla="*/ 7899272 w 8318500"/>
              <a:gd name="connsiteY3" fmla="*/ 5308600 h 5314950"/>
              <a:gd name="connsiteX4" fmla="*/ 6350 w 8318500"/>
              <a:gd name="connsiteY4" fmla="*/ 5308600 h 5314950"/>
              <a:gd name="connsiteX5" fmla="*/ 6350 w 8318500"/>
              <a:gd name="connsiteY5" fmla="*/ 6350 h 5314950"/>
              <a:gd name="connsiteX6" fmla="*/ 8312150 w 8318500"/>
              <a:gd name="connsiteY6" fmla="*/ 6350 h 5314950"/>
              <a:gd name="connsiteX7" fmla="*/ 8312150 w 8318500"/>
              <a:gd name="connsiteY7" fmla="*/ 4895710 h 5314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318500" h="5314950">
                <a:moveTo>
                  <a:pt x="7899272" y="5308600"/>
                </a:moveTo>
                <a:lnTo>
                  <a:pt x="7981822" y="4978285"/>
                </a:lnTo>
                <a:lnTo>
                  <a:pt x="8312150" y="4895710"/>
                </a:lnTo>
                <a:lnTo>
                  <a:pt x="7899272" y="5308600"/>
                </a:lnTo>
                <a:lnTo>
                  <a:pt x="6350" y="5308600"/>
                </a:lnTo>
                <a:lnTo>
                  <a:pt x="6350" y="6350"/>
                </a:lnTo>
                <a:lnTo>
                  <a:pt x="8312150" y="6350"/>
                </a:lnTo>
                <a:lnTo>
                  <a:pt x="8312150" y="489571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33215" y="3779901"/>
            <a:ext cx="3377184" cy="927100"/>
          </a:xfrm>
          <a:custGeom>
            <a:avLst/>
            <a:gdLst>
              <a:gd name="connsiteX0" fmla="*/ 633984 w 3377184"/>
              <a:gd name="connsiteY0" fmla="*/ 0 h 927100"/>
              <a:gd name="connsiteX1" fmla="*/ 1091184 w 3377184"/>
              <a:gd name="connsiteY1" fmla="*/ 0 h 927100"/>
              <a:gd name="connsiteX2" fmla="*/ 1091184 w 3377184"/>
              <a:gd name="connsiteY2" fmla="*/ 0 h 927100"/>
              <a:gd name="connsiteX3" fmla="*/ 1776984 w 3377184"/>
              <a:gd name="connsiteY3" fmla="*/ 0 h 927100"/>
              <a:gd name="connsiteX4" fmla="*/ 3377184 w 3377184"/>
              <a:gd name="connsiteY4" fmla="*/ 0 h 927100"/>
              <a:gd name="connsiteX5" fmla="*/ 3377184 w 3377184"/>
              <a:gd name="connsiteY5" fmla="*/ 540765 h 927100"/>
              <a:gd name="connsiteX6" fmla="*/ 3377184 w 3377184"/>
              <a:gd name="connsiteY6" fmla="*/ 540765 h 927100"/>
              <a:gd name="connsiteX7" fmla="*/ 3377184 w 3377184"/>
              <a:gd name="connsiteY7" fmla="*/ 772540 h 927100"/>
              <a:gd name="connsiteX8" fmla="*/ 3377184 w 3377184"/>
              <a:gd name="connsiteY8" fmla="*/ 927100 h 927100"/>
              <a:gd name="connsiteX9" fmla="*/ 1776984 w 3377184"/>
              <a:gd name="connsiteY9" fmla="*/ 927100 h 927100"/>
              <a:gd name="connsiteX10" fmla="*/ 1091184 w 3377184"/>
              <a:gd name="connsiteY10" fmla="*/ 927100 h 927100"/>
              <a:gd name="connsiteX11" fmla="*/ 1091184 w 3377184"/>
              <a:gd name="connsiteY11" fmla="*/ 927100 h 927100"/>
              <a:gd name="connsiteX12" fmla="*/ 633984 w 3377184"/>
              <a:gd name="connsiteY12" fmla="*/ 927100 h 927100"/>
              <a:gd name="connsiteX13" fmla="*/ 633984 w 3377184"/>
              <a:gd name="connsiteY13" fmla="*/ 772540 h 927100"/>
              <a:gd name="connsiteX14" fmla="*/ 0 w 3377184"/>
              <a:gd name="connsiteY14" fmla="*/ 589279 h 927100"/>
              <a:gd name="connsiteX15" fmla="*/ 633984 w 3377184"/>
              <a:gd name="connsiteY15" fmla="*/ 540765 h 927100"/>
              <a:gd name="connsiteX16" fmla="*/ 633984 w 3377184"/>
              <a:gd name="connsiteY16" fmla="*/ 0 h 927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3377184" h="927100">
                <a:moveTo>
                  <a:pt x="633984" y="0"/>
                </a:moveTo>
                <a:lnTo>
                  <a:pt x="1091184" y="0"/>
                </a:lnTo>
                <a:lnTo>
                  <a:pt x="1091184" y="0"/>
                </a:lnTo>
                <a:lnTo>
                  <a:pt x="1776984" y="0"/>
                </a:lnTo>
                <a:lnTo>
                  <a:pt x="3377184" y="0"/>
                </a:lnTo>
                <a:lnTo>
                  <a:pt x="3377184" y="540765"/>
                </a:lnTo>
                <a:lnTo>
                  <a:pt x="3377184" y="540765"/>
                </a:lnTo>
                <a:lnTo>
                  <a:pt x="3377184" y="772540"/>
                </a:lnTo>
                <a:lnTo>
                  <a:pt x="3377184" y="927100"/>
                </a:lnTo>
                <a:lnTo>
                  <a:pt x="1776984" y="927100"/>
                </a:lnTo>
                <a:lnTo>
                  <a:pt x="1091184" y="927100"/>
                </a:lnTo>
                <a:lnTo>
                  <a:pt x="1091184" y="927100"/>
                </a:lnTo>
                <a:lnTo>
                  <a:pt x="633984" y="927100"/>
                </a:lnTo>
                <a:lnTo>
                  <a:pt x="633984" y="772540"/>
                </a:lnTo>
                <a:lnTo>
                  <a:pt x="0" y="589279"/>
                </a:lnTo>
                <a:lnTo>
                  <a:pt x="633984" y="540765"/>
                </a:lnTo>
                <a:lnTo>
                  <a:pt x="633984" y="0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26865" y="3773551"/>
            <a:ext cx="3389884" cy="939800"/>
          </a:xfrm>
          <a:custGeom>
            <a:avLst/>
            <a:gdLst>
              <a:gd name="connsiteX0" fmla="*/ 640334 w 3389884"/>
              <a:gd name="connsiteY0" fmla="*/ 6350 h 939800"/>
              <a:gd name="connsiteX1" fmla="*/ 1097534 w 3389884"/>
              <a:gd name="connsiteY1" fmla="*/ 6350 h 939800"/>
              <a:gd name="connsiteX2" fmla="*/ 1097534 w 3389884"/>
              <a:gd name="connsiteY2" fmla="*/ 6350 h 939800"/>
              <a:gd name="connsiteX3" fmla="*/ 1783334 w 3389884"/>
              <a:gd name="connsiteY3" fmla="*/ 6350 h 939800"/>
              <a:gd name="connsiteX4" fmla="*/ 3383534 w 3389884"/>
              <a:gd name="connsiteY4" fmla="*/ 6350 h 939800"/>
              <a:gd name="connsiteX5" fmla="*/ 3383534 w 3389884"/>
              <a:gd name="connsiteY5" fmla="*/ 547115 h 939800"/>
              <a:gd name="connsiteX6" fmla="*/ 3383534 w 3389884"/>
              <a:gd name="connsiteY6" fmla="*/ 547115 h 939800"/>
              <a:gd name="connsiteX7" fmla="*/ 3383534 w 3389884"/>
              <a:gd name="connsiteY7" fmla="*/ 778890 h 939800"/>
              <a:gd name="connsiteX8" fmla="*/ 3383534 w 3389884"/>
              <a:gd name="connsiteY8" fmla="*/ 933450 h 939800"/>
              <a:gd name="connsiteX9" fmla="*/ 1783334 w 3389884"/>
              <a:gd name="connsiteY9" fmla="*/ 933450 h 939800"/>
              <a:gd name="connsiteX10" fmla="*/ 1097534 w 3389884"/>
              <a:gd name="connsiteY10" fmla="*/ 933450 h 939800"/>
              <a:gd name="connsiteX11" fmla="*/ 1097534 w 3389884"/>
              <a:gd name="connsiteY11" fmla="*/ 933450 h 939800"/>
              <a:gd name="connsiteX12" fmla="*/ 640334 w 3389884"/>
              <a:gd name="connsiteY12" fmla="*/ 933450 h 939800"/>
              <a:gd name="connsiteX13" fmla="*/ 640334 w 3389884"/>
              <a:gd name="connsiteY13" fmla="*/ 778890 h 939800"/>
              <a:gd name="connsiteX14" fmla="*/ 6350 w 3389884"/>
              <a:gd name="connsiteY14" fmla="*/ 595629 h 939800"/>
              <a:gd name="connsiteX15" fmla="*/ 640334 w 3389884"/>
              <a:gd name="connsiteY15" fmla="*/ 547115 h 939800"/>
              <a:gd name="connsiteX16" fmla="*/ 640334 w 3389884"/>
              <a:gd name="connsiteY16" fmla="*/ 635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3389884" h="939800">
                <a:moveTo>
                  <a:pt x="640334" y="6350"/>
                </a:moveTo>
                <a:lnTo>
                  <a:pt x="1097534" y="6350"/>
                </a:lnTo>
                <a:lnTo>
                  <a:pt x="1097534" y="6350"/>
                </a:lnTo>
                <a:lnTo>
                  <a:pt x="1783334" y="6350"/>
                </a:lnTo>
                <a:lnTo>
                  <a:pt x="3383534" y="6350"/>
                </a:lnTo>
                <a:lnTo>
                  <a:pt x="3383534" y="547115"/>
                </a:lnTo>
                <a:lnTo>
                  <a:pt x="3383534" y="547115"/>
                </a:lnTo>
                <a:lnTo>
                  <a:pt x="3383534" y="778890"/>
                </a:lnTo>
                <a:lnTo>
                  <a:pt x="3383534" y="933450"/>
                </a:lnTo>
                <a:lnTo>
                  <a:pt x="1783334" y="933450"/>
                </a:lnTo>
                <a:lnTo>
                  <a:pt x="1097534" y="933450"/>
                </a:lnTo>
                <a:lnTo>
                  <a:pt x="1097534" y="933450"/>
                </a:lnTo>
                <a:lnTo>
                  <a:pt x="640334" y="933450"/>
                </a:lnTo>
                <a:lnTo>
                  <a:pt x="640334" y="778890"/>
                </a:lnTo>
                <a:lnTo>
                  <a:pt x="6350" y="595629"/>
                </a:lnTo>
                <a:lnTo>
                  <a:pt x="640334" y="547115"/>
                </a:lnTo>
                <a:lnTo>
                  <a:pt x="64033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54675" y="381000"/>
            <a:ext cx="868362" cy="2308225"/>
          </a:xfrm>
          <a:custGeom>
            <a:avLst/>
            <a:gdLst>
              <a:gd name="connsiteX0" fmla="*/ 0 w 868362"/>
              <a:gd name="connsiteY0" fmla="*/ 2308225 h 2308225"/>
              <a:gd name="connsiteX1" fmla="*/ 868362 w 868362"/>
              <a:gd name="connsiteY1" fmla="*/ 2308225 h 2308225"/>
              <a:gd name="connsiteX2" fmla="*/ 868362 w 868362"/>
              <a:gd name="connsiteY2" fmla="*/ 0 h 2308225"/>
              <a:gd name="connsiteX3" fmla="*/ 0 w 868362"/>
              <a:gd name="connsiteY3" fmla="*/ 0 h 2308225"/>
              <a:gd name="connsiteX4" fmla="*/ 0 w 868362"/>
              <a:gd name="connsiteY4" fmla="*/ 2308225 h 2308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68362" h="2308225">
                <a:moveTo>
                  <a:pt x="0" y="2308225"/>
                </a:moveTo>
                <a:lnTo>
                  <a:pt x="868362" y="2308225"/>
                </a:lnTo>
                <a:lnTo>
                  <a:pt x="868362" y="0"/>
                </a:lnTo>
                <a:lnTo>
                  <a:pt x="0" y="0"/>
                </a:lnTo>
                <a:lnTo>
                  <a:pt x="0" y="2308225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11500" y="6235700"/>
            <a:ext cx="3378200" cy="495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0" y="5981700"/>
            <a:ext cx="431800" cy="431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8300" y="1092200"/>
            <a:ext cx="8331200" cy="5321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95300" y="444500"/>
            <a:ext cx="3937000" cy="245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50800" algn="l"/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4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如何建二叉树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50800" algn="l"/>
                <a:tab pos="914400" algn="l"/>
                <a:tab pos="18288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BuildTree(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TreeNode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T[]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50800" algn="l"/>
                <a:tab pos="914400" algn="l"/>
                <a:tab pos="18288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…..</a:t>
            </a:r>
          </a:p>
          <a:p>
            <a:pPr>
              <a:lnSpc>
                <a:spcPts val="2100"/>
              </a:lnSpc>
              <a:tabLst>
                <a:tab pos="50800" algn="l"/>
                <a:tab pos="9144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scanf("%d\n",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&amp;N);</a:t>
            </a:r>
          </a:p>
          <a:p>
            <a:pPr>
              <a:lnSpc>
                <a:spcPts val="2100"/>
              </a:lnSpc>
              <a:tabLst>
                <a:tab pos="50800" algn="l"/>
                <a:tab pos="9144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(N)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50800" algn="l"/>
                <a:tab pos="914400" algn="l"/>
                <a:tab pos="18288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……..</a:t>
            </a:r>
          </a:p>
          <a:p>
            <a:pPr>
              <a:lnSpc>
                <a:spcPts val="2100"/>
              </a:lnSpc>
              <a:tabLst>
                <a:tab pos="50800" algn="l"/>
                <a:tab pos="914400" algn="l"/>
                <a:tab pos="18288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(i=0;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i&lt;N;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i++)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24100" y="2908300"/>
            <a:ext cx="58547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scanf("%c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%c\n",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&amp;T[i].Element,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&amp;cl,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&amp;cr);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24100" y="3670300"/>
            <a:ext cx="457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24100" y="4254500"/>
            <a:ext cx="1193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???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09700" y="4533900"/>
            <a:ext cx="8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4813300"/>
            <a:ext cx="22352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Root;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56100" y="3860800"/>
            <a:ext cx="2184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T[i]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中没有任何结点的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56100" y="4140200"/>
            <a:ext cx="27051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left(cl)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right(cr)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指向它。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只有一个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40400" y="546100"/>
            <a:ext cx="482600" cy="213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A12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B34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C5-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D--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E6-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8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G7-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F--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H--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99100" y="762000"/>
            <a:ext cx="101600" cy="189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8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