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	<Relationship Id="rId3" Type="http://schemas.openxmlformats.org/officeDocument/2006/relationships/image" Target="../media/image2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9.jpeg" />
	<Relationship Id="rId3" Type="http://schemas.openxmlformats.org/officeDocument/2006/relationships/image" Target="../media/image20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8.jpeg" />
	<Relationship Id="rId3" Type="http://schemas.openxmlformats.org/officeDocument/2006/relationships/image" Target="../media/image29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0.jpeg" />
	<Relationship Id="rId3" Type="http://schemas.openxmlformats.org/officeDocument/2006/relationships/image" Target="../media/image31.jpeg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2.jpeg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3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	<Relationship Id="rId3" Type="http://schemas.openxmlformats.org/officeDocument/2006/relationships/image" Target="../media/image4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	<Relationship Id="rId3" Type="http://schemas.openxmlformats.org/officeDocument/2006/relationships/image" Target="../media/image6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	<Relationship Id="rId3" Type="http://schemas.openxmlformats.org/officeDocument/2006/relationships/image" Target="../media/image8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	<Relationship Id="rId3" Type="http://schemas.openxmlformats.org/officeDocument/2006/relationships/image" Target="../media/image10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	<Relationship Id="rId3" Type="http://schemas.openxmlformats.org/officeDocument/2006/relationships/image" Target="../media/image12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3.jpeg" />
	<Relationship Id="rId3" Type="http://schemas.openxmlformats.org/officeDocument/2006/relationships/image" Target="../media/image14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5.jpeg" />
	<Relationship Id="rId3" Type="http://schemas.openxmlformats.org/officeDocument/2006/relationships/image" Target="../media/image16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.jpeg" />
	<Relationship Id="rId3" Type="http://schemas.openxmlformats.org/officeDocument/2006/relationships/image" Target="../media/image18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6858000" cy="9144000"/>
          </a:xfrm>
          <a:custGeom>
            <a:avLst/>
            <a:gdLst>
              <a:gd name="connsiteX0" fmla="*/ 0 w 6858000"/>
              <a:gd name="connsiteY0" fmla="*/ 9143999 h 9144000"/>
              <a:gd name="connsiteX1" fmla="*/ 6858000 w 6858000"/>
              <a:gd name="connsiteY1" fmla="*/ 9143999 h 9144000"/>
              <a:gd name="connsiteX2" fmla="*/ 6858000 w 6858000"/>
              <a:gd name="connsiteY2" fmla="*/ 0 h 9144000"/>
              <a:gd name="connsiteX3" fmla="*/ 0 w 6858000"/>
              <a:gd name="connsiteY3" fmla="*/ 0 h 9144000"/>
              <a:gd name="connsiteX4" fmla="*/ 0 w 6858000"/>
              <a:gd name="connsiteY4" fmla="*/ 9143999 h 914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0" h="9144000">
                <a:moveTo>
                  <a:pt x="0" y="9143999"/>
                </a:moveTo>
                <a:lnTo>
                  <a:pt x="6858000" y="9143999"/>
                </a:lnTo>
                <a:lnTo>
                  <a:pt x="6858000" y="0"/>
                </a:lnTo>
                <a:lnTo>
                  <a:pt x="0" y="0"/>
                </a:lnTo>
                <a:lnTo>
                  <a:pt x="0" y="9143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19800" y="4117847"/>
            <a:ext cx="56388" cy="42672"/>
          </a:xfrm>
          <a:custGeom>
            <a:avLst/>
            <a:gdLst>
              <a:gd name="connsiteX0" fmla="*/ 0 w 56388"/>
              <a:gd name="connsiteY0" fmla="*/ 21336 h 42672"/>
              <a:gd name="connsiteX1" fmla="*/ 28194 w 56388"/>
              <a:gd name="connsiteY1" fmla="*/ 0 h 42672"/>
              <a:gd name="connsiteX2" fmla="*/ 56388 w 56388"/>
              <a:gd name="connsiteY2" fmla="*/ 21336 h 42672"/>
              <a:gd name="connsiteX3" fmla="*/ 28194 w 56388"/>
              <a:gd name="connsiteY3" fmla="*/ 42672 h 42672"/>
              <a:gd name="connsiteX4" fmla="*/ 0 w 56388"/>
              <a:gd name="connsiteY4" fmla="*/ 21336 h 42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8" h="42672">
                <a:moveTo>
                  <a:pt x="0" y="21336"/>
                </a:moveTo>
                <a:cubicBezTo>
                  <a:pt x="0" y="9525"/>
                  <a:pt x="12572" y="0"/>
                  <a:pt x="28194" y="0"/>
                </a:cubicBezTo>
                <a:cubicBezTo>
                  <a:pt x="43815" y="0"/>
                  <a:pt x="56388" y="9525"/>
                  <a:pt x="56388" y="21336"/>
                </a:cubicBezTo>
                <a:cubicBezTo>
                  <a:pt x="56388" y="33147"/>
                  <a:pt x="43815" y="42672"/>
                  <a:pt x="28194" y="42672"/>
                </a:cubicBezTo>
                <a:cubicBezTo>
                  <a:pt x="12572" y="42672"/>
                  <a:pt x="0" y="33147"/>
                  <a:pt x="0" y="21336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0476" y="4117847"/>
            <a:ext cx="56387" cy="42672"/>
          </a:xfrm>
          <a:custGeom>
            <a:avLst/>
            <a:gdLst>
              <a:gd name="connsiteX0" fmla="*/ 0 w 56387"/>
              <a:gd name="connsiteY0" fmla="*/ 21336 h 42672"/>
              <a:gd name="connsiteX1" fmla="*/ 28193 w 56387"/>
              <a:gd name="connsiteY1" fmla="*/ 0 h 42672"/>
              <a:gd name="connsiteX2" fmla="*/ 56387 w 56387"/>
              <a:gd name="connsiteY2" fmla="*/ 21336 h 42672"/>
              <a:gd name="connsiteX3" fmla="*/ 28193 w 56387"/>
              <a:gd name="connsiteY3" fmla="*/ 42672 h 42672"/>
              <a:gd name="connsiteX4" fmla="*/ 0 w 56387"/>
              <a:gd name="connsiteY4" fmla="*/ 21336 h 42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7" h="42672">
                <a:moveTo>
                  <a:pt x="0" y="21336"/>
                </a:moveTo>
                <a:cubicBezTo>
                  <a:pt x="0" y="9525"/>
                  <a:pt x="12623" y="0"/>
                  <a:pt x="28193" y="0"/>
                </a:cubicBezTo>
                <a:cubicBezTo>
                  <a:pt x="43764" y="0"/>
                  <a:pt x="56387" y="9525"/>
                  <a:pt x="56387" y="21336"/>
                </a:cubicBezTo>
                <a:cubicBezTo>
                  <a:pt x="56387" y="33147"/>
                  <a:pt x="43764" y="42672"/>
                  <a:pt x="28193" y="42672"/>
                </a:cubicBezTo>
                <a:cubicBezTo>
                  <a:pt x="12623" y="42672"/>
                  <a:pt x="0" y="33147"/>
                  <a:pt x="0" y="21336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19800" y="8093964"/>
            <a:ext cx="56388" cy="42671"/>
          </a:xfrm>
          <a:custGeom>
            <a:avLst/>
            <a:gdLst>
              <a:gd name="connsiteX0" fmla="*/ 0 w 56388"/>
              <a:gd name="connsiteY0" fmla="*/ 21335 h 42671"/>
              <a:gd name="connsiteX1" fmla="*/ 28194 w 56388"/>
              <a:gd name="connsiteY1" fmla="*/ 0 h 42671"/>
              <a:gd name="connsiteX2" fmla="*/ 56388 w 56388"/>
              <a:gd name="connsiteY2" fmla="*/ 21335 h 42671"/>
              <a:gd name="connsiteX3" fmla="*/ 28194 w 56388"/>
              <a:gd name="connsiteY3" fmla="*/ 42671 h 42671"/>
              <a:gd name="connsiteX4" fmla="*/ 0 w 56388"/>
              <a:gd name="connsiteY4" fmla="*/ 21335 h 426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8" h="42671">
                <a:moveTo>
                  <a:pt x="0" y="21335"/>
                </a:moveTo>
                <a:cubicBezTo>
                  <a:pt x="0" y="9550"/>
                  <a:pt x="12572" y="0"/>
                  <a:pt x="28194" y="0"/>
                </a:cubicBezTo>
                <a:cubicBezTo>
                  <a:pt x="43815" y="0"/>
                  <a:pt x="56388" y="9550"/>
                  <a:pt x="56388" y="21335"/>
                </a:cubicBezTo>
                <a:cubicBezTo>
                  <a:pt x="56388" y="33121"/>
                  <a:pt x="43815" y="42671"/>
                  <a:pt x="28194" y="42671"/>
                </a:cubicBezTo>
                <a:cubicBezTo>
                  <a:pt x="12572" y="42671"/>
                  <a:pt x="0" y="33121"/>
                  <a:pt x="0" y="21335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0476" y="8093964"/>
            <a:ext cx="56387" cy="42671"/>
          </a:xfrm>
          <a:custGeom>
            <a:avLst/>
            <a:gdLst>
              <a:gd name="connsiteX0" fmla="*/ 0 w 56387"/>
              <a:gd name="connsiteY0" fmla="*/ 21335 h 42671"/>
              <a:gd name="connsiteX1" fmla="*/ 28193 w 56387"/>
              <a:gd name="connsiteY1" fmla="*/ 0 h 42671"/>
              <a:gd name="connsiteX2" fmla="*/ 56387 w 56387"/>
              <a:gd name="connsiteY2" fmla="*/ 21335 h 42671"/>
              <a:gd name="connsiteX3" fmla="*/ 28193 w 56387"/>
              <a:gd name="connsiteY3" fmla="*/ 42671 h 42671"/>
              <a:gd name="connsiteX4" fmla="*/ 0 w 56387"/>
              <a:gd name="connsiteY4" fmla="*/ 21335 h 426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7" h="42671">
                <a:moveTo>
                  <a:pt x="0" y="21335"/>
                </a:moveTo>
                <a:cubicBezTo>
                  <a:pt x="0" y="9550"/>
                  <a:pt x="12623" y="0"/>
                  <a:pt x="28193" y="0"/>
                </a:cubicBezTo>
                <a:cubicBezTo>
                  <a:pt x="43764" y="0"/>
                  <a:pt x="56387" y="9550"/>
                  <a:pt x="56387" y="21335"/>
                </a:cubicBezTo>
                <a:cubicBezTo>
                  <a:pt x="56387" y="33121"/>
                  <a:pt x="43764" y="42671"/>
                  <a:pt x="28193" y="42671"/>
                </a:cubicBezTo>
                <a:cubicBezTo>
                  <a:pt x="12623" y="42671"/>
                  <a:pt x="0" y="33121"/>
                  <a:pt x="0" y="21335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300" y="850900"/>
            <a:ext cx="6121400" cy="3454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300" y="4826000"/>
            <a:ext cx="6121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680200" y="89408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57400" y="254000"/>
            <a:ext cx="4699000" cy="532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14300" algn="l"/>
                <a:tab pos="584200" algn="l"/>
                <a:tab pos="647700" algn="l"/>
                <a:tab pos="660400" algn="l"/>
                <a:tab pos="800100" algn="l"/>
                <a:tab pos="990600" algn="l"/>
                <a:tab pos="1117600" algn="l"/>
                <a:tab pos="39624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2017/10/10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114300" algn="l"/>
                <a:tab pos="584200" algn="l"/>
                <a:tab pos="647700" algn="l"/>
                <a:tab pos="660400" algn="l"/>
                <a:tab pos="800100" algn="l"/>
                <a:tab pos="990600" algn="l"/>
                <a:tab pos="1117600" algn="l"/>
                <a:tab pos="3962400" algn="l"/>
              </a:tabLst>
            </a:pPr>
            <a:r>
              <a:rPr lang="en-US" altLang="zh-CN" dirty="0" smtClean="0"/>
              <a:t>						</a:t>
            </a:r>
            <a:r>
              <a:rPr lang="en-US" altLang="zh-CN" sz="1200" dirty="0" smtClean="0">
                <a:solidFill>
                  <a:srgbClr val="2f5897"/>
                </a:solidFill>
                <a:latin typeface="幼圆" pitchFamily="18" charset="0"/>
                <a:cs typeface="幼圆" pitchFamily="18" charset="0"/>
              </a:rPr>
              <a:t>教育社会学</a:t>
            </a:r>
          </a:p>
          <a:p>
            <a:pPr>
              <a:lnSpc>
                <a:spcPts val="1500"/>
              </a:lnSpc>
              <a:tabLst>
                <a:tab pos="114300" algn="l"/>
                <a:tab pos="584200" algn="l"/>
                <a:tab pos="647700" algn="l"/>
                <a:tab pos="660400" algn="l"/>
                <a:tab pos="800100" algn="l"/>
                <a:tab pos="990600" algn="l"/>
                <a:tab pos="1117600" algn="l"/>
                <a:tab pos="39624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2f5897"/>
                </a:solidFill>
                <a:latin typeface="Palatino Linotype" pitchFamily="18" charset="0"/>
                <a:cs typeface="Palatino Linotype" pitchFamily="18" charset="0"/>
              </a:rPr>
              <a:t>Sociology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2f5897"/>
                </a:solidFill>
                <a:latin typeface="Palatino Linotype" pitchFamily="18" charset="0"/>
                <a:cs typeface="Palatino Linotype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2f5897"/>
                </a:solidFill>
                <a:latin typeface="Palatino Linotype" pitchFamily="18" charset="0"/>
                <a:cs typeface="Palatino Linotype" pitchFamily="18" charset="0"/>
              </a:rPr>
              <a:t>Education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14300" algn="l"/>
                <a:tab pos="584200" algn="l"/>
                <a:tab pos="647700" algn="l"/>
                <a:tab pos="660400" algn="l"/>
                <a:tab pos="800100" algn="l"/>
                <a:tab pos="990600" algn="l"/>
                <a:tab pos="1117600" algn="l"/>
                <a:tab pos="3962400" algn="l"/>
              </a:tabLst>
            </a:pPr>
            <a:r>
              <a:rPr lang="en-US" altLang="zh-CN" dirty="0" smtClean="0"/>
              <a:t>					</a:t>
            </a:r>
            <a:r>
              <a:rPr lang="en-US" altLang="zh-CN" sz="2195" dirty="0" smtClean="0">
                <a:solidFill>
                  <a:srgbClr val="2f5897"/>
                </a:solidFill>
                <a:latin typeface="幼圆" pitchFamily="18" charset="0"/>
                <a:cs typeface="幼圆" pitchFamily="18" charset="0"/>
              </a:rPr>
              <a:t>第一部分</a:t>
            </a:r>
          </a:p>
          <a:p>
            <a:pPr>
              <a:lnSpc>
                <a:spcPts val="2800"/>
              </a:lnSpc>
              <a:tabLst>
                <a:tab pos="114300" algn="l"/>
                <a:tab pos="584200" algn="l"/>
                <a:tab pos="647700" algn="l"/>
                <a:tab pos="660400" algn="l"/>
                <a:tab pos="800100" algn="l"/>
                <a:tab pos="990600" algn="l"/>
                <a:tab pos="1117600" algn="l"/>
                <a:tab pos="3962400" algn="l"/>
              </a:tabLst>
            </a:pPr>
            <a:r>
              <a:rPr lang="en-US" altLang="zh-CN" sz="2400" dirty="0" smtClean="0">
                <a:solidFill>
                  <a:srgbClr val="2f5897"/>
                </a:solidFill>
                <a:latin typeface="幼圆" pitchFamily="18" charset="0"/>
                <a:cs typeface="幼圆" pitchFamily="18" charset="0"/>
              </a:rPr>
              <a:t>教育社会学学科简介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14300" algn="l"/>
                <a:tab pos="584200" algn="l"/>
                <a:tab pos="647700" algn="l"/>
                <a:tab pos="660400" algn="l"/>
                <a:tab pos="800100" algn="l"/>
                <a:tab pos="990600" algn="l"/>
                <a:tab pos="1117600" algn="l"/>
                <a:tab pos="3962400" algn="l"/>
              </a:tabLst>
            </a:pPr>
            <a:r>
              <a:rPr lang="en-US" altLang="zh-CN" dirty="0" smtClean="0"/>
              <a:t>				</a:t>
            </a: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华中师范大学教育学院</a:t>
            </a:r>
          </a:p>
          <a:p>
            <a:pPr>
              <a:lnSpc>
                <a:spcPts val="1400"/>
              </a:lnSpc>
              <a:tabLst>
                <a:tab pos="114300" algn="l"/>
                <a:tab pos="584200" algn="l"/>
                <a:tab pos="647700" algn="l"/>
                <a:tab pos="660400" algn="l"/>
                <a:tab pos="800100" algn="l"/>
                <a:tab pos="990600" algn="l"/>
                <a:tab pos="1117600" algn="l"/>
                <a:tab pos="39624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邹义欢</a:t>
            </a:r>
          </a:p>
          <a:p>
            <a:pPr>
              <a:lnSpc>
                <a:spcPts val="1500"/>
              </a:lnSpc>
              <a:tabLst>
                <a:tab pos="114300" algn="l"/>
                <a:tab pos="584200" algn="l"/>
                <a:tab pos="647700" algn="l"/>
                <a:tab pos="660400" algn="l"/>
                <a:tab pos="800100" algn="l"/>
                <a:tab pos="990600" algn="l"/>
                <a:tab pos="1117600" algn="l"/>
                <a:tab pos="3962400" algn="l"/>
              </a:tabLst>
            </a:pPr>
            <a:r>
              <a:rPr lang="en-US" altLang="zh-CN" dirty="0" smtClean="0"/>
              <a:t>			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zouyihuan@foxmail.com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14300" algn="l"/>
                <a:tab pos="584200" algn="l"/>
                <a:tab pos="647700" algn="l"/>
                <a:tab pos="660400" algn="l"/>
                <a:tab pos="800100" algn="l"/>
                <a:tab pos="990600" algn="l"/>
                <a:tab pos="1117600" algn="l"/>
                <a:tab pos="3962400" algn="l"/>
              </a:tabLst>
            </a:pPr>
            <a:r>
              <a:rPr lang="en-US" altLang="zh-CN" dirty="0" smtClean="0"/>
              <a:t>	</a:t>
            </a:r>
            <a:r>
              <a:rPr lang="en-US" altLang="zh-CN" sz="2195" dirty="0" smtClean="0">
                <a:solidFill>
                  <a:srgbClr val="2f5897"/>
                </a:solidFill>
                <a:latin typeface="幼圆" pitchFamily="18" charset="0"/>
                <a:cs typeface="幼圆" pitchFamily="18" charset="0"/>
              </a:rPr>
              <a:t>教育社会学学科简介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6007100"/>
            <a:ext cx="63500" cy="109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6019800"/>
            <a:ext cx="22225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教育社会学概述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社会学与社会学视角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社会学研究与社会学知识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社会学理论流派与教育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6858000" cy="9144000"/>
          </a:xfrm>
          <a:custGeom>
            <a:avLst/>
            <a:gdLst>
              <a:gd name="connsiteX0" fmla="*/ 0 w 6858000"/>
              <a:gd name="connsiteY0" fmla="*/ 9143999 h 9144000"/>
              <a:gd name="connsiteX1" fmla="*/ 6858000 w 6858000"/>
              <a:gd name="connsiteY1" fmla="*/ 9143999 h 9144000"/>
              <a:gd name="connsiteX2" fmla="*/ 6858000 w 6858000"/>
              <a:gd name="connsiteY2" fmla="*/ 0 h 9144000"/>
              <a:gd name="connsiteX3" fmla="*/ 0 w 6858000"/>
              <a:gd name="connsiteY3" fmla="*/ 0 h 9144000"/>
              <a:gd name="connsiteX4" fmla="*/ 0 w 6858000"/>
              <a:gd name="connsiteY4" fmla="*/ 9143999 h 914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0" h="9144000">
                <a:moveTo>
                  <a:pt x="0" y="9143999"/>
                </a:moveTo>
                <a:lnTo>
                  <a:pt x="6858000" y="9143999"/>
                </a:lnTo>
                <a:lnTo>
                  <a:pt x="6858000" y="0"/>
                </a:lnTo>
                <a:lnTo>
                  <a:pt x="0" y="0"/>
                </a:lnTo>
                <a:lnTo>
                  <a:pt x="0" y="9143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19800" y="4117847"/>
            <a:ext cx="56388" cy="42672"/>
          </a:xfrm>
          <a:custGeom>
            <a:avLst/>
            <a:gdLst>
              <a:gd name="connsiteX0" fmla="*/ 0 w 56388"/>
              <a:gd name="connsiteY0" fmla="*/ 21336 h 42672"/>
              <a:gd name="connsiteX1" fmla="*/ 28194 w 56388"/>
              <a:gd name="connsiteY1" fmla="*/ 0 h 42672"/>
              <a:gd name="connsiteX2" fmla="*/ 56388 w 56388"/>
              <a:gd name="connsiteY2" fmla="*/ 21336 h 42672"/>
              <a:gd name="connsiteX3" fmla="*/ 28194 w 56388"/>
              <a:gd name="connsiteY3" fmla="*/ 42672 h 42672"/>
              <a:gd name="connsiteX4" fmla="*/ 0 w 56388"/>
              <a:gd name="connsiteY4" fmla="*/ 21336 h 42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8" h="42672">
                <a:moveTo>
                  <a:pt x="0" y="21336"/>
                </a:moveTo>
                <a:cubicBezTo>
                  <a:pt x="0" y="9525"/>
                  <a:pt x="12572" y="0"/>
                  <a:pt x="28194" y="0"/>
                </a:cubicBezTo>
                <a:cubicBezTo>
                  <a:pt x="43815" y="0"/>
                  <a:pt x="56388" y="9525"/>
                  <a:pt x="56388" y="21336"/>
                </a:cubicBezTo>
                <a:cubicBezTo>
                  <a:pt x="56388" y="33147"/>
                  <a:pt x="43815" y="42672"/>
                  <a:pt x="28194" y="42672"/>
                </a:cubicBezTo>
                <a:cubicBezTo>
                  <a:pt x="12572" y="42672"/>
                  <a:pt x="0" y="33147"/>
                  <a:pt x="0" y="21336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0476" y="4117847"/>
            <a:ext cx="56387" cy="42672"/>
          </a:xfrm>
          <a:custGeom>
            <a:avLst/>
            <a:gdLst>
              <a:gd name="connsiteX0" fmla="*/ 0 w 56387"/>
              <a:gd name="connsiteY0" fmla="*/ 21336 h 42672"/>
              <a:gd name="connsiteX1" fmla="*/ 28193 w 56387"/>
              <a:gd name="connsiteY1" fmla="*/ 0 h 42672"/>
              <a:gd name="connsiteX2" fmla="*/ 56387 w 56387"/>
              <a:gd name="connsiteY2" fmla="*/ 21336 h 42672"/>
              <a:gd name="connsiteX3" fmla="*/ 28193 w 56387"/>
              <a:gd name="connsiteY3" fmla="*/ 42672 h 42672"/>
              <a:gd name="connsiteX4" fmla="*/ 0 w 56387"/>
              <a:gd name="connsiteY4" fmla="*/ 21336 h 42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7" h="42672">
                <a:moveTo>
                  <a:pt x="0" y="21336"/>
                </a:moveTo>
                <a:cubicBezTo>
                  <a:pt x="0" y="9525"/>
                  <a:pt x="12623" y="0"/>
                  <a:pt x="28193" y="0"/>
                </a:cubicBezTo>
                <a:cubicBezTo>
                  <a:pt x="43764" y="0"/>
                  <a:pt x="56387" y="9525"/>
                  <a:pt x="56387" y="21336"/>
                </a:cubicBezTo>
                <a:cubicBezTo>
                  <a:pt x="56387" y="33147"/>
                  <a:pt x="43764" y="42672"/>
                  <a:pt x="28193" y="42672"/>
                </a:cubicBezTo>
                <a:cubicBezTo>
                  <a:pt x="12623" y="42672"/>
                  <a:pt x="0" y="33147"/>
                  <a:pt x="0" y="21336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19800" y="8093964"/>
            <a:ext cx="56388" cy="42671"/>
          </a:xfrm>
          <a:custGeom>
            <a:avLst/>
            <a:gdLst>
              <a:gd name="connsiteX0" fmla="*/ 0 w 56388"/>
              <a:gd name="connsiteY0" fmla="*/ 21335 h 42671"/>
              <a:gd name="connsiteX1" fmla="*/ 28194 w 56388"/>
              <a:gd name="connsiteY1" fmla="*/ 0 h 42671"/>
              <a:gd name="connsiteX2" fmla="*/ 56388 w 56388"/>
              <a:gd name="connsiteY2" fmla="*/ 21335 h 42671"/>
              <a:gd name="connsiteX3" fmla="*/ 28194 w 56388"/>
              <a:gd name="connsiteY3" fmla="*/ 42671 h 42671"/>
              <a:gd name="connsiteX4" fmla="*/ 0 w 56388"/>
              <a:gd name="connsiteY4" fmla="*/ 21335 h 426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8" h="42671">
                <a:moveTo>
                  <a:pt x="0" y="21335"/>
                </a:moveTo>
                <a:cubicBezTo>
                  <a:pt x="0" y="9550"/>
                  <a:pt x="12572" y="0"/>
                  <a:pt x="28194" y="0"/>
                </a:cubicBezTo>
                <a:cubicBezTo>
                  <a:pt x="43815" y="0"/>
                  <a:pt x="56388" y="9550"/>
                  <a:pt x="56388" y="21335"/>
                </a:cubicBezTo>
                <a:cubicBezTo>
                  <a:pt x="56388" y="33121"/>
                  <a:pt x="43815" y="42671"/>
                  <a:pt x="28194" y="42671"/>
                </a:cubicBezTo>
                <a:cubicBezTo>
                  <a:pt x="12572" y="42671"/>
                  <a:pt x="0" y="33121"/>
                  <a:pt x="0" y="21335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0476" y="8093964"/>
            <a:ext cx="56387" cy="42671"/>
          </a:xfrm>
          <a:custGeom>
            <a:avLst/>
            <a:gdLst>
              <a:gd name="connsiteX0" fmla="*/ 0 w 56387"/>
              <a:gd name="connsiteY0" fmla="*/ 21335 h 42671"/>
              <a:gd name="connsiteX1" fmla="*/ 28193 w 56387"/>
              <a:gd name="connsiteY1" fmla="*/ 0 h 42671"/>
              <a:gd name="connsiteX2" fmla="*/ 56387 w 56387"/>
              <a:gd name="connsiteY2" fmla="*/ 21335 h 42671"/>
              <a:gd name="connsiteX3" fmla="*/ 28193 w 56387"/>
              <a:gd name="connsiteY3" fmla="*/ 42671 h 42671"/>
              <a:gd name="connsiteX4" fmla="*/ 0 w 56387"/>
              <a:gd name="connsiteY4" fmla="*/ 21335 h 426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7" h="42671">
                <a:moveTo>
                  <a:pt x="0" y="21335"/>
                </a:moveTo>
                <a:cubicBezTo>
                  <a:pt x="0" y="9550"/>
                  <a:pt x="12623" y="0"/>
                  <a:pt x="28193" y="0"/>
                </a:cubicBezTo>
                <a:cubicBezTo>
                  <a:pt x="43764" y="0"/>
                  <a:pt x="56387" y="9550"/>
                  <a:pt x="56387" y="21335"/>
                </a:cubicBezTo>
                <a:cubicBezTo>
                  <a:pt x="56387" y="33121"/>
                  <a:pt x="43764" y="42671"/>
                  <a:pt x="28193" y="42671"/>
                </a:cubicBezTo>
                <a:cubicBezTo>
                  <a:pt x="12623" y="42671"/>
                  <a:pt x="0" y="33121"/>
                  <a:pt x="0" y="21335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300" y="850900"/>
            <a:ext cx="6121400" cy="3454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300" y="4826000"/>
            <a:ext cx="6121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39900" y="114300"/>
            <a:ext cx="50038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2799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2017/10/10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4279900" algn="l"/>
              </a:tabLst>
            </a:pPr>
            <a:r>
              <a:rPr lang="en-US" altLang="zh-CN" sz="2195" dirty="0" smtClean="0">
                <a:solidFill>
                  <a:srgbClr val="2f5897"/>
                </a:solidFill>
                <a:latin typeface="幼圆" pitchFamily="18" charset="0"/>
                <a:cs typeface="幼圆" pitchFamily="18" charset="0"/>
              </a:rPr>
              <a:t>社会学视角与其他学科视角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2057400"/>
            <a:ext cx="76200" cy="156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2070100"/>
            <a:ext cx="6858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心理学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经济学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政治学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人类学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5270500"/>
            <a:ext cx="6032500" cy="396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77800" algn="l"/>
                <a:tab pos="1727200" algn="l"/>
                <a:tab pos="5880100" algn="l"/>
              </a:tabLst>
            </a:pPr>
            <a:r>
              <a:rPr lang="en-US" altLang="zh-CN" dirty="0" smtClean="0"/>
              <a:t>		</a:t>
            </a:r>
            <a:r>
              <a:rPr lang="en-US" altLang="zh-CN" sz="2195" dirty="0" smtClean="0">
                <a:solidFill>
                  <a:srgbClr val="2f5897"/>
                </a:solidFill>
                <a:latin typeface="幼圆" pitchFamily="18" charset="0"/>
                <a:cs typeface="幼圆" pitchFamily="18" charset="0"/>
              </a:rPr>
              <a:t>社会学视角总结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77800" algn="l"/>
                <a:tab pos="1727200" algn="l"/>
                <a:tab pos="58801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社会：多个人，互动，群体，规则</a:t>
            </a:r>
          </a:p>
          <a:p>
            <a:pPr>
              <a:lnSpc>
                <a:spcPts val="2300"/>
              </a:lnSpc>
              <a:tabLst>
                <a:tab pos="177800" algn="l"/>
                <a:tab pos="1727200" algn="l"/>
                <a:tab pos="58801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社会学：系统研究社会的学科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77800" algn="l"/>
                <a:tab pos="1727200" algn="l"/>
                <a:tab pos="58801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社会学视角：从群体的角度去发掘社会互动中的参照框架</a:t>
            </a:r>
          </a:p>
          <a:p>
            <a:pPr>
              <a:lnSpc>
                <a:spcPts val="1800"/>
              </a:lnSpc>
              <a:tabLst>
                <a:tab pos="177800" algn="l"/>
                <a:tab pos="1727200" algn="l"/>
                <a:tab pos="58801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（规则）及其结果。社会学视角关注个体是通常将个体作</a:t>
            </a:r>
          </a:p>
          <a:p>
            <a:pPr>
              <a:lnSpc>
                <a:spcPts val="1800"/>
              </a:lnSpc>
              <a:tabLst>
                <a:tab pos="177800" algn="l"/>
                <a:tab pos="1727200" algn="l"/>
                <a:tab pos="58801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为某一特定群体的成员或代表进行研究。</a:t>
            </a:r>
          </a:p>
          <a:p>
            <a:pPr>
              <a:lnSpc>
                <a:spcPts val="2400"/>
              </a:lnSpc>
              <a:tabLst>
                <a:tab pos="177800" algn="l"/>
                <a:tab pos="1727200" algn="l"/>
                <a:tab pos="58801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提高人的社会意识水平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77800" algn="l"/>
                <a:tab pos="1727200" algn="l"/>
                <a:tab pos="58801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40100" y="1708150"/>
            <a:ext cx="704850" cy="546100"/>
          </a:xfrm>
          <a:custGeom>
            <a:avLst/>
            <a:gdLst>
              <a:gd name="connsiteX0" fmla="*/ 6350 w 704850"/>
              <a:gd name="connsiteY0" fmla="*/ 273050 h 546100"/>
              <a:gd name="connsiteX1" fmla="*/ 352425 w 704850"/>
              <a:gd name="connsiteY1" fmla="*/ 6350 h 546100"/>
              <a:gd name="connsiteX2" fmla="*/ 698500 w 704850"/>
              <a:gd name="connsiteY2" fmla="*/ 273050 h 546100"/>
              <a:gd name="connsiteX3" fmla="*/ 352425 w 704850"/>
              <a:gd name="connsiteY3" fmla="*/ 539750 h 546100"/>
              <a:gd name="connsiteX4" fmla="*/ 6350 w 704850"/>
              <a:gd name="connsiteY4" fmla="*/ 2730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4850" h="546100">
                <a:moveTo>
                  <a:pt x="6350" y="273050"/>
                </a:moveTo>
                <a:cubicBezTo>
                  <a:pt x="6350" y="125729"/>
                  <a:pt x="161290" y="6350"/>
                  <a:pt x="352425" y="6350"/>
                </a:cubicBezTo>
                <a:cubicBezTo>
                  <a:pt x="543559" y="6350"/>
                  <a:pt x="698500" y="125729"/>
                  <a:pt x="698500" y="273050"/>
                </a:cubicBezTo>
                <a:cubicBezTo>
                  <a:pt x="698500" y="420370"/>
                  <a:pt x="543559" y="539750"/>
                  <a:pt x="352425" y="539750"/>
                </a:cubicBezTo>
                <a:cubicBezTo>
                  <a:pt x="161290" y="539750"/>
                  <a:pt x="6350" y="420370"/>
                  <a:pt x="6350" y="273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32050" y="2317750"/>
            <a:ext cx="698500" cy="546100"/>
          </a:xfrm>
          <a:custGeom>
            <a:avLst/>
            <a:gdLst>
              <a:gd name="connsiteX0" fmla="*/ 6350 w 698500"/>
              <a:gd name="connsiteY0" fmla="*/ 273050 h 546100"/>
              <a:gd name="connsiteX1" fmla="*/ 349250 w 698500"/>
              <a:gd name="connsiteY1" fmla="*/ 6350 h 546100"/>
              <a:gd name="connsiteX2" fmla="*/ 692150 w 698500"/>
              <a:gd name="connsiteY2" fmla="*/ 273050 h 546100"/>
              <a:gd name="connsiteX3" fmla="*/ 349250 w 698500"/>
              <a:gd name="connsiteY3" fmla="*/ 539750 h 546100"/>
              <a:gd name="connsiteX4" fmla="*/ 6350 w 698500"/>
              <a:gd name="connsiteY4" fmla="*/ 2730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546100">
                <a:moveTo>
                  <a:pt x="6350" y="273050"/>
                </a:moveTo>
                <a:cubicBezTo>
                  <a:pt x="6350" y="125729"/>
                  <a:pt x="159892" y="6350"/>
                  <a:pt x="349250" y="6350"/>
                </a:cubicBezTo>
                <a:cubicBezTo>
                  <a:pt x="538607" y="6350"/>
                  <a:pt x="692150" y="125729"/>
                  <a:pt x="692150" y="273050"/>
                </a:cubicBezTo>
                <a:cubicBezTo>
                  <a:pt x="692150" y="420370"/>
                  <a:pt x="538607" y="539750"/>
                  <a:pt x="349250" y="539750"/>
                </a:cubicBezTo>
                <a:cubicBezTo>
                  <a:pt x="159892" y="539750"/>
                  <a:pt x="6350" y="420370"/>
                  <a:pt x="6350" y="273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70050" y="3079750"/>
            <a:ext cx="774700" cy="546100"/>
          </a:xfrm>
          <a:custGeom>
            <a:avLst/>
            <a:gdLst>
              <a:gd name="connsiteX0" fmla="*/ 6350 w 774700"/>
              <a:gd name="connsiteY0" fmla="*/ 273050 h 546100"/>
              <a:gd name="connsiteX1" fmla="*/ 387350 w 774700"/>
              <a:gd name="connsiteY1" fmla="*/ 6350 h 546100"/>
              <a:gd name="connsiteX2" fmla="*/ 768350 w 774700"/>
              <a:gd name="connsiteY2" fmla="*/ 273050 h 546100"/>
              <a:gd name="connsiteX3" fmla="*/ 387350 w 774700"/>
              <a:gd name="connsiteY3" fmla="*/ 539750 h 546100"/>
              <a:gd name="connsiteX4" fmla="*/ 6350 w 774700"/>
              <a:gd name="connsiteY4" fmla="*/ 2730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4700" h="546100">
                <a:moveTo>
                  <a:pt x="6350" y="273050"/>
                </a:moveTo>
                <a:cubicBezTo>
                  <a:pt x="6350" y="125729"/>
                  <a:pt x="176910" y="6350"/>
                  <a:pt x="387350" y="6350"/>
                </a:cubicBezTo>
                <a:cubicBezTo>
                  <a:pt x="597789" y="6350"/>
                  <a:pt x="768350" y="125729"/>
                  <a:pt x="768350" y="273050"/>
                </a:cubicBezTo>
                <a:cubicBezTo>
                  <a:pt x="768350" y="420370"/>
                  <a:pt x="597789" y="539750"/>
                  <a:pt x="387350" y="539750"/>
                </a:cubicBezTo>
                <a:cubicBezTo>
                  <a:pt x="176910" y="539750"/>
                  <a:pt x="6350" y="420370"/>
                  <a:pt x="6350" y="273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60850" y="2332101"/>
            <a:ext cx="698500" cy="546100"/>
          </a:xfrm>
          <a:custGeom>
            <a:avLst/>
            <a:gdLst>
              <a:gd name="connsiteX0" fmla="*/ 6350 w 698500"/>
              <a:gd name="connsiteY0" fmla="*/ 273050 h 546100"/>
              <a:gd name="connsiteX1" fmla="*/ 349250 w 698500"/>
              <a:gd name="connsiteY1" fmla="*/ 6350 h 546100"/>
              <a:gd name="connsiteX2" fmla="*/ 692150 w 698500"/>
              <a:gd name="connsiteY2" fmla="*/ 273050 h 546100"/>
              <a:gd name="connsiteX3" fmla="*/ 349250 w 698500"/>
              <a:gd name="connsiteY3" fmla="*/ 539750 h 546100"/>
              <a:gd name="connsiteX4" fmla="*/ 6350 w 698500"/>
              <a:gd name="connsiteY4" fmla="*/ 2730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546100">
                <a:moveTo>
                  <a:pt x="6350" y="273050"/>
                </a:moveTo>
                <a:cubicBezTo>
                  <a:pt x="6350" y="125729"/>
                  <a:pt x="159892" y="6350"/>
                  <a:pt x="349250" y="6350"/>
                </a:cubicBezTo>
                <a:cubicBezTo>
                  <a:pt x="538607" y="6350"/>
                  <a:pt x="692150" y="125729"/>
                  <a:pt x="692150" y="273050"/>
                </a:cubicBezTo>
                <a:cubicBezTo>
                  <a:pt x="692150" y="420242"/>
                  <a:pt x="538607" y="539750"/>
                  <a:pt x="349250" y="539750"/>
                </a:cubicBezTo>
                <a:cubicBezTo>
                  <a:pt x="159892" y="539750"/>
                  <a:pt x="6350" y="420242"/>
                  <a:pt x="6350" y="273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30625" y="3155950"/>
            <a:ext cx="774700" cy="546100"/>
          </a:xfrm>
          <a:custGeom>
            <a:avLst/>
            <a:gdLst>
              <a:gd name="connsiteX0" fmla="*/ 6350 w 774700"/>
              <a:gd name="connsiteY0" fmla="*/ 273050 h 546100"/>
              <a:gd name="connsiteX1" fmla="*/ 387350 w 774700"/>
              <a:gd name="connsiteY1" fmla="*/ 6350 h 546100"/>
              <a:gd name="connsiteX2" fmla="*/ 768350 w 774700"/>
              <a:gd name="connsiteY2" fmla="*/ 273050 h 546100"/>
              <a:gd name="connsiteX3" fmla="*/ 387350 w 774700"/>
              <a:gd name="connsiteY3" fmla="*/ 539750 h 546100"/>
              <a:gd name="connsiteX4" fmla="*/ 6350 w 774700"/>
              <a:gd name="connsiteY4" fmla="*/ 2730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4700" h="546100">
                <a:moveTo>
                  <a:pt x="6350" y="273050"/>
                </a:moveTo>
                <a:cubicBezTo>
                  <a:pt x="6350" y="125729"/>
                  <a:pt x="176910" y="6350"/>
                  <a:pt x="387350" y="6350"/>
                </a:cubicBezTo>
                <a:cubicBezTo>
                  <a:pt x="597789" y="6350"/>
                  <a:pt x="768350" y="125729"/>
                  <a:pt x="768350" y="273050"/>
                </a:cubicBezTo>
                <a:cubicBezTo>
                  <a:pt x="768350" y="420370"/>
                  <a:pt x="597789" y="539750"/>
                  <a:pt x="387350" y="539750"/>
                </a:cubicBezTo>
                <a:cubicBezTo>
                  <a:pt x="176910" y="539750"/>
                  <a:pt x="6350" y="420370"/>
                  <a:pt x="6350" y="273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18050" y="3152775"/>
            <a:ext cx="698500" cy="546100"/>
          </a:xfrm>
          <a:custGeom>
            <a:avLst/>
            <a:gdLst>
              <a:gd name="connsiteX0" fmla="*/ 6350 w 698500"/>
              <a:gd name="connsiteY0" fmla="*/ 273050 h 546100"/>
              <a:gd name="connsiteX1" fmla="*/ 349250 w 698500"/>
              <a:gd name="connsiteY1" fmla="*/ 6350 h 546100"/>
              <a:gd name="connsiteX2" fmla="*/ 692150 w 698500"/>
              <a:gd name="connsiteY2" fmla="*/ 273050 h 546100"/>
              <a:gd name="connsiteX3" fmla="*/ 349250 w 698500"/>
              <a:gd name="connsiteY3" fmla="*/ 539750 h 546100"/>
              <a:gd name="connsiteX4" fmla="*/ 6350 w 698500"/>
              <a:gd name="connsiteY4" fmla="*/ 2730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546100">
                <a:moveTo>
                  <a:pt x="6350" y="273050"/>
                </a:moveTo>
                <a:cubicBezTo>
                  <a:pt x="6350" y="125729"/>
                  <a:pt x="159892" y="6350"/>
                  <a:pt x="349250" y="6350"/>
                </a:cubicBezTo>
                <a:cubicBezTo>
                  <a:pt x="538607" y="6350"/>
                  <a:pt x="692150" y="125729"/>
                  <a:pt x="692150" y="273050"/>
                </a:cubicBezTo>
                <a:cubicBezTo>
                  <a:pt x="692150" y="420370"/>
                  <a:pt x="538607" y="539750"/>
                  <a:pt x="349250" y="539750"/>
                </a:cubicBezTo>
                <a:cubicBezTo>
                  <a:pt x="159892" y="539750"/>
                  <a:pt x="6350" y="420370"/>
                  <a:pt x="6350" y="273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89250" y="4832350"/>
            <a:ext cx="698500" cy="546100"/>
          </a:xfrm>
          <a:custGeom>
            <a:avLst/>
            <a:gdLst>
              <a:gd name="connsiteX0" fmla="*/ 6350 w 698500"/>
              <a:gd name="connsiteY0" fmla="*/ 273050 h 546100"/>
              <a:gd name="connsiteX1" fmla="*/ 349250 w 698500"/>
              <a:gd name="connsiteY1" fmla="*/ 6350 h 546100"/>
              <a:gd name="connsiteX2" fmla="*/ 692150 w 698500"/>
              <a:gd name="connsiteY2" fmla="*/ 273050 h 546100"/>
              <a:gd name="connsiteX3" fmla="*/ 349250 w 698500"/>
              <a:gd name="connsiteY3" fmla="*/ 539750 h 546100"/>
              <a:gd name="connsiteX4" fmla="*/ 6350 w 698500"/>
              <a:gd name="connsiteY4" fmla="*/ 2730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546100">
                <a:moveTo>
                  <a:pt x="6350" y="273050"/>
                </a:moveTo>
                <a:cubicBezTo>
                  <a:pt x="6350" y="125729"/>
                  <a:pt x="159892" y="6350"/>
                  <a:pt x="349250" y="6350"/>
                </a:cubicBezTo>
                <a:cubicBezTo>
                  <a:pt x="538607" y="6350"/>
                  <a:pt x="692150" y="125729"/>
                  <a:pt x="692150" y="273050"/>
                </a:cubicBezTo>
                <a:cubicBezTo>
                  <a:pt x="692150" y="420370"/>
                  <a:pt x="538607" y="539750"/>
                  <a:pt x="349250" y="539750"/>
                </a:cubicBezTo>
                <a:cubicBezTo>
                  <a:pt x="159892" y="539750"/>
                  <a:pt x="6350" y="420370"/>
                  <a:pt x="6350" y="273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3250" y="4679950"/>
            <a:ext cx="698500" cy="546100"/>
          </a:xfrm>
          <a:custGeom>
            <a:avLst/>
            <a:gdLst>
              <a:gd name="connsiteX0" fmla="*/ 6350 w 698500"/>
              <a:gd name="connsiteY0" fmla="*/ 273050 h 546100"/>
              <a:gd name="connsiteX1" fmla="*/ 349250 w 698500"/>
              <a:gd name="connsiteY1" fmla="*/ 6350 h 546100"/>
              <a:gd name="connsiteX2" fmla="*/ 692150 w 698500"/>
              <a:gd name="connsiteY2" fmla="*/ 273050 h 546100"/>
              <a:gd name="connsiteX3" fmla="*/ 349250 w 698500"/>
              <a:gd name="connsiteY3" fmla="*/ 539750 h 546100"/>
              <a:gd name="connsiteX4" fmla="*/ 6350 w 698500"/>
              <a:gd name="connsiteY4" fmla="*/ 2730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546100">
                <a:moveTo>
                  <a:pt x="6350" y="273050"/>
                </a:moveTo>
                <a:cubicBezTo>
                  <a:pt x="6350" y="125729"/>
                  <a:pt x="159892" y="6350"/>
                  <a:pt x="349250" y="6350"/>
                </a:cubicBezTo>
                <a:cubicBezTo>
                  <a:pt x="538607" y="6350"/>
                  <a:pt x="692150" y="125729"/>
                  <a:pt x="692150" y="273050"/>
                </a:cubicBezTo>
                <a:cubicBezTo>
                  <a:pt x="692150" y="420370"/>
                  <a:pt x="538607" y="539750"/>
                  <a:pt x="349250" y="539750"/>
                </a:cubicBezTo>
                <a:cubicBezTo>
                  <a:pt x="159892" y="539750"/>
                  <a:pt x="6350" y="420370"/>
                  <a:pt x="6350" y="273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99050" y="3917950"/>
            <a:ext cx="774700" cy="546100"/>
          </a:xfrm>
          <a:custGeom>
            <a:avLst/>
            <a:gdLst>
              <a:gd name="connsiteX0" fmla="*/ 6350 w 774700"/>
              <a:gd name="connsiteY0" fmla="*/ 273050 h 546100"/>
              <a:gd name="connsiteX1" fmla="*/ 387350 w 774700"/>
              <a:gd name="connsiteY1" fmla="*/ 6350 h 546100"/>
              <a:gd name="connsiteX2" fmla="*/ 768350 w 774700"/>
              <a:gd name="connsiteY2" fmla="*/ 273050 h 546100"/>
              <a:gd name="connsiteX3" fmla="*/ 387350 w 774700"/>
              <a:gd name="connsiteY3" fmla="*/ 539750 h 546100"/>
              <a:gd name="connsiteX4" fmla="*/ 6350 w 774700"/>
              <a:gd name="connsiteY4" fmla="*/ 2730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4700" h="546100">
                <a:moveTo>
                  <a:pt x="6350" y="273050"/>
                </a:moveTo>
                <a:cubicBezTo>
                  <a:pt x="6350" y="125729"/>
                  <a:pt x="176910" y="6350"/>
                  <a:pt x="387350" y="6350"/>
                </a:cubicBezTo>
                <a:cubicBezTo>
                  <a:pt x="597789" y="6350"/>
                  <a:pt x="768350" y="125729"/>
                  <a:pt x="768350" y="273050"/>
                </a:cubicBezTo>
                <a:cubicBezTo>
                  <a:pt x="768350" y="420370"/>
                  <a:pt x="597789" y="539750"/>
                  <a:pt x="387350" y="539750"/>
                </a:cubicBezTo>
                <a:cubicBezTo>
                  <a:pt x="176910" y="539750"/>
                  <a:pt x="6350" y="420370"/>
                  <a:pt x="6350" y="273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70250" y="3954526"/>
            <a:ext cx="774700" cy="546100"/>
          </a:xfrm>
          <a:custGeom>
            <a:avLst/>
            <a:gdLst>
              <a:gd name="connsiteX0" fmla="*/ 6350 w 774700"/>
              <a:gd name="connsiteY0" fmla="*/ 273050 h 546100"/>
              <a:gd name="connsiteX1" fmla="*/ 387350 w 774700"/>
              <a:gd name="connsiteY1" fmla="*/ 6350 h 546100"/>
              <a:gd name="connsiteX2" fmla="*/ 768350 w 774700"/>
              <a:gd name="connsiteY2" fmla="*/ 273050 h 546100"/>
              <a:gd name="connsiteX3" fmla="*/ 387350 w 774700"/>
              <a:gd name="connsiteY3" fmla="*/ 539750 h 546100"/>
              <a:gd name="connsiteX4" fmla="*/ 6350 w 774700"/>
              <a:gd name="connsiteY4" fmla="*/ 2730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4700" h="546100">
                <a:moveTo>
                  <a:pt x="6350" y="273050"/>
                </a:moveTo>
                <a:cubicBezTo>
                  <a:pt x="6350" y="125729"/>
                  <a:pt x="176910" y="6350"/>
                  <a:pt x="387350" y="6350"/>
                </a:cubicBezTo>
                <a:cubicBezTo>
                  <a:pt x="597789" y="6350"/>
                  <a:pt x="768350" y="125729"/>
                  <a:pt x="768350" y="273050"/>
                </a:cubicBezTo>
                <a:cubicBezTo>
                  <a:pt x="768350" y="420242"/>
                  <a:pt x="597789" y="539750"/>
                  <a:pt x="387350" y="539750"/>
                </a:cubicBezTo>
                <a:cubicBezTo>
                  <a:pt x="176910" y="539750"/>
                  <a:pt x="6350" y="420242"/>
                  <a:pt x="6350" y="273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79650" y="3879850"/>
            <a:ext cx="774700" cy="546100"/>
          </a:xfrm>
          <a:custGeom>
            <a:avLst/>
            <a:gdLst>
              <a:gd name="connsiteX0" fmla="*/ 6350 w 774700"/>
              <a:gd name="connsiteY0" fmla="*/ 273050 h 546100"/>
              <a:gd name="connsiteX1" fmla="*/ 387350 w 774700"/>
              <a:gd name="connsiteY1" fmla="*/ 6350 h 546100"/>
              <a:gd name="connsiteX2" fmla="*/ 768350 w 774700"/>
              <a:gd name="connsiteY2" fmla="*/ 273050 h 546100"/>
              <a:gd name="connsiteX3" fmla="*/ 387350 w 774700"/>
              <a:gd name="connsiteY3" fmla="*/ 539750 h 546100"/>
              <a:gd name="connsiteX4" fmla="*/ 6350 w 774700"/>
              <a:gd name="connsiteY4" fmla="*/ 2730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4700" h="546100">
                <a:moveTo>
                  <a:pt x="6350" y="273050"/>
                </a:moveTo>
                <a:cubicBezTo>
                  <a:pt x="6350" y="125729"/>
                  <a:pt x="176910" y="6350"/>
                  <a:pt x="387350" y="6350"/>
                </a:cubicBezTo>
                <a:cubicBezTo>
                  <a:pt x="597789" y="6350"/>
                  <a:pt x="768350" y="125729"/>
                  <a:pt x="768350" y="273050"/>
                </a:cubicBezTo>
                <a:cubicBezTo>
                  <a:pt x="768350" y="420370"/>
                  <a:pt x="597789" y="539750"/>
                  <a:pt x="387350" y="539750"/>
                </a:cubicBezTo>
                <a:cubicBezTo>
                  <a:pt x="176910" y="539750"/>
                  <a:pt x="6350" y="420370"/>
                  <a:pt x="6350" y="273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6325" y="5532501"/>
            <a:ext cx="774700" cy="546036"/>
          </a:xfrm>
          <a:custGeom>
            <a:avLst/>
            <a:gdLst>
              <a:gd name="connsiteX0" fmla="*/ 6350 w 774700"/>
              <a:gd name="connsiteY0" fmla="*/ 272986 h 546036"/>
              <a:gd name="connsiteX1" fmla="*/ 387350 w 774700"/>
              <a:gd name="connsiteY1" fmla="*/ 6350 h 546036"/>
              <a:gd name="connsiteX2" fmla="*/ 768350 w 774700"/>
              <a:gd name="connsiteY2" fmla="*/ 272986 h 546036"/>
              <a:gd name="connsiteX3" fmla="*/ 387350 w 774700"/>
              <a:gd name="connsiteY3" fmla="*/ 539686 h 546036"/>
              <a:gd name="connsiteX4" fmla="*/ 6350 w 774700"/>
              <a:gd name="connsiteY4" fmla="*/ 272986 h 5460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4700" h="546036">
                <a:moveTo>
                  <a:pt x="6350" y="272986"/>
                </a:moveTo>
                <a:cubicBezTo>
                  <a:pt x="6350" y="125691"/>
                  <a:pt x="176910" y="6350"/>
                  <a:pt x="387350" y="6350"/>
                </a:cubicBezTo>
                <a:cubicBezTo>
                  <a:pt x="597789" y="6350"/>
                  <a:pt x="768350" y="125691"/>
                  <a:pt x="768350" y="272986"/>
                </a:cubicBezTo>
                <a:cubicBezTo>
                  <a:pt x="768350" y="420280"/>
                  <a:pt x="597789" y="539686"/>
                  <a:pt x="387350" y="539686"/>
                </a:cubicBezTo>
                <a:cubicBezTo>
                  <a:pt x="176910" y="539686"/>
                  <a:pt x="6350" y="420280"/>
                  <a:pt x="6350" y="27298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6495" y="3024251"/>
            <a:ext cx="503046" cy="439292"/>
          </a:xfrm>
          <a:custGeom>
            <a:avLst/>
            <a:gdLst>
              <a:gd name="connsiteX0" fmla="*/ 0 w 503046"/>
              <a:gd name="connsiteY0" fmla="*/ 219582 h 439292"/>
              <a:gd name="connsiteX1" fmla="*/ 251459 w 503046"/>
              <a:gd name="connsiteY1" fmla="*/ 0 h 439292"/>
              <a:gd name="connsiteX2" fmla="*/ 503046 w 503046"/>
              <a:gd name="connsiteY2" fmla="*/ 219582 h 439292"/>
              <a:gd name="connsiteX3" fmla="*/ 251459 w 503046"/>
              <a:gd name="connsiteY3" fmla="*/ 439292 h 439292"/>
              <a:gd name="connsiteX4" fmla="*/ 0 w 503046"/>
              <a:gd name="connsiteY4" fmla="*/ 219582 h 439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3046" h="439292">
                <a:moveTo>
                  <a:pt x="0" y="219582"/>
                </a:moveTo>
                <a:cubicBezTo>
                  <a:pt x="0" y="98297"/>
                  <a:pt x="112521" y="0"/>
                  <a:pt x="251459" y="0"/>
                </a:cubicBezTo>
                <a:cubicBezTo>
                  <a:pt x="390397" y="0"/>
                  <a:pt x="503046" y="98297"/>
                  <a:pt x="503046" y="219582"/>
                </a:cubicBezTo>
                <a:cubicBezTo>
                  <a:pt x="503046" y="340867"/>
                  <a:pt x="390397" y="439292"/>
                  <a:pt x="251459" y="439292"/>
                </a:cubicBezTo>
                <a:cubicBezTo>
                  <a:pt x="112521" y="439292"/>
                  <a:pt x="0" y="340867"/>
                  <a:pt x="0" y="21958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0145" y="3017901"/>
            <a:ext cx="515746" cy="451992"/>
          </a:xfrm>
          <a:custGeom>
            <a:avLst/>
            <a:gdLst>
              <a:gd name="connsiteX0" fmla="*/ 6350 w 515746"/>
              <a:gd name="connsiteY0" fmla="*/ 225932 h 451992"/>
              <a:gd name="connsiteX1" fmla="*/ 257809 w 515746"/>
              <a:gd name="connsiteY1" fmla="*/ 6350 h 451992"/>
              <a:gd name="connsiteX2" fmla="*/ 509396 w 515746"/>
              <a:gd name="connsiteY2" fmla="*/ 225932 h 451992"/>
              <a:gd name="connsiteX3" fmla="*/ 257809 w 515746"/>
              <a:gd name="connsiteY3" fmla="*/ 445642 h 451992"/>
              <a:gd name="connsiteX4" fmla="*/ 6350 w 515746"/>
              <a:gd name="connsiteY4" fmla="*/ 225932 h 451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5746" h="451992">
                <a:moveTo>
                  <a:pt x="6350" y="225932"/>
                </a:moveTo>
                <a:cubicBezTo>
                  <a:pt x="6350" y="104647"/>
                  <a:pt x="118871" y="6350"/>
                  <a:pt x="257809" y="6350"/>
                </a:cubicBezTo>
                <a:cubicBezTo>
                  <a:pt x="396747" y="6350"/>
                  <a:pt x="509396" y="104647"/>
                  <a:pt x="509396" y="225932"/>
                </a:cubicBezTo>
                <a:cubicBezTo>
                  <a:pt x="509396" y="347217"/>
                  <a:pt x="396747" y="445642"/>
                  <a:pt x="257809" y="445642"/>
                </a:cubicBezTo>
                <a:cubicBezTo>
                  <a:pt x="118871" y="445642"/>
                  <a:pt x="6350" y="347217"/>
                  <a:pt x="6350" y="22593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23182" y="3384803"/>
            <a:ext cx="501015" cy="291211"/>
          </a:xfrm>
          <a:custGeom>
            <a:avLst/>
            <a:gdLst>
              <a:gd name="connsiteX0" fmla="*/ 6350 w 501015"/>
              <a:gd name="connsiteY0" fmla="*/ 6350 h 291211"/>
              <a:gd name="connsiteX1" fmla="*/ 494664 w 501015"/>
              <a:gd name="connsiteY1" fmla="*/ 284861 h 2912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1015" h="291211">
                <a:moveTo>
                  <a:pt x="6350" y="6350"/>
                </a:moveTo>
                <a:lnTo>
                  <a:pt x="494664" y="28486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17850" y="3637788"/>
            <a:ext cx="503173" cy="439292"/>
          </a:xfrm>
          <a:custGeom>
            <a:avLst/>
            <a:gdLst>
              <a:gd name="connsiteX0" fmla="*/ 0 w 503173"/>
              <a:gd name="connsiteY0" fmla="*/ 219583 h 439292"/>
              <a:gd name="connsiteX1" fmla="*/ 251586 w 503173"/>
              <a:gd name="connsiteY1" fmla="*/ 0 h 439292"/>
              <a:gd name="connsiteX2" fmla="*/ 503173 w 503173"/>
              <a:gd name="connsiteY2" fmla="*/ 219583 h 439292"/>
              <a:gd name="connsiteX3" fmla="*/ 251586 w 503173"/>
              <a:gd name="connsiteY3" fmla="*/ 439292 h 439292"/>
              <a:gd name="connsiteX4" fmla="*/ 0 w 503173"/>
              <a:gd name="connsiteY4" fmla="*/ 219583 h 439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3173" h="439292">
                <a:moveTo>
                  <a:pt x="0" y="219583"/>
                </a:moveTo>
                <a:cubicBezTo>
                  <a:pt x="0" y="98297"/>
                  <a:pt x="112648" y="0"/>
                  <a:pt x="251586" y="0"/>
                </a:cubicBezTo>
                <a:cubicBezTo>
                  <a:pt x="390525" y="0"/>
                  <a:pt x="503173" y="98297"/>
                  <a:pt x="503173" y="219583"/>
                </a:cubicBezTo>
                <a:cubicBezTo>
                  <a:pt x="503173" y="340867"/>
                  <a:pt x="390525" y="439292"/>
                  <a:pt x="251586" y="439292"/>
                </a:cubicBezTo>
                <a:cubicBezTo>
                  <a:pt x="112648" y="439292"/>
                  <a:pt x="0" y="340867"/>
                  <a:pt x="0" y="21958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11500" y="3631438"/>
            <a:ext cx="515873" cy="451992"/>
          </a:xfrm>
          <a:custGeom>
            <a:avLst/>
            <a:gdLst>
              <a:gd name="connsiteX0" fmla="*/ 6350 w 515873"/>
              <a:gd name="connsiteY0" fmla="*/ 225933 h 451992"/>
              <a:gd name="connsiteX1" fmla="*/ 257936 w 515873"/>
              <a:gd name="connsiteY1" fmla="*/ 6350 h 451992"/>
              <a:gd name="connsiteX2" fmla="*/ 509523 w 515873"/>
              <a:gd name="connsiteY2" fmla="*/ 225933 h 451992"/>
              <a:gd name="connsiteX3" fmla="*/ 257936 w 515873"/>
              <a:gd name="connsiteY3" fmla="*/ 445642 h 451992"/>
              <a:gd name="connsiteX4" fmla="*/ 6350 w 515873"/>
              <a:gd name="connsiteY4" fmla="*/ 225933 h 451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5873" h="451992">
                <a:moveTo>
                  <a:pt x="6350" y="225933"/>
                </a:moveTo>
                <a:cubicBezTo>
                  <a:pt x="6350" y="104647"/>
                  <a:pt x="118998" y="6350"/>
                  <a:pt x="257936" y="6350"/>
                </a:cubicBezTo>
                <a:cubicBezTo>
                  <a:pt x="396875" y="6350"/>
                  <a:pt x="509523" y="104647"/>
                  <a:pt x="509523" y="225933"/>
                </a:cubicBezTo>
                <a:cubicBezTo>
                  <a:pt x="509523" y="347217"/>
                  <a:pt x="396875" y="445642"/>
                  <a:pt x="257936" y="445642"/>
                </a:cubicBezTo>
                <a:cubicBezTo>
                  <a:pt x="118998" y="445642"/>
                  <a:pt x="6350" y="347217"/>
                  <a:pt x="6350" y="2259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16120" y="3625469"/>
            <a:ext cx="503046" cy="439292"/>
          </a:xfrm>
          <a:custGeom>
            <a:avLst/>
            <a:gdLst>
              <a:gd name="connsiteX0" fmla="*/ 0 w 503046"/>
              <a:gd name="connsiteY0" fmla="*/ 219709 h 439292"/>
              <a:gd name="connsiteX1" fmla="*/ 251586 w 503046"/>
              <a:gd name="connsiteY1" fmla="*/ 0 h 439292"/>
              <a:gd name="connsiteX2" fmla="*/ 503046 w 503046"/>
              <a:gd name="connsiteY2" fmla="*/ 219709 h 439292"/>
              <a:gd name="connsiteX3" fmla="*/ 251586 w 503046"/>
              <a:gd name="connsiteY3" fmla="*/ 439292 h 439292"/>
              <a:gd name="connsiteX4" fmla="*/ 0 w 503046"/>
              <a:gd name="connsiteY4" fmla="*/ 219709 h 439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3046" h="439292">
                <a:moveTo>
                  <a:pt x="0" y="219709"/>
                </a:moveTo>
                <a:cubicBezTo>
                  <a:pt x="0" y="98297"/>
                  <a:pt x="112521" y="0"/>
                  <a:pt x="251586" y="0"/>
                </a:cubicBezTo>
                <a:cubicBezTo>
                  <a:pt x="390525" y="0"/>
                  <a:pt x="503046" y="98297"/>
                  <a:pt x="503046" y="219709"/>
                </a:cubicBezTo>
                <a:cubicBezTo>
                  <a:pt x="503046" y="340995"/>
                  <a:pt x="390525" y="439292"/>
                  <a:pt x="251586" y="439292"/>
                </a:cubicBezTo>
                <a:cubicBezTo>
                  <a:pt x="112521" y="439292"/>
                  <a:pt x="0" y="340995"/>
                  <a:pt x="0" y="21970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09770" y="3619119"/>
            <a:ext cx="515746" cy="451992"/>
          </a:xfrm>
          <a:custGeom>
            <a:avLst/>
            <a:gdLst>
              <a:gd name="connsiteX0" fmla="*/ 6350 w 515746"/>
              <a:gd name="connsiteY0" fmla="*/ 226059 h 451992"/>
              <a:gd name="connsiteX1" fmla="*/ 257936 w 515746"/>
              <a:gd name="connsiteY1" fmla="*/ 6350 h 451992"/>
              <a:gd name="connsiteX2" fmla="*/ 509396 w 515746"/>
              <a:gd name="connsiteY2" fmla="*/ 226059 h 451992"/>
              <a:gd name="connsiteX3" fmla="*/ 257936 w 515746"/>
              <a:gd name="connsiteY3" fmla="*/ 445642 h 451992"/>
              <a:gd name="connsiteX4" fmla="*/ 6350 w 515746"/>
              <a:gd name="connsiteY4" fmla="*/ 226059 h 451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5746" h="451992">
                <a:moveTo>
                  <a:pt x="6350" y="226059"/>
                </a:moveTo>
                <a:cubicBezTo>
                  <a:pt x="6350" y="104647"/>
                  <a:pt x="118871" y="6350"/>
                  <a:pt x="257936" y="6350"/>
                </a:cubicBezTo>
                <a:cubicBezTo>
                  <a:pt x="396875" y="6350"/>
                  <a:pt x="509396" y="104647"/>
                  <a:pt x="509396" y="226059"/>
                </a:cubicBezTo>
                <a:cubicBezTo>
                  <a:pt x="509396" y="347345"/>
                  <a:pt x="396875" y="445642"/>
                  <a:pt x="257936" y="445642"/>
                </a:cubicBezTo>
                <a:cubicBezTo>
                  <a:pt x="118871" y="445642"/>
                  <a:pt x="6350" y="347345"/>
                  <a:pt x="6350" y="22605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2305" y="4292980"/>
            <a:ext cx="503046" cy="439419"/>
          </a:xfrm>
          <a:custGeom>
            <a:avLst/>
            <a:gdLst>
              <a:gd name="connsiteX0" fmla="*/ 0 w 503046"/>
              <a:gd name="connsiteY0" fmla="*/ 219709 h 439419"/>
              <a:gd name="connsiteX1" fmla="*/ 251459 w 503046"/>
              <a:gd name="connsiteY1" fmla="*/ 0 h 439419"/>
              <a:gd name="connsiteX2" fmla="*/ 503047 w 503046"/>
              <a:gd name="connsiteY2" fmla="*/ 219709 h 439419"/>
              <a:gd name="connsiteX3" fmla="*/ 251459 w 503046"/>
              <a:gd name="connsiteY3" fmla="*/ 439420 h 439419"/>
              <a:gd name="connsiteX4" fmla="*/ 0 w 503046"/>
              <a:gd name="connsiteY4" fmla="*/ 219709 h 4394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3046" h="439419">
                <a:moveTo>
                  <a:pt x="0" y="219709"/>
                </a:moveTo>
                <a:cubicBezTo>
                  <a:pt x="0" y="98425"/>
                  <a:pt x="112522" y="0"/>
                  <a:pt x="251459" y="0"/>
                </a:cubicBezTo>
                <a:cubicBezTo>
                  <a:pt x="390397" y="0"/>
                  <a:pt x="503047" y="98425"/>
                  <a:pt x="503047" y="219709"/>
                </a:cubicBezTo>
                <a:cubicBezTo>
                  <a:pt x="503047" y="340995"/>
                  <a:pt x="390397" y="439420"/>
                  <a:pt x="251459" y="439420"/>
                </a:cubicBezTo>
                <a:cubicBezTo>
                  <a:pt x="112522" y="439420"/>
                  <a:pt x="0" y="340995"/>
                  <a:pt x="0" y="21970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65955" y="4286630"/>
            <a:ext cx="515746" cy="452119"/>
          </a:xfrm>
          <a:custGeom>
            <a:avLst/>
            <a:gdLst>
              <a:gd name="connsiteX0" fmla="*/ 6350 w 515746"/>
              <a:gd name="connsiteY0" fmla="*/ 226059 h 452119"/>
              <a:gd name="connsiteX1" fmla="*/ 257809 w 515746"/>
              <a:gd name="connsiteY1" fmla="*/ 6350 h 452119"/>
              <a:gd name="connsiteX2" fmla="*/ 509397 w 515746"/>
              <a:gd name="connsiteY2" fmla="*/ 226059 h 452119"/>
              <a:gd name="connsiteX3" fmla="*/ 257809 w 515746"/>
              <a:gd name="connsiteY3" fmla="*/ 445770 h 452119"/>
              <a:gd name="connsiteX4" fmla="*/ 6350 w 515746"/>
              <a:gd name="connsiteY4" fmla="*/ 226059 h 4521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5746" h="452119">
                <a:moveTo>
                  <a:pt x="6350" y="226059"/>
                </a:moveTo>
                <a:cubicBezTo>
                  <a:pt x="6350" y="104775"/>
                  <a:pt x="118872" y="6350"/>
                  <a:pt x="257809" y="6350"/>
                </a:cubicBezTo>
                <a:cubicBezTo>
                  <a:pt x="396747" y="6350"/>
                  <a:pt x="509397" y="104775"/>
                  <a:pt x="509397" y="226059"/>
                </a:cubicBezTo>
                <a:cubicBezTo>
                  <a:pt x="509397" y="347345"/>
                  <a:pt x="396747" y="445770"/>
                  <a:pt x="257809" y="445770"/>
                </a:cubicBezTo>
                <a:cubicBezTo>
                  <a:pt x="118872" y="445770"/>
                  <a:pt x="6350" y="347345"/>
                  <a:pt x="6350" y="22605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92776" y="4201033"/>
            <a:ext cx="503173" cy="439292"/>
          </a:xfrm>
          <a:custGeom>
            <a:avLst/>
            <a:gdLst>
              <a:gd name="connsiteX0" fmla="*/ 0 w 503173"/>
              <a:gd name="connsiteY0" fmla="*/ 219582 h 439292"/>
              <a:gd name="connsiteX1" fmla="*/ 251586 w 503173"/>
              <a:gd name="connsiteY1" fmla="*/ 0 h 439292"/>
              <a:gd name="connsiteX2" fmla="*/ 503173 w 503173"/>
              <a:gd name="connsiteY2" fmla="*/ 219582 h 439292"/>
              <a:gd name="connsiteX3" fmla="*/ 251586 w 503173"/>
              <a:gd name="connsiteY3" fmla="*/ 439292 h 439292"/>
              <a:gd name="connsiteX4" fmla="*/ 0 w 503173"/>
              <a:gd name="connsiteY4" fmla="*/ 219582 h 439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3173" h="439292">
                <a:moveTo>
                  <a:pt x="0" y="219582"/>
                </a:moveTo>
                <a:cubicBezTo>
                  <a:pt x="0" y="98297"/>
                  <a:pt x="112648" y="0"/>
                  <a:pt x="251586" y="0"/>
                </a:cubicBezTo>
                <a:cubicBezTo>
                  <a:pt x="390525" y="0"/>
                  <a:pt x="503173" y="98297"/>
                  <a:pt x="503173" y="219582"/>
                </a:cubicBezTo>
                <a:cubicBezTo>
                  <a:pt x="503173" y="340867"/>
                  <a:pt x="390525" y="439292"/>
                  <a:pt x="251586" y="439292"/>
                </a:cubicBezTo>
                <a:cubicBezTo>
                  <a:pt x="112648" y="439292"/>
                  <a:pt x="0" y="340867"/>
                  <a:pt x="0" y="21958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86426" y="4194683"/>
            <a:ext cx="515873" cy="451992"/>
          </a:xfrm>
          <a:custGeom>
            <a:avLst/>
            <a:gdLst>
              <a:gd name="connsiteX0" fmla="*/ 6350 w 515873"/>
              <a:gd name="connsiteY0" fmla="*/ 225932 h 451992"/>
              <a:gd name="connsiteX1" fmla="*/ 257936 w 515873"/>
              <a:gd name="connsiteY1" fmla="*/ 6350 h 451992"/>
              <a:gd name="connsiteX2" fmla="*/ 509523 w 515873"/>
              <a:gd name="connsiteY2" fmla="*/ 225932 h 451992"/>
              <a:gd name="connsiteX3" fmla="*/ 257936 w 515873"/>
              <a:gd name="connsiteY3" fmla="*/ 445642 h 451992"/>
              <a:gd name="connsiteX4" fmla="*/ 6350 w 515873"/>
              <a:gd name="connsiteY4" fmla="*/ 225932 h 451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5873" h="451992">
                <a:moveTo>
                  <a:pt x="6350" y="225932"/>
                </a:moveTo>
                <a:cubicBezTo>
                  <a:pt x="6350" y="104647"/>
                  <a:pt x="118998" y="6350"/>
                  <a:pt x="257936" y="6350"/>
                </a:cubicBezTo>
                <a:cubicBezTo>
                  <a:pt x="396875" y="6350"/>
                  <a:pt x="509523" y="104647"/>
                  <a:pt x="509523" y="225932"/>
                </a:cubicBezTo>
                <a:cubicBezTo>
                  <a:pt x="509523" y="347217"/>
                  <a:pt x="396875" y="445642"/>
                  <a:pt x="257936" y="445642"/>
                </a:cubicBezTo>
                <a:cubicBezTo>
                  <a:pt x="118998" y="445642"/>
                  <a:pt x="6350" y="347217"/>
                  <a:pt x="6350" y="22593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6635" y="4039996"/>
            <a:ext cx="317881" cy="259334"/>
          </a:xfrm>
          <a:custGeom>
            <a:avLst/>
            <a:gdLst>
              <a:gd name="connsiteX0" fmla="*/ 311530 w 317881"/>
              <a:gd name="connsiteY0" fmla="*/ 6350 h 259334"/>
              <a:gd name="connsiteX1" fmla="*/ 6350 w 317881"/>
              <a:gd name="connsiteY1" fmla="*/ 252984 h 2593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881" h="259334">
                <a:moveTo>
                  <a:pt x="311530" y="6350"/>
                </a:moveTo>
                <a:lnTo>
                  <a:pt x="6350" y="25298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57317" y="3984752"/>
            <a:ext cx="317754" cy="259461"/>
          </a:xfrm>
          <a:custGeom>
            <a:avLst/>
            <a:gdLst>
              <a:gd name="connsiteX0" fmla="*/ 6350 w 317754"/>
              <a:gd name="connsiteY0" fmla="*/ 6350 h 259461"/>
              <a:gd name="connsiteX1" fmla="*/ 311403 w 317754"/>
              <a:gd name="connsiteY1" fmla="*/ 253110 h 259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754" h="259461">
                <a:moveTo>
                  <a:pt x="6350" y="6350"/>
                </a:moveTo>
                <a:lnTo>
                  <a:pt x="311403" y="25311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92627" y="3403091"/>
            <a:ext cx="317754" cy="259461"/>
          </a:xfrm>
          <a:custGeom>
            <a:avLst/>
            <a:gdLst>
              <a:gd name="connsiteX0" fmla="*/ 311403 w 317754"/>
              <a:gd name="connsiteY0" fmla="*/ 6350 h 259461"/>
              <a:gd name="connsiteX1" fmla="*/ 6350 w 317754"/>
              <a:gd name="connsiteY1" fmla="*/ 253111 h 259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754" h="259461">
                <a:moveTo>
                  <a:pt x="311403" y="6350"/>
                </a:moveTo>
                <a:lnTo>
                  <a:pt x="6350" y="25311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37532" y="4867655"/>
            <a:ext cx="515492" cy="452119"/>
          </a:xfrm>
          <a:custGeom>
            <a:avLst/>
            <a:gdLst>
              <a:gd name="connsiteX0" fmla="*/ 6350 w 515492"/>
              <a:gd name="connsiteY0" fmla="*/ 226059 h 452119"/>
              <a:gd name="connsiteX1" fmla="*/ 257683 w 515492"/>
              <a:gd name="connsiteY1" fmla="*/ 6350 h 452119"/>
              <a:gd name="connsiteX2" fmla="*/ 509142 w 515492"/>
              <a:gd name="connsiteY2" fmla="*/ 226059 h 452119"/>
              <a:gd name="connsiteX3" fmla="*/ 257683 w 515492"/>
              <a:gd name="connsiteY3" fmla="*/ 445770 h 452119"/>
              <a:gd name="connsiteX4" fmla="*/ 6350 w 515492"/>
              <a:gd name="connsiteY4" fmla="*/ 226059 h 4521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5492" h="452119">
                <a:moveTo>
                  <a:pt x="6350" y="226059"/>
                </a:moveTo>
                <a:cubicBezTo>
                  <a:pt x="6350" y="104647"/>
                  <a:pt x="118871" y="6350"/>
                  <a:pt x="257683" y="6350"/>
                </a:cubicBezTo>
                <a:cubicBezTo>
                  <a:pt x="396621" y="6350"/>
                  <a:pt x="509142" y="104647"/>
                  <a:pt x="509142" y="226059"/>
                </a:cubicBezTo>
                <a:cubicBezTo>
                  <a:pt x="509142" y="347345"/>
                  <a:pt x="396621" y="445770"/>
                  <a:pt x="257683" y="445770"/>
                </a:cubicBezTo>
                <a:cubicBezTo>
                  <a:pt x="118871" y="445770"/>
                  <a:pt x="6350" y="347345"/>
                  <a:pt x="6350" y="22605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08551" y="4657725"/>
            <a:ext cx="317627" cy="259461"/>
          </a:xfrm>
          <a:custGeom>
            <a:avLst/>
            <a:gdLst>
              <a:gd name="connsiteX0" fmla="*/ 6350 w 317627"/>
              <a:gd name="connsiteY0" fmla="*/ 6350 h 259461"/>
              <a:gd name="connsiteX1" fmla="*/ 311277 w 317627"/>
              <a:gd name="connsiteY1" fmla="*/ 253110 h 259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627" h="259461">
                <a:moveTo>
                  <a:pt x="6350" y="6350"/>
                </a:moveTo>
                <a:lnTo>
                  <a:pt x="311277" y="25311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10076" y="2667000"/>
            <a:ext cx="133350" cy="381000"/>
          </a:xfrm>
          <a:custGeom>
            <a:avLst/>
            <a:gdLst>
              <a:gd name="connsiteX0" fmla="*/ 99948 w 133350"/>
              <a:gd name="connsiteY0" fmla="*/ 0 h 381000"/>
              <a:gd name="connsiteX1" fmla="*/ 99948 w 133350"/>
              <a:gd name="connsiteY1" fmla="*/ 290702 h 381000"/>
              <a:gd name="connsiteX2" fmla="*/ 133350 w 133350"/>
              <a:gd name="connsiteY2" fmla="*/ 290702 h 381000"/>
              <a:gd name="connsiteX3" fmla="*/ 66675 w 133350"/>
              <a:gd name="connsiteY3" fmla="*/ 381000 h 381000"/>
              <a:gd name="connsiteX4" fmla="*/ 0 w 133350"/>
              <a:gd name="connsiteY4" fmla="*/ 290702 h 381000"/>
              <a:gd name="connsiteX5" fmla="*/ 33273 w 133350"/>
              <a:gd name="connsiteY5" fmla="*/ 290702 h 381000"/>
              <a:gd name="connsiteX6" fmla="*/ 33273 w 133350"/>
              <a:gd name="connsiteY6" fmla="*/ 0 h 381000"/>
              <a:gd name="connsiteX7" fmla="*/ 66675 w 133350"/>
              <a:gd name="connsiteY7" fmla="*/ 45085 h 381000"/>
              <a:gd name="connsiteX8" fmla="*/ 99948 w 133350"/>
              <a:gd name="connsiteY8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3350" h="381000">
                <a:moveTo>
                  <a:pt x="99948" y="0"/>
                </a:moveTo>
                <a:lnTo>
                  <a:pt x="99948" y="290702"/>
                </a:lnTo>
                <a:lnTo>
                  <a:pt x="133350" y="290702"/>
                </a:lnTo>
                <a:lnTo>
                  <a:pt x="66675" y="381000"/>
                </a:lnTo>
                <a:lnTo>
                  <a:pt x="0" y="290702"/>
                </a:lnTo>
                <a:lnTo>
                  <a:pt x="33273" y="290702"/>
                </a:lnTo>
                <a:lnTo>
                  <a:pt x="33273" y="0"/>
                </a:lnTo>
                <a:lnTo>
                  <a:pt x="66675" y="45085"/>
                </a:lnTo>
                <a:lnTo>
                  <a:pt x="99948" y="0"/>
                </a:lnTo>
              </a:path>
            </a:pathLst>
          </a:custGeom>
          <a:solidFill>
            <a:srgbClr val="c2c2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03726" y="2660650"/>
            <a:ext cx="146050" cy="393700"/>
          </a:xfrm>
          <a:custGeom>
            <a:avLst/>
            <a:gdLst>
              <a:gd name="connsiteX0" fmla="*/ 106298 w 146050"/>
              <a:gd name="connsiteY0" fmla="*/ 6350 h 393700"/>
              <a:gd name="connsiteX1" fmla="*/ 106298 w 146050"/>
              <a:gd name="connsiteY1" fmla="*/ 297052 h 393700"/>
              <a:gd name="connsiteX2" fmla="*/ 139700 w 146050"/>
              <a:gd name="connsiteY2" fmla="*/ 297052 h 393700"/>
              <a:gd name="connsiteX3" fmla="*/ 73025 w 146050"/>
              <a:gd name="connsiteY3" fmla="*/ 387350 h 393700"/>
              <a:gd name="connsiteX4" fmla="*/ 6350 w 146050"/>
              <a:gd name="connsiteY4" fmla="*/ 297052 h 393700"/>
              <a:gd name="connsiteX5" fmla="*/ 39623 w 146050"/>
              <a:gd name="connsiteY5" fmla="*/ 297052 h 393700"/>
              <a:gd name="connsiteX6" fmla="*/ 39623 w 146050"/>
              <a:gd name="connsiteY6" fmla="*/ 6350 h 393700"/>
              <a:gd name="connsiteX7" fmla="*/ 73025 w 146050"/>
              <a:gd name="connsiteY7" fmla="*/ 51435 h 393700"/>
              <a:gd name="connsiteX8" fmla="*/ 106298 w 146050"/>
              <a:gd name="connsiteY8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6050" h="393700">
                <a:moveTo>
                  <a:pt x="106298" y="6350"/>
                </a:moveTo>
                <a:lnTo>
                  <a:pt x="106298" y="297052"/>
                </a:lnTo>
                <a:lnTo>
                  <a:pt x="139700" y="297052"/>
                </a:lnTo>
                <a:lnTo>
                  <a:pt x="73025" y="387350"/>
                </a:lnTo>
                <a:lnTo>
                  <a:pt x="6350" y="297052"/>
                </a:lnTo>
                <a:lnTo>
                  <a:pt x="39623" y="297052"/>
                </a:lnTo>
                <a:lnTo>
                  <a:pt x="39623" y="6350"/>
                </a:lnTo>
                <a:lnTo>
                  <a:pt x="73025" y="51435"/>
                </a:lnTo>
                <a:lnTo>
                  <a:pt x="106298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67326" y="3238500"/>
            <a:ext cx="133350" cy="381000"/>
          </a:xfrm>
          <a:custGeom>
            <a:avLst/>
            <a:gdLst>
              <a:gd name="connsiteX0" fmla="*/ 99948 w 133350"/>
              <a:gd name="connsiteY0" fmla="*/ 0 h 381000"/>
              <a:gd name="connsiteX1" fmla="*/ 99948 w 133350"/>
              <a:gd name="connsiteY1" fmla="*/ 290703 h 381000"/>
              <a:gd name="connsiteX2" fmla="*/ 133350 w 133350"/>
              <a:gd name="connsiteY2" fmla="*/ 290703 h 381000"/>
              <a:gd name="connsiteX3" fmla="*/ 66675 w 133350"/>
              <a:gd name="connsiteY3" fmla="*/ 381000 h 381000"/>
              <a:gd name="connsiteX4" fmla="*/ 0 w 133350"/>
              <a:gd name="connsiteY4" fmla="*/ 290703 h 381000"/>
              <a:gd name="connsiteX5" fmla="*/ 33273 w 133350"/>
              <a:gd name="connsiteY5" fmla="*/ 290703 h 381000"/>
              <a:gd name="connsiteX6" fmla="*/ 33273 w 133350"/>
              <a:gd name="connsiteY6" fmla="*/ 0 h 381000"/>
              <a:gd name="connsiteX7" fmla="*/ 66675 w 133350"/>
              <a:gd name="connsiteY7" fmla="*/ 45084 h 381000"/>
              <a:gd name="connsiteX8" fmla="*/ 99948 w 133350"/>
              <a:gd name="connsiteY8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3350" h="381000">
                <a:moveTo>
                  <a:pt x="99948" y="0"/>
                </a:moveTo>
                <a:lnTo>
                  <a:pt x="99948" y="290703"/>
                </a:lnTo>
                <a:lnTo>
                  <a:pt x="133350" y="290703"/>
                </a:lnTo>
                <a:lnTo>
                  <a:pt x="66675" y="381000"/>
                </a:lnTo>
                <a:lnTo>
                  <a:pt x="0" y="290703"/>
                </a:lnTo>
                <a:lnTo>
                  <a:pt x="33273" y="290703"/>
                </a:lnTo>
                <a:lnTo>
                  <a:pt x="33273" y="0"/>
                </a:lnTo>
                <a:lnTo>
                  <a:pt x="66675" y="45084"/>
                </a:lnTo>
                <a:lnTo>
                  <a:pt x="99948" y="0"/>
                </a:lnTo>
              </a:path>
            </a:pathLst>
          </a:custGeom>
          <a:solidFill>
            <a:srgbClr val="c2c2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60976" y="3232150"/>
            <a:ext cx="146050" cy="393700"/>
          </a:xfrm>
          <a:custGeom>
            <a:avLst/>
            <a:gdLst>
              <a:gd name="connsiteX0" fmla="*/ 106298 w 146050"/>
              <a:gd name="connsiteY0" fmla="*/ 6350 h 393700"/>
              <a:gd name="connsiteX1" fmla="*/ 106298 w 146050"/>
              <a:gd name="connsiteY1" fmla="*/ 297053 h 393700"/>
              <a:gd name="connsiteX2" fmla="*/ 139700 w 146050"/>
              <a:gd name="connsiteY2" fmla="*/ 297053 h 393700"/>
              <a:gd name="connsiteX3" fmla="*/ 73025 w 146050"/>
              <a:gd name="connsiteY3" fmla="*/ 387350 h 393700"/>
              <a:gd name="connsiteX4" fmla="*/ 6350 w 146050"/>
              <a:gd name="connsiteY4" fmla="*/ 297053 h 393700"/>
              <a:gd name="connsiteX5" fmla="*/ 39623 w 146050"/>
              <a:gd name="connsiteY5" fmla="*/ 297053 h 393700"/>
              <a:gd name="connsiteX6" fmla="*/ 39623 w 146050"/>
              <a:gd name="connsiteY6" fmla="*/ 6350 h 393700"/>
              <a:gd name="connsiteX7" fmla="*/ 73025 w 146050"/>
              <a:gd name="connsiteY7" fmla="*/ 51434 h 393700"/>
              <a:gd name="connsiteX8" fmla="*/ 106298 w 146050"/>
              <a:gd name="connsiteY8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6050" h="393700">
                <a:moveTo>
                  <a:pt x="106298" y="6350"/>
                </a:moveTo>
                <a:lnTo>
                  <a:pt x="106298" y="297053"/>
                </a:lnTo>
                <a:lnTo>
                  <a:pt x="139700" y="297053"/>
                </a:lnTo>
                <a:lnTo>
                  <a:pt x="73025" y="387350"/>
                </a:lnTo>
                <a:lnTo>
                  <a:pt x="6350" y="297053"/>
                </a:lnTo>
                <a:lnTo>
                  <a:pt x="39623" y="297053"/>
                </a:lnTo>
                <a:lnTo>
                  <a:pt x="39623" y="6350"/>
                </a:lnTo>
                <a:lnTo>
                  <a:pt x="73025" y="51434"/>
                </a:lnTo>
                <a:lnTo>
                  <a:pt x="106298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52951" y="3952875"/>
            <a:ext cx="133350" cy="381000"/>
          </a:xfrm>
          <a:custGeom>
            <a:avLst/>
            <a:gdLst>
              <a:gd name="connsiteX0" fmla="*/ 99948 w 133350"/>
              <a:gd name="connsiteY0" fmla="*/ 0 h 381000"/>
              <a:gd name="connsiteX1" fmla="*/ 99948 w 133350"/>
              <a:gd name="connsiteY1" fmla="*/ 290703 h 381000"/>
              <a:gd name="connsiteX2" fmla="*/ 133350 w 133350"/>
              <a:gd name="connsiteY2" fmla="*/ 290703 h 381000"/>
              <a:gd name="connsiteX3" fmla="*/ 66675 w 133350"/>
              <a:gd name="connsiteY3" fmla="*/ 381000 h 381000"/>
              <a:gd name="connsiteX4" fmla="*/ 0 w 133350"/>
              <a:gd name="connsiteY4" fmla="*/ 290703 h 381000"/>
              <a:gd name="connsiteX5" fmla="*/ 33273 w 133350"/>
              <a:gd name="connsiteY5" fmla="*/ 290703 h 381000"/>
              <a:gd name="connsiteX6" fmla="*/ 33273 w 133350"/>
              <a:gd name="connsiteY6" fmla="*/ 0 h 381000"/>
              <a:gd name="connsiteX7" fmla="*/ 66675 w 133350"/>
              <a:gd name="connsiteY7" fmla="*/ 45084 h 381000"/>
              <a:gd name="connsiteX8" fmla="*/ 99948 w 133350"/>
              <a:gd name="connsiteY8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3350" h="381000">
                <a:moveTo>
                  <a:pt x="99948" y="0"/>
                </a:moveTo>
                <a:lnTo>
                  <a:pt x="99948" y="290703"/>
                </a:lnTo>
                <a:lnTo>
                  <a:pt x="133350" y="290703"/>
                </a:lnTo>
                <a:lnTo>
                  <a:pt x="66675" y="381000"/>
                </a:lnTo>
                <a:lnTo>
                  <a:pt x="0" y="290703"/>
                </a:lnTo>
                <a:lnTo>
                  <a:pt x="33273" y="290703"/>
                </a:lnTo>
                <a:lnTo>
                  <a:pt x="33273" y="0"/>
                </a:lnTo>
                <a:lnTo>
                  <a:pt x="66675" y="45084"/>
                </a:lnTo>
                <a:lnTo>
                  <a:pt x="99948" y="0"/>
                </a:lnTo>
              </a:path>
            </a:pathLst>
          </a:custGeom>
          <a:solidFill>
            <a:srgbClr val="c2c2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46601" y="3946525"/>
            <a:ext cx="146050" cy="393700"/>
          </a:xfrm>
          <a:custGeom>
            <a:avLst/>
            <a:gdLst>
              <a:gd name="connsiteX0" fmla="*/ 106298 w 146050"/>
              <a:gd name="connsiteY0" fmla="*/ 6350 h 393700"/>
              <a:gd name="connsiteX1" fmla="*/ 106298 w 146050"/>
              <a:gd name="connsiteY1" fmla="*/ 297053 h 393700"/>
              <a:gd name="connsiteX2" fmla="*/ 139700 w 146050"/>
              <a:gd name="connsiteY2" fmla="*/ 297053 h 393700"/>
              <a:gd name="connsiteX3" fmla="*/ 73025 w 146050"/>
              <a:gd name="connsiteY3" fmla="*/ 387350 h 393700"/>
              <a:gd name="connsiteX4" fmla="*/ 6350 w 146050"/>
              <a:gd name="connsiteY4" fmla="*/ 297053 h 393700"/>
              <a:gd name="connsiteX5" fmla="*/ 39623 w 146050"/>
              <a:gd name="connsiteY5" fmla="*/ 297053 h 393700"/>
              <a:gd name="connsiteX6" fmla="*/ 39623 w 146050"/>
              <a:gd name="connsiteY6" fmla="*/ 6350 h 393700"/>
              <a:gd name="connsiteX7" fmla="*/ 73025 w 146050"/>
              <a:gd name="connsiteY7" fmla="*/ 51434 h 393700"/>
              <a:gd name="connsiteX8" fmla="*/ 106298 w 146050"/>
              <a:gd name="connsiteY8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6050" h="393700">
                <a:moveTo>
                  <a:pt x="106298" y="6350"/>
                </a:moveTo>
                <a:lnTo>
                  <a:pt x="106298" y="297053"/>
                </a:lnTo>
                <a:lnTo>
                  <a:pt x="139700" y="297053"/>
                </a:lnTo>
                <a:lnTo>
                  <a:pt x="73025" y="387350"/>
                </a:lnTo>
                <a:lnTo>
                  <a:pt x="6350" y="297053"/>
                </a:lnTo>
                <a:lnTo>
                  <a:pt x="39623" y="297053"/>
                </a:lnTo>
                <a:lnTo>
                  <a:pt x="39623" y="6350"/>
                </a:lnTo>
                <a:lnTo>
                  <a:pt x="73025" y="51434"/>
                </a:lnTo>
                <a:lnTo>
                  <a:pt x="106298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38700" y="4524375"/>
            <a:ext cx="133350" cy="381000"/>
          </a:xfrm>
          <a:custGeom>
            <a:avLst/>
            <a:gdLst>
              <a:gd name="connsiteX0" fmla="*/ 99948 w 133350"/>
              <a:gd name="connsiteY0" fmla="*/ 0 h 381000"/>
              <a:gd name="connsiteX1" fmla="*/ 99948 w 133350"/>
              <a:gd name="connsiteY1" fmla="*/ 290703 h 381000"/>
              <a:gd name="connsiteX2" fmla="*/ 133350 w 133350"/>
              <a:gd name="connsiteY2" fmla="*/ 290703 h 381000"/>
              <a:gd name="connsiteX3" fmla="*/ 66675 w 133350"/>
              <a:gd name="connsiteY3" fmla="*/ 381000 h 381000"/>
              <a:gd name="connsiteX4" fmla="*/ 0 w 133350"/>
              <a:gd name="connsiteY4" fmla="*/ 290703 h 381000"/>
              <a:gd name="connsiteX5" fmla="*/ 33273 w 133350"/>
              <a:gd name="connsiteY5" fmla="*/ 290703 h 381000"/>
              <a:gd name="connsiteX6" fmla="*/ 33273 w 133350"/>
              <a:gd name="connsiteY6" fmla="*/ 0 h 381000"/>
              <a:gd name="connsiteX7" fmla="*/ 66675 w 133350"/>
              <a:gd name="connsiteY7" fmla="*/ 45084 h 381000"/>
              <a:gd name="connsiteX8" fmla="*/ 99948 w 133350"/>
              <a:gd name="connsiteY8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3350" h="381000">
                <a:moveTo>
                  <a:pt x="99948" y="0"/>
                </a:moveTo>
                <a:lnTo>
                  <a:pt x="99948" y="290703"/>
                </a:lnTo>
                <a:lnTo>
                  <a:pt x="133350" y="290703"/>
                </a:lnTo>
                <a:lnTo>
                  <a:pt x="66675" y="381000"/>
                </a:lnTo>
                <a:lnTo>
                  <a:pt x="0" y="290703"/>
                </a:lnTo>
                <a:lnTo>
                  <a:pt x="33273" y="290703"/>
                </a:lnTo>
                <a:lnTo>
                  <a:pt x="33273" y="0"/>
                </a:lnTo>
                <a:lnTo>
                  <a:pt x="66675" y="45084"/>
                </a:lnTo>
                <a:lnTo>
                  <a:pt x="99948" y="0"/>
                </a:lnTo>
              </a:path>
            </a:pathLst>
          </a:custGeom>
          <a:solidFill>
            <a:srgbClr val="c2c2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32350" y="4518025"/>
            <a:ext cx="146050" cy="393700"/>
          </a:xfrm>
          <a:custGeom>
            <a:avLst/>
            <a:gdLst>
              <a:gd name="connsiteX0" fmla="*/ 106298 w 146050"/>
              <a:gd name="connsiteY0" fmla="*/ 6350 h 393700"/>
              <a:gd name="connsiteX1" fmla="*/ 106298 w 146050"/>
              <a:gd name="connsiteY1" fmla="*/ 297053 h 393700"/>
              <a:gd name="connsiteX2" fmla="*/ 139700 w 146050"/>
              <a:gd name="connsiteY2" fmla="*/ 297053 h 393700"/>
              <a:gd name="connsiteX3" fmla="*/ 73025 w 146050"/>
              <a:gd name="connsiteY3" fmla="*/ 387350 h 393700"/>
              <a:gd name="connsiteX4" fmla="*/ 6350 w 146050"/>
              <a:gd name="connsiteY4" fmla="*/ 297053 h 393700"/>
              <a:gd name="connsiteX5" fmla="*/ 39623 w 146050"/>
              <a:gd name="connsiteY5" fmla="*/ 297053 h 393700"/>
              <a:gd name="connsiteX6" fmla="*/ 39623 w 146050"/>
              <a:gd name="connsiteY6" fmla="*/ 6350 h 393700"/>
              <a:gd name="connsiteX7" fmla="*/ 73025 w 146050"/>
              <a:gd name="connsiteY7" fmla="*/ 51434 h 393700"/>
              <a:gd name="connsiteX8" fmla="*/ 106298 w 146050"/>
              <a:gd name="connsiteY8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6050" h="393700">
                <a:moveTo>
                  <a:pt x="106298" y="6350"/>
                </a:moveTo>
                <a:lnTo>
                  <a:pt x="106298" y="297053"/>
                </a:lnTo>
                <a:lnTo>
                  <a:pt x="139700" y="297053"/>
                </a:lnTo>
                <a:lnTo>
                  <a:pt x="73025" y="387350"/>
                </a:lnTo>
                <a:lnTo>
                  <a:pt x="6350" y="297053"/>
                </a:lnTo>
                <a:lnTo>
                  <a:pt x="39623" y="297053"/>
                </a:lnTo>
                <a:lnTo>
                  <a:pt x="39623" y="6350"/>
                </a:lnTo>
                <a:lnTo>
                  <a:pt x="73025" y="51434"/>
                </a:lnTo>
                <a:lnTo>
                  <a:pt x="106298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5700" y="5054600"/>
            <a:ext cx="8509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102100" y="44069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21300" y="43180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48200" y="3784600"/>
            <a:ext cx="3810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270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47900" y="3797300"/>
            <a:ext cx="12446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003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0033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仿宋" pitchFamily="18" charset="0"/>
                <a:cs typeface="仿宋" pitchFamily="18" charset="0"/>
              </a:rPr>
              <a:t>要删除结点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9100" y="508000"/>
            <a:ext cx="8242300" cy="292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241300" algn="l"/>
                <a:tab pos="304800" algn="l"/>
                <a:tab pos="3416300" algn="l"/>
              </a:tabLst>
            </a:pPr>
            <a:r>
              <a:rPr lang="en-US" altLang="zh-CN" sz="3204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二叉搜索树的删除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241300" algn="l"/>
                <a:tab pos="304800" algn="l"/>
                <a:tab pos="3416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考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虑</a:t>
            </a: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三</a:t>
            </a: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种</a:t>
            </a: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情</a:t>
            </a: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况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  <a:p>
            <a:pPr>
              <a:lnSpc>
                <a:spcPts val="4000"/>
              </a:lnSpc>
              <a:tabLst>
                <a:tab pos="241300" algn="l"/>
                <a:tab pos="304800" algn="l"/>
                <a:tab pos="34163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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要删除的是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叶结点：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直接删除，并再修改其父结点指针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---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置为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41300" algn="l"/>
                <a:tab pos="304800" algn="l"/>
                <a:tab pos="3416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〖例〗：删除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41300" algn="l"/>
                <a:tab pos="304800" algn="l"/>
                <a:tab pos="34163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67176" y="2592451"/>
            <a:ext cx="416687" cy="393445"/>
          </a:xfrm>
          <a:custGeom>
            <a:avLst/>
            <a:gdLst>
              <a:gd name="connsiteX0" fmla="*/ 0 w 416687"/>
              <a:gd name="connsiteY0" fmla="*/ 196722 h 393445"/>
              <a:gd name="connsiteX1" fmla="*/ 208280 w 416687"/>
              <a:gd name="connsiteY1" fmla="*/ 0 h 393445"/>
              <a:gd name="connsiteX2" fmla="*/ 416687 w 416687"/>
              <a:gd name="connsiteY2" fmla="*/ 196722 h 393445"/>
              <a:gd name="connsiteX3" fmla="*/ 208280 w 416687"/>
              <a:gd name="connsiteY3" fmla="*/ 393445 h 393445"/>
              <a:gd name="connsiteX4" fmla="*/ 0 w 416687"/>
              <a:gd name="connsiteY4" fmla="*/ 196722 h 3934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6687" h="393445">
                <a:moveTo>
                  <a:pt x="0" y="196722"/>
                </a:moveTo>
                <a:cubicBezTo>
                  <a:pt x="0" y="88010"/>
                  <a:pt x="93218" y="0"/>
                  <a:pt x="208280" y="0"/>
                </a:cubicBezTo>
                <a:cubicBezTo>
                  <a:pt x="323342" y="0"/>
                  <a:pt x="416687" y="88010"/>
                  <a:pt x="416687" y="196722"/>
                </a:cubicBezTo>
                <a:cubicBezTo>
                  <a:pt x="416687" y="305434"/>
                  <a:pt x="323342" y="393445"/>
                  <a:pt x="208280" y="393445"/>
                </a:cubicBezTo>
                <a:cubicBezTo>
                  <a:pt x="93218" y="393445"/>
                  <a:pt x="0" y="305434"/>
                  <a:pt x="0" y="19672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60826" y="2586101"/>
            <a:ext cx="429387" cy="406145"/>
          </a:xfrm>
          <a:custGeom>
            <a:avLst/>
            <a:gdLst>
              <a:gd name="connsiteX0" fmla="*/ 6350 w 429387"/>
              <a:gd name="connsiteY0" fmla="*/ 203072 h 406145"/>
              <a:gd name="connsiteX1" fmla="*/ 214630 w 429387"/>
              <a:gd name="connsiteY1" fmla="*/ 6350 h 406145"/>
              <a:gd name="connsiteX2" fmla="*/ 423037 w 429387"/>
              <a:gd name="connsiteY2" fmla="*/ 203072 h 406145"/>
              <a:gd name="connsiteX3" fmla="*/ 214630 w 429387"/>
              <a:gd name="connsiteY3" fmla="*/ 399795 h 406145"/>
              <a:gd name="connsiteX4" fmla="*/ 6350 w 429387"/>
              <a:gd name="connsiteY4" fmla="*/ 203072 h 406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387" h="406145">
                <a:moveTo>
                  <a:pt x="6350" y="203072"/>
                </a:moveTo>
                <a:cubicBezTo>
                  <a:pt x="6350" y="94360"/>
                  <a:pt x="99568" y="6350"/>
                  <a:pt x="214630" y="6350"/>
                </a:cubicBezTo>
                <a:cubicBezTo>
                  <a:pt x="329692" y="6350"/>
                  <a:pt x="423037" y="94360"/>
                  <a:pt x="423037" y="203072"/>
                </a:cubicBezTo>
                <a:cubicBezTo>
                  <a:pt x="423037" y="311784"/>
                  <a:pt x="329692" y="399795"/>
                  <a:pt x="214630" y="399795"/>
                </a:cubicBezTo>
                <a:cubicBezTo>
                  <a:pt x="99568" y="399795"/>
                  <a:pt x="6350" y="311784"/>
                  <a:pt x="6350" y="20307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11220" y="2914776"/>
            <a:ext cx="417068" cy="262254"/>
          </a:xfrm>
          <a:custGeom>
            <a:avLst/>
            <a:gdLst>
              <a:gd name="connsiteX0" fmla="*/ 6350 w 417068"/>
              <a:gd name="connsiteY0" fmla="*/ 6350 h 262254"/>
              <a:gd name="connsiteX1" fmla="*/ 410717 w 417068"/>
              <a:gd name="connsiteY1" fmla="*/ 255905 h 2622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17068" h="262254">
                <a:moveTo>
                  <a:pt x="6350" y="6350"/>
                </a:moveTo>
                <a:lnTo>
                  <a:pt x="410717" y="25590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79751" y="3142107"/>
            <a:ext cx="416686" cy="393445"/>
          </a:xfrm>
          <a:custGeom>
            <a:avLst/>
            <a:gdLst>
              <a:gd name="connsiteX0" fmla="*/ 0 w 416686"/>
              <a:gd name="connsiteY0" fmla="*/ 196722 h 393445"/>
              <a:gd name="connsiteX1" fmla="*/ 208279 w 416686"/>
              <a:gd name="connsiteY1" fmla="*/ 0 h 393445"/>
              <a:gd name="connsiteX2" fmla="*/ 416686 w 416686"/>
              <a:gd name="connsiteY2" fmla="*/ 196722 h 393445"/>
              <a:gd name="connsiteX3" fmla="*/ 208279 w 416686"/>
              <a:gd name="connsiteY3" fmla="*/ 393446 h 393445"/>
              <a:gd name="connsiteX4" fmla="*/ 0 w 416686"/>
              <a:gd name="connsiteY4" fmla="*/ 196722 h 3934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6686" h="393445">
                <a:moveTo>
                  <a:pt x="0" y="196722"/>
                </a:moveTo>
                <a:cubicBezTo>
                  <a:pt x="0" y="88010"/>
                  <a:pt x="93217" y="0"/>
                  <a:pt x="208279" y="0"/>
                </a:cubicBezTo>
                <a:cubicBezTo>
                  <a:pt x="323341" y="0"/>
                  <a:pt x="416686" y="88010"/>
                  <a:pt x="416686" y="196722"/>
                </a:cubicBezTo>
                <a:cubicBezTo>
                  <a:pt x="416686" y="305434"/>
                  <a:pt x="323341" y="393446"/>
                  <a:pt x="208279" y="393446"/>
                </a:cubicBezTo>
                <a:cubicBezTo>
                  <a:pt x="93217" y="393446"/>
                  <a:pt x="0" y="305434"/>
                  <a:pt x="0" y="19672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73401" y="3135757"/>
            <a:ext cx="429386" cy="406145"/>
          </a:xfrm>
          <a:custGeom>
            <a:avLst/>
            <a:gdLst>
              <a:gd name="connsiteX0" fmla="*/ 6350 w 429386"/>
              <a:gd name="connsiteY0" fmla="*/ 203072 h 406145"/>
              <a:gd name="connsiteX1" fmla="*/ 214629 w 429386"/>
              <a:gd name="connsiteY1" fmla="*/ 6350 h 406145"/>
              <a:gd name="connsiteX2" fmla="*/ 423036 w 429386"/>
              <a:gd name="connsiteY2" fmla="*/ 203072 h 406145"/>
              <a:gd name="connsiteX3" fmla="*/ 214629 w 429386"/>
              <a:gd name="connsiteY3" fmla="*/ 399796 h 406145"/>
              <a:gd name="connsiteX4" fmla="*/ 6350 w 429386"/>
              <a:gd name="connsiteY4" fmla="*/ 203072 h 406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386" h="406145">
                <a:moveTo>
                  <a:pt x="6350" y="203072"/>
                </a:moveTo>
                <a:cubicBezTo>
                  <a:pt x="6350" y="94360"/>
                  <a:pt x="99567" y="6350"/>
                  <a:pt x="214629" y="6350"/>
                </a:cubicBezTo>
                <a:cubicBezTo>
                  <a:pt x="329691" y="6350"/>
                  <a:pt x="423036" y="94360"/>
                  <a:pt x="423036" y="203072"/>
                </a:cubicBezTo>
                <a:cubicBezTo>
                  <a:pt x="423036" y="311784"/>
                  <a:pt x="329691" y="399796"/>
                  <a:pt x="214629" y="399796"/>
                </a:cubicBezTo>
                <a:cubicBezTo>
                  <a:pt x="99567" y="399796"/>
                  <a:pt x="6350" y="311784"/>
                  <a:pt x="6350" y="20307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37736" y="3131057"/>
            <a:ext cx="416686" cy="393573"/>
          </a:xfrm>
          <a:custGeom>
            <a:avLst/>
            <a:gdLst>
              <a:gd name="connsiteX0" fmla="*/ 0 w 416686"/>
              <a:gd name="connsiteY0" fmla="*/ 196723 h 393573"/>
              <a:gd name="connsiteX1" fmla="*/ 208279 w 416686"/>
              <a:gd name="connsiteY1" fmla="*/ 0 h 393573"/>
              <a:gd name="connsiteX2" fmla="*/ 416686 w 416686"/>
              <a:gd name="connsiteY2" fmla="*/ 196723 h 393573"/>
              <a:gd name="connsiteX3" fmla="*/ 208279 w 416686"/>
              <a:gd name="connsiteY3" fmla="*/ 393573 h 393573"/>
              <a:gd name="connsiteX4" fmla="*/ 0 w 416686"/>
              <a:gd name="connsiteY4" fmla="*/ 196723 h 3935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6686" h="393573">
                <a:moveTo>
                  <a:pt x="0" y="196723"/>
                </a:moveTo>
                <a:cubicBezTo>
                  <a:pt x="0" y="88138"/>
                  <a:pt x="93217" y="0"/>
                  <a:pt x="208279" y="0"/>
                </a:cubicBezTo>
                <a:cubicBezTo>
                  <a:pt x="323341" y="0"/>
                  <a:pt x="416686" y="88138"/>
                  <a:pt x="416686" y="196723"/>
                </a:cubicBezTo>
                <a:cubicBezTo>
                  <a:pt x="416686" y="305435"/>
                  <a:pt x="323341" y="393573"/>
                  <a:pt x="208279" y="393573"/>
                </a:cubicBezTo>
                <a:cubicBezTo>
                  <a:pt x="93217" y="393573"/>
                  <a:pt x="0" y="305435"/>
                  <a:pt x="0" y="19672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31386" y="3124707"/>
            <a:ext cx="429386" cy="406273"/>
          </a:xfrm>
          <a:custGeom>
            <a:avLst/>
            <a:gdLst>
              <a:gd name="connsiteX0" fmla="*/ 6350 w 429386"/>
              <a:gd name="connsiteY0" fmla="*/ 203073 h 406273"/>
              <a:gd name="connsiteX1" fmla="*/ 214629 w 429386"/>
              <a:gd name="connsiteY1" fmla="*/ 6350 h 406273"/>
              <a:gd name="connsiteX2" fmla="*/ 423036 w 429386"/>
              <a:gd name="connsiteY2" fmla="*/ 203073 h 406273"/>
              <a:gd name="connsiteX3" fmla="*/ 214629 w 429386"/>
              <a:gd name="connsiteY3" fmla="*/ 399923 h 406273"/>
              <a:gd name="connsiteX4" fmla="*/ 6350 w 429386"/>
              <a:gd name="connsiteY4" fmla="*/ 203073 h 4062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386" h="406273">
                <a:moveTo>
                  <a:pt x="6350" y="203073"/>
                </a:moveTo>
                <a:cubicBezTo>
                  <a:pt x="6350" y="94488"/>
                  <a:pt x="99567" y="6350"/>
                  <a:pt x="214629" y="6350"/>
                </a:cubicBezTo>
                <a:cubicBezTo>
                  <a:pt x="329691" y="6350"/>
                  <a:pt x="423036" y="94488"/>
                  <a:pt x="423036" y="203073"/>
                </a:cubicBezTo>
                <a:cubicBezTo>
                  <a:pt x="423036" y="311785"/>
                  <a:pt x="329691" y="399923"/>
                  <a:pt x="214629" y="399923"/>
                </a:cubicBezTo>
                <a:cubicBezTo>
                  <a:pt x="99567" y="399923"/>
                  <a:pt x="6350" y="311785"/>
                  <a:pt x="6350" y="20307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98188" y="3646678"/>
            <a:ext cx="416686" cy="393445"/>
          </a:xfrm>
          <a:custGeom>
            <a:avLst/>
            <a:gdLst>
              <a:gd name="connsiteX0" fmla="*/ 0 w 416686"/>
              <a:gd name="connsiteY0" fmla="*/ 196722 h 393445"/>
              <a:gd name="connsiteX1" fmla="*/ 208279 w 416686"/>
              <a:gd name="connsiteY1" fmla="*/ 0 h 393445"/>
              <a:gd name="connsiteX2" fmla="*/ 416686 w 416686"/>
              <a:gd name="connsiteY2" fmla="*/ 196722 h 393445"/>
              <a:gd name="connsiteX3" fmla="*/ 208279 w 416686"/>
              <a:gd name="connsiteY3" fmla="*/ 393445 h 393445"/>
              <a:gd name="connsiteX4" fmla="*/ 0 w 416686"/>
              <a:gd name="connsiteY4" fmla="*/ 196722 h 3934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6686" h="393445">
                <a:moveTo>
                  <a:pt x="0" y="196722"/>
                </a:moveTo>
                <a:cubicBezTo>
                  <a:pt x="0" y="88010"/>
                  <a:pt x="93217" y="0"/>
                  <a:pt x="208279" y="0"/>
                </a:cubicBezTo>
                <a:cubicBezTo>
                  <a:pt x="323341" y="0"/>
                  <a:pt x="416686" y="88010"/>
                  <a:pt x="416686" y="196722"/>
                </a:cubicBezTo>
                <a:cubicBezTo>
                  <a:pt x="416686" y="305434"/>
                  <a:pt x="323341" y="393445"/>
                  <a:pt x="208279" y="393445"/>
                </a:cubicBezTo>
                <a:cubicBezTo>
                  <a:pt x="93217" y="393445"/>
                  <a:pt x="0" y="305434"/>
                  <a:pt x="0" y="19672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91838" y="3640328"/>
            <a:ext cx="429386" cy="406145"/>
          </a:xfrm>
          <a:custGeom>
            <a:avLst/>
            <a:gdLst>
              <a:gd name="connsiteX0" fmla="*/ 6350 w 429386"/>
              <a:gd name="connsiteY0" fmla="*/ 203072 h 406145"/>
              <a:gd name="connsiteX1" fmla="*/ 214629 w 429386"/>
              <a:gd name="connsiteY1" fmla="*/ 6350 h 406145"/>
              <a:gd name="connsiteX2" fmla="*/ 423036 w 429386"/>
              <a:gd name="connsiteY2" fmla="*/ 203072 h 406145"/>
              <a:gd name="connsiteX3" fmla="*/ 214629 w 429386"/>
              <a:gd name="connsiteY3" fmla="*/ 399795 h 406145"/>
              <a:gd name="connsiteX4" fmla="*/ 6350 w 429386"/>
              <a:gd name="connsiteY4" fmla="*/ 203072 h 406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386" h="406145">
                <a:moveTo>
                  <a:pt x="6350" y="203072"/>
                </a:moveTo>
                <a:cubicBezTo>
                  <a:pt x="6350" y="94360"/>
                  <a:pt x="99567" y="6350"/>
                  <a:pt x="214629" y="6350"/>
                </a:cubicBezTo>
                <a:cubicBezTo>
                  <a:pt x="329691" y="6350"/>
                  <a:pt x="423036" y="94360"/>
                  <a:pt x="423036" y="203072"/>
                </a:cubicBezTo>
                <a:cubicBezTo>
                  <a:pt x="423036" y="311784"/>
                  <a:pt x="329691" y="399795"/>
                  <a:pt x="214629" y="399795"/>
                </a:cubicBezTo>
                <a:cubicBezTo>
                  <a:pt x="99567" y="399795"/>
                  <a:pt x="6350" y="311784"/>
                  <a:pt x="6350" y="20307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01972" y="3452240"/>
            <a:ext cx="265429" cy="233679"/>
          </a:xfrm>
          <a:custGeom>
            <a:avLst/>
            <a:gdLst>
              <a:gd name="connsiteX0" fmla="*/ 6350 w 265429"/>
              <a:gd name="connsiteY0" fmla="*/ 6350 h 233679"/>
              <a:gd name="connsiteX1" fmla="*/ 259080 w 265429"/>
              <a:gd name="connsiteY1" fmla="*/ 227330 h 233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5429" h="233679">
                <a:moveTo>
                  <a:pt x="6350" y="6350"/>
                </a:moveTo>
                <a:lnTo>
                  <a:pt x="259080" y="22733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88995" y="2931160"/>
            <a:ext cx="265429" cy="233679"/>
          </a:xfrm>
          <a:custGeom>
            <a:avLst/>
            <a:gdLst>
              <a:gd name="connsiteX0" fmla="*/ 259080 w 265429"/>
              <a:gd name="connsiteY0" fmla="*/ 6350 h 233679"/>
              <a:gd name="connsiteX1" fmla="*/ 6350 w 265429"/>
              <a:gd name="connsiteY1" fmla="*/ 227329 h 233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5429" h="233679">
                <a:moveTo>
                  <a:pt x="259080" y="6350"/>
                </a:moveTo>
                <a:lnTo>
                  <a:pt x="6350" y="22732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37051" y="4243451"/>
            <a:ext cx="428625" cy="406400"/>
          </a:xfrm>
          <a:custGeom>
            <a:avLst/>
            <a:gdLst>
              <a:gd name="connsiteX0" fmla="*/ 6350 w 428625"/>
              <a:gd name="connsiteY0" fmla="*/ 203200 h 406400"/>
              <a:gd name="connsiteX1" fmla="*/ 214248 w 428625"/>
              <a:gd name="connsiteY1" fmla="*/ 6350 h 406400"/>
              <a:gd name="connsiteX2" fmla="*/ 422275 w 428625"/>
              <a:gd name="connsiteY2" fmla="*/ 203200 h 406400"/>
              <a:gd name="connsiteX3" fmla="*/ 214248 w 428625"/>
              <a:gd name="connsiteY3" fmla="*/ 400050 h 406400"/>
              <a:gd name="connsiteX4" fmla="*/ 6350 w 428625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8625" h="406400">
                <a:moveTo>
                  <a:pt x="6350" y="203200"/>
                </a:moveTo>
                <a:cubicBezTo>
                  <a:pt x="6350" y="94360"/>
                  <a:pt x="99440" y="6350"/>
                  <a:pt x="214248" y="6350"/>
                </a:cubicBezTo>
                <a:cubicBezTo>
                  <a:pt x="329057" y="6350"/>
                  <a:pt x="422275" y="94360"/>
                  <a:pt x="422275" y="203200"/>
                </a:cubicBezTo>
                <a:cubicBezTo>
                  <a:pt x="422275" y="311911"/>
                  <a:pt x="329057" y="400050"/>
                  <a:pt x="214248" y="400050"/>
                </a:cubicBezTo>
                <a:cubicBezTo>
                  <a:pt x="99440" y="400050"/>
                  <a:pt x="6350" y="311911"/>
                  <a:pt x="635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87776" y="3729228"/>
            <a:ext cx="416814" cy="393445"/>
          </a:xfrm>
          <a:custGeom>
            <a:avLst/>
            <a:gdLst>
              <a:gd name="connsiteX0" fmla="*/ 0 w 416814"/>
              <a:gd name="connsiteY0" fmla="*/ 196722 h 393445"/>
              <a:gd name="connsiteX1" fmla="*/ 208407 w 416814"/>
              <a:gd name="connsiteY1" fmla="*/ 0 h 393445"/>
              <a:gd name="connsiteX2" fmla="*/ 416814 w 416814"/>
              <a:gd name="connsiteY2" fmla="*/ 196722 h 393445"/>
              <a:gd name="connsiteX3" fmla="*/ 208407 w 416814"/>
              <a:gd name="connsiteY3" fmla="*/ 393445 h 393445"/>
              <a:gd name="connsiteX4" fmla="*/ 0 w 416814"/>
              <a:gd name="connsiteY4" fmla="*/ 196722 h 3934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6814" h="393445">
                <a:moveTo>
                  <a:pt x="0" y="196722"/>
                </a:moveTo>
                <a:cubicBezTo>
                  <a:pt x="0" y="88137"/>
                  <a:pt x="93217" y="0"/>
                  <a:pt x="208407" y="0"/>
                </a:cubicBezTo>
                <a:cubicBezTo>
                  <a:pt x="323469" y="0"/>
                  <a:pt x="416814" y="88137"/>
                  <a:pt x="416814" y="196722"/>
                </a:cubicBezTo>
                <a:cubicBezTo>
                  <a:pt x="416814" y="305307"/>
                  <a:pt x="323469" y="393445"/>
                  <a:pt x="208407" y="393445"/>
                </a:cubicBezTo>
                <a:cubicBezTo>
                  <a:pt x="93217" y="393445"/>
                  <a:pt x="0" y="305307"/>
                  <a:pt x="0" y="19672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81426" y="3722878"/>
            <a:ext cx="429514" cy="406145"/>
          </a:xfrm>
          <a:custGeom>
            <a:avLst/>
            <a:gdLst>
              <a:gd name="connsiteX0" fmla="*/ 6350 w 429514"/>
              <a:gd name="connsiteY0" fmla="*/ 203072 h 406145"/>
              <a:gd name="connsiteX1" fmla="*/ 214757 w 429514"/>
              <a:gd name="connsiteY1" fmla="*/ 6350 h 406145"/>
              <a:gd name="connsiteX2" fmla="*/ 423164 w 429514"/>
              <a:gd name="connsiteY2" fmla="*/ 203072 h 406145"/>
              <a:gd name="connsiteX3" fmla="*/ 214757 w 429514"/>
              <a:gd name="connsiteY3" fmla="*/ 399795 h 406145"/>
              <a:gd name="connsiteX4" fmla="*/ 6350 w 429514"/>
              <a:gd name="connsiteY4" fmla="*/ 203072 h 406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514" h="406145">
                <a:moveTo>
                  <a:pt x="6350" y="203072"/>
                </a:moveTo>
                <a:cubicBezTo>
                  <a:pt x="6350" y="94487"/>
                  <a:pt x="99567" y="6350"/>
                  <a:pt x="214757" y="6350"/>
                </a:cubicBezTo>
                <a:cubicBezTo>
                  <a:pt x="329819" y="6350"/>
                  <a:pt x="423164" y="94487"/>
                  <a:pt x="423164" y="203072"/>
                </a:cubicBezTo>
                <a:cubicBezTo>
                  <a:pt x="423164" y="311657"/>
                  <a:pt x="329819" y="399795"/>
                  <a:pt x="214757" y="399795"/>
                </a:cubicBezTo>
                <a:cubicBezTo>
                  <a:pt x="99567" y="399795"/>
                  <a:pt x="6350" y="311657"/>
                  <a:pt x="6350" y="20307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0257" y="3502025"/>
            <a:ext cx="265556" cy="233552"/>
          </a:xfrm>
          <a:custGeom>
            <a:avLst/>
            <a:gdLst>
              <a:gd name="connsiteX0" fmla="*/ 259207 w 265556"/>
              <a:gd name="connsiteY0" fmla="*/ 6350 h 233552"/>
              <a:gd name="connsiteX1" fmla="*/ 6350 w 265556"/>
              <a:gd name="connsiteY1" fmla="*/ 227203 h 2335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5556" h="233552">
                <a:moveTo>
                  <a:pt x="259207" y="6350"/>
                </a:moveTo>
                <a:lnTo>
                  <a:pt x="6350" y="22720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47694" y="4055871"/>
            <a:ext cx="265556" cy="233552"/>
          </a:xfrm>
          <a:custGeom>
            <a:avLst/>
            <a:gdLst>
              <a:gd name="connsiteX0" fmla="*/ 6350 w 265556"/>
              <a:gd name="connsiteY0" fmla="*/ 6350 h 233552"/>
              <a:gd name="connsiteX1" fmla="*/ 259207 w 265556"/>
              <a:gd name="connsiteY1" fmla="*/ 227203 h 2335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5556" h="233552">
                <a:moveTo>
                  <a:pt x="6350" y="6350"/>
                </a:moveTo>
                <a:lnTo>
                  <a:pt x="259207" y="22720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33825" y="3494023"/>
            <a:ext cx="81026" cy="747776"/>
          </a:xfrm>
          <a:custGeom>
            <a:avLst/>
            <a:gdLst>
              <a:gd name="connsiteX0" fmla="*/ 6350 w 81026"/>
              <a:gd name="connsiteY0" fmla="*/ 6350 h 747776"/>
              <a:gd name="connsiteX1" fmla="*/ 74676 w 81026"/>
              <a:gd name="connsiteY1" fmla="*/ 741426 h 7477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6" h="747776">
                <a:moveTo>
                  <a:pt x="6350" y="6350"/>
                </a:moveTo>
                <a:lnTo>
                  <a:pt x="74676" y="74142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73826" y="2571750"/>
            <a:ext cx="416686" cy="393573"/>
          </a:xfrm>
          <a:custGeom>
            <a:avLst/>
            <a:gdLst>
              <a:gd name="connsiteX0" fmla="*/ 0 w 416686"/>
              <a:gd name="connsiteY0" fmla="*/ 196850 h 393573"/>
              <a:gd name="connsiteX1" fmla="*/ 208407 w 416686"/>
              <a:gd name="connsiteY1" fmla="*/ 0 h 393573"/>
              <a:gd name="connsiteX2" fmla="*/ 416686 w 416686"/>
              <a:gd name="connsiteY2" fmla="*/ 196850 h 393573"/>
              <a:gd name="connsiteX3" fmla="*/ 208407 w 416686"/>
              <a:gd name="connsiteY3" fmla="*/ 393573 h 393573"/>
              <a:gd name="connsiteX4" fmla="*/ 0 w 416686"/>
              <a:gd name="connsiteY4" fmla="*/ 196850 h 3935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6686" h="393573">
                <a:moveTo>
                  <a:pt x="0" y="196850"/>
                </a:moveTo>
                <a:cubicBezTo>
                  <a:pt x="0" y="88138"/>
                  <a:pt x="93345" y="0"/>
                  <a:pt x="208407" y="0"/>
                </a:cubicBezTo>
                <a:cubicBezTo>
                  <a:pt x="323469" y="0"/>
                  <a:pt x="416686" y="88138"/>
                  <a:pt x="416686" y="196850"/>
                </a:cubicBezTo>
                <a:cubicBezTo>
                  <a:pt x="416686" y="305435"/>
                  <a:pt x="323469" y="393573"/>
                  <a:pt x="208407" y="393573"/>
                </a:cubicBezTo>
                <a:cubicBezTo>
                  <a:pt x="93345" y="393573"/>
                  <a:pt x="0" y="305435"/>
                  <a:pt x="0" y="19685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67476" y="2565400"/>
            <a:ext cx="429386" cy="406273"/>
          </a:xfrm>
          <a:custGeom>
            <a:avLst/>
            <a:gdLst>
              <a:gd name="connsiteX0" fmla="*/ 6350 w 429386"/>
              <a:gd name="connsiteY0" fmla="*/ 203200 h 406273"/>
              <a:gd name="connsiteX1" fmla="*/ 214757 w 429386"/>
              <a:gd name="connsiteY1" fmla="*/ 6350 h 406273"/>
              <a:gd name="connsiteX2" fmla="*/ 423036 w 429386"/>
              <a:gd name="connsiteY2" fmla="*/ 203200 h 406273"/>
              <a:gd name="connsiteX3" fmla="*/ 214757 w 429386"/>
              <a:gd name="connsiteY3" fmla="*/ 399923 h 406273"/>
              <a:gd name="connsiteX4" fmla="*/ 6350 w 429386"/>
              <a:gd name="connsiteY4" fmla="*/ 203200 h 4062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386" h="406273">
                <a:moveTo>
                  <a:pt x="6350" y="203200"/>
                </a:moveTo>
                <a:cubicBezTo>
                  <a:pt x="6350" y="94488"/>
                  <a:pt x="99695" y="6350"/>
                  <a:pt x="214757" y="6350"/>
                </a:cubicBezTo>
                <a:cubicBezTo>
                  <a:pt x="329819" y="6350"/>
                  <a:pt x="423036" y="94488"/>
                  <a:pt x="423036" y="203200"/>
                </a:cubicBezTo>
                <a:cubicBezTo>
                  <a:pt x="423036" y="311785"/>
                  <a:pt x="329819" y="399923"/>
                  <a:pt x="214757" y="399923"/>
                </a:cubicBezTo>
                <a:cubicBezTo>
                  <a:pt x="99695" y="399923"/>
                  <a:pt x="6350" y="311785"/>
                  <a:pt x="635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17996" y="2894076"/>
            <a:ext cx="417068" cy="262254"/>
          </a:xfrm>
          <a:custGeom>
            <a:avLst/>
            <a:gdLst>
              <a:gd name="connsiteX0" fmla="*/ 6350 w 417068"/>
              <a:gd name="connsiteY0" fmla="*/ 6350 h 262254"/>
              <a:gd name="connsiteX1" fmla="*/ 410717 w 417068"/>
              <a:gd name="connsiteY1" fmla="*/ 255904 h 2622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17068" h="262254">
                <a:moveTo>
                  <a:pt x="6350" y="6350"/>
                </a:moveTo>
                <a:lnTo>
                  <a:pt x="410717" y="25590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86400" y="3121405"/>
            <a:ext cx="416686" cy="393572"/>
          </a:xfrm>
          <a:custGeom>
            <a:avLst/>
            <a:gdLst>
              <a:gd name="connsiteX0" fmla="*/ 0 w 416686"/>
              <a:gd name="connsiteY0" fmla="*/ 196850 h 393572"/>
              <a:gd name="connsiteX1" fmla="*/ 208407 w 416686"/>
              <a:gd name="connsiteY1" fmla="*/ 0 h 393572"/>
              <a:gd name="connsiteX2" fmla="*/ 416686 w 416686"/>
              <a:gd name="connsiteY2" fmla="*/ 196850 h 393572"/>
              <a:gd name="connsiteX3" fmla="*/ 208407 w 416686"/>
              <a:gd name="connsiteY3" fmla="*/ 393572 h 393572"/>
              <a:gd name="connsiteX4" fmla="*/ 0 w 416686"/>
              <a:gd name="connsiteY4" fmla="*/ 196850 h 3935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6686" h="393572">
                <a:moveTo>
                  <a:pt x="0" y="196850"/>
                </a:moveTo>
                <a:cubicBezTo>
                  <a:pt x="0" y="88138"/>
                  <a:pt x="93345" y="0"/>
                  <a:pt x="208407" y="0"/>
                </a:cubicBezTo>
                <a:cubicBezTo>
                  <a:pt x="323469" y="0"/>
                  <a:pt x="416686" y="88138"/>
                  <a:pt x="416686" y="196850"/>
                </a:cubicBezTo>
                <a:cubicBezTo>
                  <a:pt x="416686" y="305561"/>
                  <a:pt x="323469" y="393572"/>
                  <a:pt x="208407" y="393572"/>
                </a:cubicBezTo>
                <a:cubicBezTo>
                  <a:pt x="93345" y="393572"/>
                  <a:pt x="0" y="305561"/>
                  <a:pt x="0" y="19685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80050" y="3115055"/>
            <a:ext cx="429386" cy="406272"/>
          </a:xfrm>
          <a:custGeom>
            <a:avLst/>
            <a:gdLst>
              <a:gd name="connsiteX0" fmla="*/ 6350 w 429386"/>
              <a:gd name="connsiteY0" fmla="*/ 203200 h 406272"/>
              <a:gd name="connsiteX1" fmla="*/ 214757 w 429386"/>
              <a:gd name="connsiteY1" fmla="*/ 6350 h 406272"/>
              <a:gd name="connsiteX2" fmla="*/ 423036 w 429386"/>
              <a:gd name="connsiteY2" fmla="*/ 203200 h 406272"/>
              <a:gd name="connsiteX3" fmla="*/ 214757 w 429386"/>
              <a:gd name="connsiteY3" fmla="*/ 399922 h 406272"/>
              <a:gd name="connsiteX4" fmla="*/ 6350 w 429386"/>
              <a:gd name="connsiteY4" fmla="*/ 203200 h 406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386" h="406272">
                <a:moveTo>
                  <a:pt x="6350" y="203200"/>
                </a:moveTo>
                <a:cubicBezTo>
                  <a:pt x="6350" y="94488"/>
                  <a:pt x="99695" y="6350"/>
                  <a:pt x="214757" y="6350"/>
                </a:cubicBezTo>
                <a:cubicBezTo>
                  <a:pt x="329819" y="6350"/>
                  <a:pt x="423036" y="94488"/>
                  <a:pt x="423036" y="203200"/>
                </a:cubicBezTo>
                <a:cubicBezTo>
                  <a:pt x="423036" y="311911"/>
                  <a:pt x="329819" y="399922"/>
                  <a:pt x="214757" y="399922"/>
                </a:cubicBezTo>
                <a:cubicBezTo>
                  <a:pt x="99695" y="399922"/>
                  <a:pt x="6350" y="311911"/>
                  <a:pt x="635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44385" y="3110483"/>
            <a:ext cx="416687" cy="393573"/>
          </a:xfrm>
          <a:custGeom>
            <a:avLst/>
            <a:gdLst>
              <a:gd name="connsiteX0" fmla="*/ 0 w 416687"/>
              <a:gd name="connsiteY0" fmla="*/ 196723 h 393573"/>
              <a:gd name="connsiteX1" fmla="*/ 208407 w 416687"/>
              <a:gd name="connsiteY1" fmla="*/ 0 h 393573"/>
              <a:gd name="connsiteX2" fmla="*/ 416686 w 416687"/>
              <a:gd name="connsiteY2" fmla="*/ 196723 h 393573"/>
              <a:gd name="connsiteX3" fmla="*/ 208407 w 416687"/>
              <a:gd name="connsiteY3" fmla="*/ 393573 h 393573"/>
              <a:gd name="connsiteX4" fmla="*/ 0 w 416687"/>
              <a:gd name="connsiteY4" fmla="*/ 196723 h 3935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6687" h="393573">
                <a:moveTo>
                  <a:pt x="0" y="196723"/>
                </a:moveTo>
                <a:cubicBezTo>
                  <a:pt x="0" y="88011"/>
                  <a:pt x="93345" y="0"/>
                  <a:pt x="208407" y="0"/>
                </a:cubicBezTo>
                <a:cubicBezTo>
                  <a:pt x="323469" y="0"/>
                  <a:pt x="416686" y="88011"/>
                  <a:pt x="416686" y="196723"/>
                </a:cubicBezTo>
                <a:cubicBezTo>
                  <a:pt x="416686" y="305435"/>
                  <a:pt x="323469" y="393573"/>
                  <a:pt x="208407" y="393573"/>
                </a:cubicBezTo>
                <a:cubicBezTo>
                  <a:pt x="93345" y="393573"/>
                  <a:pt x="0" y="305435"/>
                  <a:pt x="0" y="19672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38035" y="3104133"/>
            <a:ext cx="429387" cy="406273"/>
          </a:xfrm>
          <a:custGeom>
            <a:avLst/>
            <a:gdLst>
              <a:gd name="connsiteX0" fmla="*/ 6350 w 429387"/>
              <a:gd name="connsiteY0" fmla="*/ 203073 h 406273"/>
              <a:gd name="connsiteX1" fmla="*/ 214757 w 429387"/>
              <a:gd name="connsiteY1" fmla="*/ 6350 h 406273"/>
              <a:gd name="connsiteX2" fmla="*/ 423036 w 429387"/>
              <a:gd name="connsiteY2" fmla="*/ 203073 h 406273"/>
              <a:gd name="connsiteX3" fmla="*/ 214757 w 429387"/>
              <a:gd name="connsiteY3" fmla="*/ 399923 h 406273"/>
              <a:gd name="connsiteX4" fmla="*/ 6350 w 429387"/>
              <a:gd name="connsiteY4" fmla="*/ 203073 h 4062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387" h="406273">
                <a:moveTo>
                  <a:pt x="6350" y="203073"/>
                </a:moveTo>
                <a:cubicBezTo>
                  <a:pt x="6350" y="94361"/>
                  <a:pt x="99695" y="6350"/>
                  <a:pt x="214757" y="6350"/>
                </a:cubicBezTo>
                <a:cubicBezTo>
                  <a:pt x="329819" y="6350"/>
                  <a:pt x="423036" y="94361"/>
                  <a:pt x="423036" y="203073"/>
                </a:cubicBezTo>
                <a:cubicBezTo>
                  <a:pt x="423036" y="311785"/>
                  <a:pt x="329819" y="399923"/>
                  <a:pt x="214757" y="399923"/>
                </a:cubicBezTo>
                <a:cubicBezTo>
                  <a:pt x="99695" y="399923"/>
                  <a:pt x="6350" y="311785"/>
                  <a:pt x="6350" y="20307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87694" y="3702177"/>
            <a:ext cx="429386" cy="406272"/>
          </a:xfrm>
          <a:custGeom>
            <a:avLst/>
            <a:gdLst>
              <a:gd name="connsiteX0" fmla="*/ 6350 w 429386"/>
              <a:gd name="connsiteY0" fmla="*/ 203072 h 406272"/>
              <a:gd name="connsiteX1" fmla="*/ 214629 w 429386"/>
              <a:gd name="connsiteY1" fmla="*/ 6350 h 406272"/>
              <a:gd name="connsiteX2" fmla="*/ 423037 w 429386"/>
              <a:gd name="connsiteY2" fmla="*/ 203072 h 406272"/>
              <a:gd name="connsiteX3" fmla="*/ 214629 w 429386"/>
              <a:gd name="connsiteY3" fmla="*/ 399922 h 406272"/>
              <a:gd name="connsiteX4" fmla="*/ 6350 w 429386"/>
              <a:gd name="connsiteY4" fmla="*/ 203072 h 406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386" h="406272">
                <a:moveTo>
                  <a:pt x="6350" y="203072"/>
                </a:moveTo>
                <a:cubicBezTo>
                  <a:pt x="6350" y="94488"/>
                  <a:pt x="99567" y="6350"/>
                  <a:pt x="214629" y="6350"/>
                </a:cubicBezTo>
                <a:cubicBezTo>
                  <a:pt x="329691" y="6350"/>
                  <a:pt x="423037" y="94488"/>
                  <a:pt x="423037" y="203072"/>
                </a:cubicBezTo>
                <a:cubicBezTo>
                  <a:pt x="423037" y="311784"/>
                  <a:pt x="329691" y="399922"/>
                  <a:pt x="214629" y="399922"/>
                </a:cubicBezTo>
                <a:cubicBezTo>
                  <a:pt x="99567" y="399922"/>
                  <a:pt x="6350" y="311784"/>
                  <a:pt x="6350" y="20307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04836" y="3626103"/>
            <a:ext cx="416813" cy="393573"/>
          </a:xfrm>
          <a:custGeom>
            <a:avLst/>
            <a:gdLst>
              <a:gd name="connsiteX0" fmla="*/ 0 w 416813"/>
              <a:gd name="connsiteY0" fmla="*/ 196723 h 393573"/>
              <a:gd name="connsiteX1" fmla="*/ 208406 w 416813"/>
              <a:gd name="connsiteY1" fmla="*/ 0 h 393573"/>
              <a:gd name="connsiteX2" fmla="*/ 416814 w 416813"/>
              <a:gd name="connsiteY2" fmla="*/ 196723 h 393573"/>
              <a:gd name="connsiteX3" fmla="*/ 208406 w 416813"/>
              <a:gd name="connsiteY3" fmla="*/ 393573 h 393573"/>
              <a:gd name="connsiteX4" fmla="*/ 0 w 416813"/>
              <a:gd name="connsiteY4" fmla="*/ 196723 h 3935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6813" h="393573">
                <a:moveTo>
                  <a:pt x="0" y="196723"/>
                </a:moveTo>
                <a:cubicBezTo>
                  <a:pt x="0" y="88011"/>
                  <a:pt x="93344" y="0"/>
                  <a:pt x="208406" y="0"/>
                </a:cubicBezTo>
                <a:cubicBezTo>
                  <a:pt x="323469" y="0"/>
                  <a:pt x="416814" y="88011"/>
                  <a:pt x="416814" y="196723"/>
                </a:cubicBezTo>
                <a:cubicBezTo>
                  <a:pt x="416814" y="305435"/>
                  <a:pt x="323469" y="393573"/>
                  <a:pt x="208406" y="393573"/>
                </a:cubicBezTo>
                <a:cubicBezTo>
                  <a:pt x="93344" y="393573"/>
                  <a:pt x="0" y="305435"/>
                  <a:pt x="0" y="19672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98486" y="3619753"/>
            <a:ext cx="429513" cy="406273"/>
          </a:xfrm>
          <a:custGeom>
            <a:avLst/>
            <a:gdLst>
              <a:gd name="connsiteX0" fmla="*/ 6350 w 429513"/>
              <a:gd name="connsiteY0" fmla="*/ 203073 h 406273"/>
              <a:gd name="connsiteX1" fmla="*/ 214756 w 429513"/>
              <a:gd name="connsiteY1" fmla="*/ 6350 h 406273"/>
              <a:gd name="connsiteX2" fmla="*/ 423164 w 429513"/>
              <a:gd name="connsiteY2" fmla="*/ 203073 h 406273"/>
              <a:gd name="connsiteX3" fmla="*/ 214756 w 429513"/>
              <a:gd name="connsiteY3" fmla="*/ 399923 h 406273"/>
              <a:gd name="connsiteX4" fmla="*/ 6350 w 429513"/>
              <a:gd name="connsiteY4" fmla="*/ 203073 h 4062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513" h="406273">
                <a:moveTo>
                  <a:pt x="6350" y="203073"/>
                </a:moveTo>
                <a:cubicBezTo>
                  <a:pt x="6350" y="94361"/>
                  <a:pt x="99694" y="6350"/>
                  <a:pt x="214756" y="6350"/>
                </a:cubicBezTo>
                <a:cubicBezTo>
                  <a:pt x="329819" y="6350"/>
                  <a:pt x="423164" y="94361"/>
                  <a:pt x="423164" y="203073"/>
                </a:cubicBezTo>
                <a:cubicBezTo>
                  <a:pt x="423164" y="311785"/>
                  <a:pt x="329819" y="399923"/>
                  <a:pt x="214756" y="399923"/>
                </a:cubicBezTo>
                <a:cubicBezTo>
                  <a:pt x="99694" y="399923"/>
                  <a:pt x="6350" y="311785"/>
                  <a:pt x="6350" y="20307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08748" y="3431666"/>
            <a:ext cx="265429" cy="233679"/>
          </a:xfrm>
          <a:custGeom>
            <a:avLst/>
            <a:gdLst>
              <a:gd name="connsiteX0" fmla="*/ 6350 w 265429"/>
              <a:gd name="connsiteY0" fmla="*/ 6350 h 233679"/>
              <a:gd name="connsiteX1" fmla="*/ 259080 w 265429"/>
              <a:gd name="connsiteY1" fmla="*/ 227329 h 233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5429" h="233679">
                <a:moveTo>
                  <a:pt x="6350" y="6350"/>
                </a:moveTo>
                <a:lnTo>
                  <a:pt x="259080" y="22732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95645" y="2910585"/>
            <a:ext cx="265429" cy="233679"/>
          </a:xfrm>
          <a:custGeom>
            <a:avLst/>
            <a:gdLst>
              <a:gd name="connsiteX0" fmla="*/ 259079 w 265429"/>
              <a:gd name="connsiteY0" fmla="*/ 6350 h 233679"/>
              <a:gd name="connsiteX1" fmla="*/ 6350 w 265429"/>
              <a:gd name="connsiteY1" fmla="*/ 227330 h 233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5429" h="233679">
                <a:moveTo>
                  <a:pt x="259079" y="6350"/>
                </a:moveTo>
                <a:lnTo>
                  <a:pt x="6350" y="22733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20180" y="3505327"/>
            <a:ext cx="265302" cy="233679"/>
          </a:xfrm>
          <a:custGeom>
            <a:avLst/>
            <a:gdLst>
              <a:gd name="connsiteX0" fmla="*/ 258952 w 265302"/>
              <a:gd name="connsiteY0" fmla="*/ 6350 h 233679"/>
              <a:gd name="connsiteX1" fmla="*/ 6350 w 265302"/>
              <a:gd name="connsiteY1" fmla="*/ 227329 h 233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5302" h="233679">
                <a:moveTo>
                  <a:pt x="258952" y="6350"/>
                </a:moveTo>
                <a:lnTo>
                  <a:pt x="6350" y="22732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5100" y="3898900"/>
            <a:ext cx="4699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33500" y="3822700"/>
            <a:ext cx="1016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仿宋" pitchFamily="18" charset="0"/>
                <a:cs typeface="仿宋" pitchFamily="18" charset="0"/>
              </a:rPr>
              <a:t>要</a:t>
            </a:r>
            <a:r>
              <a:rPr lang="en-US" altLang="zh-CN" sz="1596" dirty="0" smtClean="0">
                <a:solidFill>
                  <a:srgbClr val="000000"/>
                </a:solidFill>
                <a:latin typeface="仿宋" pitchFamily="18" charset="0"/>
                <a:cs typeface="仿宋" pitchFamily="18" charset="0"/>
              </a:rPr>
              <a:t>删除结</a:t>
            </a:r>
            <a:r>
              <a:rPr lang="en-US" altLang="zh-CN" sz="1596" dirty="0" smtClean="0">
                <a:solidFill>
                  <a:srgbClr val="000000"/>
                </a:solidFill>
                <a:latin typeface="仿宋" pitchFamily="18" charset="0"/>
                <a:cs typeface="仿宋" pitchFamily="18" charset="0"/>
              </a:rPr>
              <a:t>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0" y="26924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79700" y="32512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35400" y="32385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94200" y="37465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0" y="4064000"/>
            <a:ext cx="31496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9337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仿宋" pitchFamily="18" charset="0"/>
                <a:cs typeface="仿宋" pitchFamily="18" charset="0"/>
              </a:rPr>
              <a:t>（</a:t>
            </a:r>
            <a:r>
              <a:rPr lang="en-US" altLang="zh-CN" sz="1596" dirty="0" smtClean="0">
                <a:solidFill>
                  <a:srgbClr val="000000"/>
                </a:solidFill>
                <a:latin typeface="仿宋" pitchFamily="18" charset="0"/>
                <a:cs typeface="仿宋" pitchFamily="18" charset="0"/>
              </a:rPr>
              <a:t>只有一</a:t>
            </a:r>
            <a:r>
              <a:rPr lang="en-US" altLang="zh-CN" sz="1596" dirty="0" smtClean="0">
                <a:solidFill>
                  <a:srgbClr val="000000"/>
                </a:solidFill>
                <a:latin typeface="仿宋" pitchFamily="18" charset="0"/>
                <a:cs typeface="仿宋" pitchFamily="18" charset="0"/>
              </a:rPr>
              <a:t>个孩</a:t>
            </a:r>
            <a:r>
              <a:rPr lang="en-US" altLang="zh-CN" sz="1596" dirty="0" smtClean="0">
                <a:solidFill>
                  <a:srgbClr val="000000"/>
                </a:solidFill>
                <a:latin typeface="仿宋" pitchFamily="18" charset="0"/>
                <a:cs typeface="仿宋" pitchFamily="18" charset="0"/>
              </a:rPr>
              <a:t>子）</a:t>
            </a:r>
          </a:p>
          <a:p>
            <a:pPr>
              <a:lnSpc>
                <a:spcPts val="2200"/>
              </a:lnSpc>
              <a:tabLst>
                <a:tab pos="29337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90900" y="38354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70600" y="26797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0" y="32258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43700" y="32131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02500" y="37338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99200" y="38100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825500"/>
            <a:ext cx="5803900" cy="127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76200" algn="l"/>
                <a:tab pos="698500" algn="l"/>
              </a:tabLst>
            </a:pPr>
            <a:r>
              <a:rPr lang="en-US" altLang="zh-CN" sz="2402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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要删除的结点</a:t>
            </a:r>
            <a:r>
              <a:rPr lang="en-US" altLang="zh-CN" sz="24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只有一个孩子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结点</a:t>
            </a:r>
            <a:r>
              <a:rPr lang="en-US" altLang="zh-CN" sz="24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2200"/>
              </a:lnSpc>
              <a:tabLst>
                <a:tab pos="76200" algn="l"/>
                <a:tab pos="6985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将其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父结点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的指针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指向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要删除结点的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孩子结点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76200" algn="l"/>
                <a:tab pos="6985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〖例〗：删除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38475" y="2776601"/>
            <a:ext cx="501650" cy="392048"/>
          </a:xfrm>
          <a:custGeom>
            <a:avLst/>
            <a:gdLst>
              <a:gd name="connsiteX0" fmla="*/ 0 w 501650"/>
              <a:gd name="connsiteY0" fmla="*/ 195960 h 392048"/>
              <a:gd name="connsiteX1" fmla="*/ 250825 w 501650"/>
              <a:gd name="connsiteY1" fmla="*/ 0 h 392048"/>
              <a:gd name="connsiteX2" fmla="*/ 501650 w 501650"/>
              <a:gd name="connsiteY2" fmla="*/ 195960 h 392048"/>
              <a:gd name="connsiteX3" fmla="*/ 250825 w 501650"/>
              <a:gd name="connsiteY3" fmla="*/ 392048 h 392048"/>
              <a:gd name="connsiteX4" fmla="*/ 0 w 501650"/>
              <a:gd name="connsiteY4" fmla="*/ 195960 h 392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1650" h="392048">
                <a:moveTo>
                  <a:pt x="0" y="195960"/>
                </a:moveTo>
                <a:cubicBezTo>
                  <a:pt x="0" y="87756"/>
                  <a:pt x="112267" y="0"/>
                  <a:pt x="250825" y="0"/>
                </a:cubicBezTo>
                <a:cubicBezTo>
                  <a:pt x="389382" y="0"/>
                  <a:pt x="501650" y="87756"/>
                  <a:pt x="501650" y="195960"/>
                </a:cubicBezTo>
                <a:cubicBezTo>
                  <a:pt x="501650" y="304291"/>
                  <a:pt x="389382" y="392048"/>
                  <a:pt x="250825" y="392048"/>
                </a:cubicBezTo>
                <a:cubicBezTo>
                  <a:pt x="112267" y="392048"/>
                  <a:pt x="0" y="304291"/>
                  <a:pt x="0" y="19596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32125" y="2770251"/>
            <a:ext cx="514350" cy="404748"/>
          </a:xfrm>
          <a:custGeom>
            <a:avLst/>
            <a:gdLst>
              <a:gd name="connsiteX0" fmla="*/ 6350 w 514350"/>
              <a:gd name="connsiteY0" fmla="*/ 202310 h 404748"/>
              <a:gd name="connsiteX1" fmla="*/ 257175 w 514350"/>
              <a:gd name="connsiteY1" fmla="*/ 6350 h 404748"/>
              <a:gd name="connsiteX2" fmla="*/ 508000 w 514350"/>
              <a:gd name="connsiteY2" fmla="*/ 202310 h 404748"/>
              <a:gd name="connsiteX3" fmla="*/ 257175 w 514350"/>
              <a:gd name="connsiteY3" fmla="*/ 398398 h 404748"/>
              <a:gd name="connsiteX4" fmla="*/ 6350 w 514350"/>
              <a:gd name="connsiteY4" fmla="*/ 202310 h 404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4350" h="404748">
                <a:moveTo>
                  <a:pt x="6350" y="202310"/>
                </a:moveTo>
                <a:cubicBezTo>
                  <a:pt x="6350" y="94106"/>
                  <a:pt x="118617" y="6350"/>
                  <a:pt x="257175" y="6350"/>
                </a:cubicBezTo>
                <a:cubicBezTo>
                  <a:pt x="395732" y="6350"/>
                  <a:pt x="508000" y="94106"/>
                  <a:pt x="508000" y="202310"/>
                </a:cubicBezTo>
                <a:cubicBezTo>
                  <a:pt x="508000" y="310641"/>
                  <a:pt x="395732" y="398398"/>
                  <a:pt x="257175" y="398398"/>
                </a:cubicBezTo>
                <a:cubicBezTo>
                  <a:pt x="118617" y="398398"/>
                  <a:pt x="6350" y="310641"/>
                  <a:pt x="6350" y="202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13226" y="3290823"/>
            <a:ext cx="501650" cy="392176"/>
          </a:xfrm>
          <a:custGeom>
            <a:avLst/>
            <a:gdLst>
              <a:gd name="connsiteX0" fmla="*/ 0 w 501650"/>
              <a:gd name="connsiteY0" fmla="*/ 196088 h 392176"/>
              <a:gd name="connsiteX1" fmla="*/ 250825 w 501650"/>
              <a:gd name="connsiteY1" fmla="*/ 0 h 392176"/>
              <a:gd name="connsiteX2" fmla="*/ 501650 w 501650"/>
              <a:gd name="connsiteY2" fmla="*/ 196088 h 392176"/>
              <a:gd name="connsiteX3" fmla="*/ 250825 w 501650"/>
              <a:gd name="connsiteY3" fmla="*/ 392176 h 392176"/>
              <a:gd name="connsiteX4" fmla="*/ 0 w 501650"/>
              <a:gd name="connsiteY4" fmla="*/ 196088 h 392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1650" h="392176">
                <a:moveTo>
                  <a:pt x="0" y="196088"/>
                </a:moveTo>
                <a:cubicBezTo>
                  <a:pt x="0" y="87884"/>
                  <a:pt x="112267" y="0"/>
                  <a:pt x="250825" y="0"/>
                </a:cubicBezTo>
                <a:cubicBezTo>
                  <a:pt x="389254" y="0"/>
                  <a:pt x="501650" y="87884"/>
                  <a:pt x="501650" y="196088"/>
                </a:cubicBezTo>
                <a:cubicBezTo>
                  <a:pt x="501650" y="304419"/>
                  <a:pt x="389254" y="392176"/>
                  <a:pt x="250825" y="392176"/>
                </a:cubicBezTo>
                <a:cubicBezTo>
                  <a:pt x="112267" y="392176"/>
                  <a:pt x="0" y="304419"/>
                  <a:pt x="0" y="19608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6876" y="3284473"/>
            <a:ext cx="514350" cy="404876"/>
          </a:xfrm>
          <a:custGeom>
            <a:avLst/>
            <a:gdLst>
              <a:gd name="connsiteX0" fmla="*/ 6350 w 514350"/>
              <a:gd name="connsiteY0" fmla="*/ 202438 h 404876"/>
              <a:gd name="connsiteX1" fmla="*/ 257175 w 514350"/>
              <a:gd name="connsiteY1" fmla="*/ 6350 h 404876"/>
              <a:gd name="connsiteX2" fmla="*/ 508000 w 514350"/>
              <a:gd name="connsiteY2" fmla="*/ 202438 h 404876"/>
              <a:gd name="connsiteX3" fmla="*/ 257175 w 514350"/>
              <a:gd name="connsiteY3" fmla="*/ 398526 h 404876"/>
              <a:gd name="connsiteX4" fmla="*/ 6350 w 514350"/>
              <a:gd name="connsiteY4" fmla="*/ 202438 h 404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4350" h="404876">
                <a:moveTo>
                  <a:pt x="6350" y="202438"/>
                </a:moveTo>
                <a:cubicBezTo>
                  <a:pt x="6350" y="94234"/>
                  <a:pt x="118617" y="6350"/>
                  <a:pt x="257175" y="6350"/>
                </a:cubicBezTo>
                <a:cubicBezTo>
                  <a:pt x="395604" y="6350"/>
                  <a:pt x="508000" y="94234"/>
                  <a:pt x="508000" y="202438"/>
                </a:cubicBezTo>
                <a:cubicBezTo>
                  <a:pt x="508000" y="310769"/>
                  <a:pt x="395604" y="398526"/>
                  <a:pt x="257175" y="398526"/>
                </a:cubicBezTo>
                <a:cubicBezTo>
                  <a:pt x="118617" y="398526"/>
                  <a:pt x="6350" y="310769"/>
                  <a:pt x="6350" y="202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78276" y="3097148"/>
            <a:ext cx="317500" cy="233425"/>
          </a:xfrm>
          <a:custGeom>
            <a:avLst/>
            <a:gdLst>
              <a:gd name="connsiteX0" fmla="*/ 6350 w 317500"/>
              <a:gd name="connsiteY0" fmla="*/ 6350 h 233425"/>
              <a:gd name="connsiteX1" fmla="*/ 311150 w 317500"/>
              <a:gd name="connsiteY1" fmla="*/ 227076 h 2334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0" h="233425">
                <a:moveTo>
                  <a:pt x="6350" y="6350"/>
                </a:moveTo>
                <a:lnTo>
                  <a:pt x="311150" y="2270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30247" y="2238375"/>
            <a:ext cx="501903" cy="392811"/>
          </a:xfrm>
          <a:custGeom>
            <a:avLst/>
            <a:gdLst>
              <a:gd name="connsiteX0" fmla="*/ 0 w 501903"/>
              <a:gd name="connsiteY0" fmla="*/ 196342 h 392811"/>
              <a:gd name="connsiteX1" fmla="*/ 250951 w 501903"/>
              <a:gd name="connsiteY1" fmla="*/ 0 h 392811"/>
              <a:gd name="connsiteX2" fmla="*/ 501904 w 501903"/>
              <a:gd name="connsiteY2" fmla="*/ 196342 h 392811"/>
              <a:gd name="connsiteX3" fmla="*/ 250951 w 501903"/>
              <a:gd name="connsiteY3" fmla="*/ 392810 h 392811"/>
              <a:gd name="connsiteX4" fmla="*/ 0 w 501903"/>
              <a:gd name="connsiteY4" fmla="*/ 196342 h 392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1903" h="392811">
                <a:moveTo>
                  <a:pt x="0" y="196342"/>
                </a:moveTo>
                <a:cubicBezTo>
                  <a:pt x="0" y="87883"/>
                  <a:pt x="112395" y="0"/>
                  <a:pt x="250951" y="0"/>
                </a:cubicBezTo>
                <a:cubicBezTo>
                  <a:pt x="389635" y="0"/>
                  <a:pt x="501904" y="87883"/>
                  <a:pt x="501904" y="196342"/>
                </a:cubicBezTo>
                <a:cubicBezTo>
                  <a:pt x="501904" y="304926"/>
                  <a:pt x="389635" y="392810"/>
                  <a:pt x="250951" y="392810"/>
                </a:cubicBezTo>
                <a:cubicBezTo>
                  <a:pt x="112395" y="392810"/>
                  <a:pt x="0" y="304926"/>
                  <a:pt x="0" y="19634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23897" y="2232025"/>
            <a:ext cx="514603" cy="405511"/>
          </a:xfrm>
          <a:custGeom>
            <a:avLst/>
            <a:gdLst>
              <a:gd name="connsiteX0" fmla="*/ 6350 w 514603"/>
              <a:gd name="connsiteY0" fmla="*/ 202692 h 405511"/>
              <a:gd name="connsiteX1" fmla="*/ 257301 w 514603"/>
              <a:gd name="connsiteY1" fmla="*/ 6350 h 405511"/>
              <a:gd name="connsiteX2" fmla="*/ 508254 w 514603"/>
              <a:gd name="connsiteY2" fmla="*/ 202692 h 405511"/>
              <a:gd name="connsiteX3" fmla="*/ 257301 w 514603"/>
              <a:gd name="connsiteY3" fmla="*/ 399160 h 405511"/>
              <a:gd name="connsiteX4" fmla="*/ 6350 w 514603"/>
              <a:gd name="connsiteY4" fmla="*/ 202692 h 4055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4603" h="405511">
                <a:moveTo>
                  <a:pt x="6350" y="202692"/>
                </a:moveTo>
                <a:cubicBezTo>
                  <a:pt x="6350" y="94233"/>
                  <a:pt x="118745" y="6350"/>
                  <a:pt x="257301" y="6350"/>
                </a:cubicBezTo>
                <a:cubicBezTo>
                  <a:pt x="395985" y="6350"/>
                  <a:pt x="508254" y="94233"/>
                  <a:pt x="508254" y="202692"/>
                </a:cubicBezTo>
                <a:cubicBezTo>
                  <a:pt x="508254" y="311276"/>
                  <a:pt x="395985" y="399160"/>
                  <a:pt x="257301" y="399160"/>
                </a:cubicBezTo>
                <a:cubicBezTo>
                  <a:pt x="118745" y="399160"/>
                  <a:pt x="6350" y="311276"/>
                  <a:pt x="6350" y="20269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46045" y="2560066"/>
            <a:ext cx="499744" cy="261747"/>
          </a:xfrm>
          <a:custGeom>
            <a:avLst/>
            <a:gdLst>
              <a:gd name="connsiteX0" fmla="*/ 6350 w 499744"/>
              <a:gd name="connsiteY0" fmla="*/ 6350 h 261747"/>
              <a:gd name="connsiteX1" fmla="*/ 493394 w 499744"/>
              <a:gd name="connsiteY1" fmla="*/ 255397 h 261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99744" h="261747">
                <a:moveTo>
                  <a:pt x="6350" y="6350"/>
                </a:moveTo>
                <a:lnTo>
                  <a:pt x="493394" y="25539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43126" y="2787014"/>
            <a:ext cx="501903" cy="392811"/>
          </a:xfrm>
          <a:custGeom>
            <a:avLst/>
            <a:gdLst>
              <a:gd name="connsiteX0" fmla="*/ 0 w 501903"/>
              <a:gd name="connsiteY0" fmla="*/ 196342 h 392811"/>
              <a:gd name="connsiteX1" fmla="*/ 250951 w 501903"/>
              <a:gd name="connsiteY1" fmla="*/ 0 h 392811"/>
              <a:gd name="connsiteX2" fmla="*/ 501903 w 501903"/>
              <a:gd name="connsiteY2" fmla="*/ 196342 h 392811"/>
              <a:gd name="connsiteX3" fmla="*/ 250951 w 501903"/>
              <a:gd name="connsiteY3" fmla="*/ 392811 h 392811"/>
              <a:gd name="connsiteX4" fmla="*/ 0 w 501903"/>
              <a:gd name="connsiteY4" fmla="*/ 196342 h 392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1903" h="392811">
                <a:moveTo>
                  <a:pt x="0" y="196342"/>
                </a:moveTo>
                <a:cubicBezTo>
                  <a:pt x="0" y="87883"/>
                  <a:pt x="112267" y="0"/>
                  <a:pt x="250951" y="0"/>
                </a:cubicBezTo>
                <a:cubicBezTo>
                  <a:pt x="389508" y="0"/>
                  <a:pt x="501903" y="87883"/>
                  <a:pt x="501903" y="196342"/>
                </a:cubicBezTo>
                <a:cubicBezTo>
                  <a:pt x="501903" y="304800"/>
                  <a:pt x="389508" y="392811"/>
                  <a:pt x="250951" y="392811"/>
                </a:cubicBezTo>
                <a:cubicBezTo>
                  <a:pt x="112267" y="392811"/>
                  <a:pt x="0" y="304800"/>
                  <a:pt x="0" y="19634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36776" y="2780664"/>
            <a:ext cx="514603" cy="405511"/>
          </a:xfrm>
          <a:custGeom>
            <a:avLst/>
            <a:gdLst>
              <a:gd name="connsiteX0" fmla="*/ 6350 w 514603"/>
              <a:gd name="connsiteY0" fmla="*/ 202692 h 405511"/>
              <a:gd name="connsiteX1" fmla="*/ 257301 w 514603"/>
              <a:gd name="connsiteY1" fmla="*/ 6350 h 405511"/>
              <a:gd name="connsiteX2" fmla="*/ 508253 w 514603"/>
              <a:gd name="connsiteY2" fmla="*/ 202692 h 405511"/>
              <a:gd name="connsiteX3" fmla="*/ 257301 w 514603"/>
              <a:gd name="connsiteY3" fmla="*/ 399161 h 405511"/>
              <a:gd name="connsiteX4" fmla="*/ 6350 w 514603"/>
              <a:gd name="connsiteY4" fmla="*/ 202692 h 4055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4603" h="405511">
                <a:moveTo>
                  <a:pt x="6350" y="202692"/>
                </a:moveTo>
                <a:cubicBezTo>
                  <a:pt x="6350" y="94233"/>
                  <a:pt x="118617" y="6350"/>
                  <a:pt x="257301" y="6350"/>
                </a:cubicBezTo>
                <a:cubicBezTo>
                  <a:pt x="395858" y="6350"/>
                  <a:pt x="508253" y="94233"/>
                  <a:pt x="508253" y="202692"/>
                </a:cubicBezTo>
                <a:cubicBezTo>
                  <a:pt x="508253" y="311150"/>
                  <a:pt x="395858" y="399161"/>
                  <a:pt x="257301" y="399161"/>
                </a:cubicBezTo>
                <a:cubicBezTo>
                  <a:pt x="118617" y="399161"/>
                  <a:pt x="6350" y="311150"/>
                  <a:pt x="6350" y="20269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95423" y="3372865"/>
            <a:ext cx="502030" cy="392810"/>
          </a:xfrm>
          <a:custGeom>
            <a:avLst/>
            <a:gdLst>
              <a:gd name="connsiteX0" fmla="*/ 0 w 502030"/>
              <a:gd name="connsiteY0" fmla="*/ 196469 h 392810"/>
              <a:gd name="connsiteX1" fmla="*/ 250951 w 502030"/>
              <a:gd name="connsiteY1" fmla="*/ 0 h 392810"/>
              <a:gd name="connsiteX2" fmla="*/ 502030 w 502030"/>
              <a:gd name="connsiteY2" fmla="*/ 196469 h 392810"/>
              <a:gd name="connsiteX3" fmla="*/ 250951 w 502030"/>
              <a:gd name="connsiteY3" fmla="*/ 392811 h 392810"/>
              <a:gd name="connsiteX4" fmla="*/ 0 w 502030"/>
              <a:gd name="connsiteY4" fmla="*/ 196469 h 3928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2030" h="392810">
                <a:moveTo>
                  <a:pt x="0" y="196469"/>
                </a:moveTo>
                <a:cubicBezTo>
                  <a:pt x="0" y="88011"/>
                  <a:pt x="112394" y="0"/>
                  <a:pt x="250951" y="0"/>
                </a:cubicBezTo>
                <a:cubicBezTo>
                  <a:pt x="389635" y="0"/>
                  <a:pt x="502030" y="88011"/>
                  <a:pt x="502030" y="196469"/>
                </a:cubicBezTo>
                <a:cubicBezTo>
                  <a:pt x="502030" y="304927"/>
                  <a:pt x="389635" y="392811"/>
                  <a:pt x="250951" y="392811"/>
                </a:cubicBezTo>
                <a:cubicBezTo>
                  <a:pt x="112394" y="392811"/>
                  <a:pt x="0" y="304927"/>
                  <a:pt x="0" y="19646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89073" y="3366515"/>
            <a:ext cx="514730" cy="405510"/>
          </a:xfrm>
          <a:custGeom>
            <a:avLst/>
            <a:gdLst>
              <a:gd name="connsiteX0" fmla="*/ 6350 w 514730"/>
              <a:gd name="connsiteY0" fmla="*/ 202819 h 405510"/>
              <a:gd name="connsiteX1" fmla="*/ 257301 w 514730"/>
              <a:gd name="connsiteY1" fmla="*/ 6350 h 405510"/>
              <a:gd name="connsiteX2" fmla="*/ 508380 w 514730"/>
              <a:gd name="connsiteY2" fmla="*/ 202819 h 405510"/>
              <a:gd name="connsiteX3" fmla="*/ 257301 w 514730"/>
              <a:gd name="connsiteY3" fmla="*/ 399161 h 405510"/>
              <a:gd name="connsiteX4" fmla="*/ 6350 w 514730"/>
              <a:gd name="connsiteY4" fmla="*/ 202819 h 4055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4730" h="405510">
                <a:moveTo>
                  <a:pt x="6350" y="202819"/>
                </a:moveTo>
                <a:cubicBezTo>
                  <a:pt x="6350" y="94361"/>
                  <a:pt x="118744" y="6350"/>
                  <a:pt x="257301" y="6350"/>
                </a:cubicBezTo>
                <a:cubicBezTo>
                  <a:pt x="395985" y="6350"/>
                  <a:pt x="508380" y="94361"/>
                  <a:pt x="508380" y="202819"/>
                </a:cubicBezTo>
                <a:cubicBezTo>
                  <a:pt x="508380" y="311277"/>
                  <a:pt x="395985" y="399161"/>
                  <a:pt x="257301" y="399161"/>
                </a:cubicBezTo>
                <a:cubicBezTo>
                  <a:pt x="118744" y="399161"/>
                  <a:pt x="6350" y="311277"/>
                  <a:pt x="6350" y="20281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08351" y="3146044"/>
            <a:ext cx="317118" cy="233172"/>
          </a:xfrm>
          <a:custGeom>
            <a:avLst/>
            <a:gdLst>
              <a:gd name="connsiteX0" fmla="*/ 310769 w 317118"/>
              <a:gd name="connsiteY0" fmla="*/ 6350 h 233172"/>
              <a:gd name="connsiteX1" fmla="*/ 6350 w 317118"/>
              <a:gd name="connsiteY1" fmla="*/ 226821 h 2331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118" h="233172">
                <a:moveTo>
                  <a:pt x="310769" y="6350"/>
                </a:moveTo>
                <a:lnTo>
                  <a:pt x="6350" y="22682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16886" y="2576576"/>
            <a:ext cx="317118" cy="233172"/>
          </a:xfrm>
          <a:custGeom>
            <a:avLst/>
            <a:gdLst>
              <a:gd name="connsiteX0" fmla="*/ 310769 w 317118"/>
              <a:gd name="connsiteY0" fmla="*/ 6350 h 233172"/>
              <a:gd name="connsiteX1" fmla="*/ 6350 w 317118"/>
              <a:gd name="connsiteY1" fmla="*/ 226822 h 2331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118" h="233172">
                <a:moveTo>
                  <a:pt x="310769" y="6350"/>
                </a:moveTo>
                <a:lnTo>
                  <a:pt x="6350" y="22682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58870" y="3886580"/>
            <a:ext cx="514604" cy="405510"/>
          </a:xfrm>
          <a:custGeom>
            <a:avLst/>
            <a:gdLst>
              <a:gd name="connsiteX0" fmla="*/ 6350 w 514604"/>
              <a:gd name="connsiteY0" fmla="*/ 202819 h 405510"/>
              <a:gd name="connsiteX1" fmla="*/ 257301 w 514604"/>
              <a:gd name="connsiteY1" fmla="*/ 6350 h 405510"/>
              <a:gd name="connsiteX2" fmla="*/ 508254 w 514604"/>
              <a:gd name="connsiteY2" fmla="*/ 202819 h 405510"/>
              <a:gd name="connsiteX3" fmla="*/ 257301 w 514604"/>
              <a:gd name="connsiteY3" fmla="*/ 399160 h 405510"/>
              <a:gd name="connsiteX4" fmla="*/ 6350 w 514604"/>
              <a:gd name="connsiteY4" fmla="*/ 202819 h 4055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4604" h="405510">
                <a:moveTo>
                  <a:pt x="6350" y="202819"/>
                </a:moveTo>
                <a:cubicBezTo>
                  <a:pt x="6350" y="94360"/>
                  <a:pt x="118618" y="6350"/>
                  <a:pt x="257301" y="6350"/>
                </a:cubicBezTo>
                <a:cubicBezTo>
                  <a:pt x="395858" y="6350"/>
                  <a:pt x="508254" y="94360"/>
                  <a:pt x="508254" y="202819"/>
                </a:cubicBezTo>
                <a:cubicBezTo>
                  <a:pt x="508254" y="311277"/>
                  <a:pt x="395858" y="399160"/>
                  <a:pt x="257301" y="399160"/>
                </a:cubicBezTo>
                <a:cubicBezTo>
                  <a:pt x="118618" y="399160"/>
                  <a:pt x="6350" y="311277"/>
                  <a:pt x="6350" y="20281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30144" y="3699002"/>
            <a:ext cx="317118" cy="233299"/>
          </a:xfrm>
          <a:custGeom>
            <a:avLst/>
            <a:gdLst>
              <a:gd name="connsiteX0" fmla="*/ 6350 w 317118"/>
              <a:gd name="connsiteY0" fmla="*/ 6350 h 233299"/>
              <a:gd name="connsiteX1" fmla="*/ 310769 w 317118"/>
              <a:gd name="connsiteY1" fmla="*/ 226948 h 2332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118" h="233299">
                <a:moveTo>
                  <a:pt x="6350" y="6350"/>
                </a:moveTo>
                <a:lnTo>
                  <a:pt x="310769" y="22694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02432" y="4488815"/>
            <a:ext cx="502031" cy="392810"/>
          </a:xfrm>
          <a:custGeom>
            <a:avLst/>
            <a:gdLst>
              <a:gd name="connsiteX0" fmla="*/ 0 w 502031"/>
              <a:gd name="connsiteY0" fmla="*/ 196341 h 392810"/>
              <a:gd name="connsiteX1" fmla="*/ 250952 w 502031"/>
              <a:gd name="connsiteY1" fmla="*/ 0 h 392810"/>
              <a:gd name="connsiteX2" fmla="*/ 502031 w 502031"/>
              <a:gd name="connsiteY2" fmla="*/ 196341 h 392810"/>
              <a:gd name="connsiteX3" fmla="*/ 250952 w 502031"/>
              <a:gd name="connsiteY3" fmla="*/ 392810 h 392810"/>
              <a:gd name="connsiteX4" fmla="*/ 0 w 502031"/>
              <a:gd name="connsiteY4" fmla="*/ 196341 h 3928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2031" h="392810">
                <a:moveTo>
                  <a:pt x="0" y="196341"/>
                </a:moveTo>
                <a:cubicBezTo>
                  <a:pt x="0" y="87883"/>
                  <a:pt x="112395" y="0"/>
                  <a:pt x="250952" y="0"/>
                </a:cubicBezTo>
                <a:cubicBezTo>
                  <a:pt x="389636" y="0"/>
                  <a:pt x="502031" y="87883"/>
                  <a:pt x="502031" y="196341"/>
                </a:cubicBezTo>
                <a:cubicBezTo>
                  <a:pt x="502031" y="304800"/>
                  <a:pt x="389636" y="392810"/>
                  <a:pt x="250952" y="392810"/>
                </a:cubicBezTo>
                <a:cubicBezTo>
                  <a:pt x="112395" y="392810"/>
                  <a:pt x="0" y="304800"/>
                  <a:pt x="0" y="196341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96082" y="4482465"/>
            <a:ext cx="514731" cy="405510"/>
          </a:xfrm>
          <a:custGeom>
            <a:avLst/>
            <a:gdLst>
              <a:gd name="connsiteX0" fmla="*/ 6350 w 514731"/>
              <a:gd name="connsiteY0" fmla="*/ 202691 h 405510"/>
              <a:gd name="connsiteX1" fmla="*/ 257302 w 514731"/>
              <a:gd name="connsiteY1" fmla="*/ 6350 h 405510"/>
              <a:gd name="connsiteX2" fmla="*/ 508381 w 514731"/>
              <a:gd name="connsiteY2" fmla="*/ 202691 h 405510"/>
              <a:gd name="connsiteX3" fmla="*/ 257302 w 514731"/>
              <a:gd name="connsiteY3" fmla="*/ 399160 h 405510"/>
              <a:gd name="connsiteX4" fmla="*/ 6350 w 514731"/>
              <a:gd name="connsiteY4" fmla="*/ 202691 h 4055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4731" h="405510">
                <a:moveTo>
                  <a:pt x="6350" y="202691"/>
                </a:moveTo>
                <a:cubicBezTo>
                  <a:pt x="6350" y="94233"/>
                  <a:pt x="118745" y="6350"/>
                  <a:pt x="257302" y="6350"/>
                </a:cubicBezTo>
                <a:cubicBezTo>
                  <a:pt x="395986" y="6350"/>
                  <a:pt x="508381" y="94233"/>
                  <a:pt x="508381" y="202691"/>
                </a:cubicBezTo>
                <a:cubicBezTo>
                  <a:pt x="508381" y="311150"/>
                  <a:pt x="395986" y="399160"/>
                  <a:pt x="257302" y="399160"/>
                </a:cubicBezTo>
                <a:cubicBezTo>
                  <a:pt x="118745" y="399160"/>
                  <a:pt x="6350" y="311150"/>
                  <a:pt x="6350" y="20269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15360" y="4261865"/>
            <a:ext cx="317118" cy="233299"/>
          </a:xfrm>
          <a:custGeom>
            <a:avLst/>
            <a:gdLst>
              <a:gd name="connsiteX0" fmla="*/ 310769 w 317118"/>
              <a:gd name="connsiteY0" fmla="*/ 6350 h 233299"/>
              <a:gd name="connsiteX1" fmla="*/ 6350 w 317118"/>
              <a:gd name="connsiteY1" fmla="*/ 226949 h 2332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118" h="233299">
                <a:moveTo>
                  <a:pt x="310769" y="6350"/>
                </a:moveTo>
                <a:lnTo>
                  <a:pt x="6350" y="22694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6425" y="2627376"/>
            <a:ext cx="371475" cy="384175"/>
          </a:xfrm>
          <a:custGeom>
            <a:avLst/>
            <a:gdLst>
              <a:gd name="connsiteX0" fmla="*/ 6350 w 371475"/>
              <a:gd name="connsiteY0" fmla="*/ 49656 h 384175"/>
              <a:gd name="connsiteX1" fmla="*/ 49783 w 371475"/>
              <a:gd name="connsiteY1" fmla="*/ 6350 h 384175"/>
              <a:gd name="connsiteX2" fmla="*/ 321690 w 371475"/>
              <a:gd name="connsiteY2" fmla="*/ 6350 h 384175"/>
              <a:gd name="connsiteX3" fmla="*/ 365125 w 371475"/>
              <a:gd name="connsiteY3" fmla="*/ 49656 h 384175"/>
              <a:gd name="connsiteX4" fmla="*/ 365125 w 371475"/>
              <a:gd name="connsiteY4" fmla="*/ 334391 h 384175"/>
              <a:gd name="connsiteX5" fmla="*/ 321690 w 371475"/>
              <a:gd name="connsiteY5" fmla="*/ 377825 h 384175"/>
              <a:gd name="connsiteX6" fmla="*/ 49783 w 371475"/>
              <a:gd name="connsiteY6" fmla="*/ 377825 h 384175"/>
              <a:gd name="connsiteX7" fmla="*/ 6350 w 371475"/>
              <a:gd name="connsiteY7" fmla="*/ 334391 h 384175"/>
              <a:gd name="connsiteX8" fmla="*/ 6350 w 371475"/>
              <a:gd name="connsiteY8" fmla="*/ 49656 h 384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71475" h="384175">
                <a:moveTo>
                  <a:pt x="6350" y="49656"/>
                </a:moveTo>
                <a:cubicBezTo>
                  <a:pt x="6350" y="25780"/>
                  <a:pt x="25780" y="6350"/>
                  <a:pt x="49783" y="6350"/>
                </a:cubicBezTo>
                <a:lnTo>
                  <a:pt x="321690" y="6350"/>
                </a:lnTo>
                <a:cubicBezTo>
                  <a:pt x="345694" y="6350"/>
                  <a:pt x="365125" y="25780"/>
                  <a:pt x="365125" y="49656"/>
                </a:cubicBezTo>
                <a:lnTo>
                  <a:pt x="365125" y="334391"/>
                </a:lnTo>
                <a:cubicBezTo>
                  <a:pt x="365125" y="358266"/>
                  <a:pt x="345694" y="377825"/>
                  <a:pt x="321690" y="377825"/>
                </a:cubicBezTo>
                <a:lnTo>
                  <a:pt x="49783" y="377825"/>
                </a:lnTo>
                <a:cubicBezTo>
                  <a:pt x="25780" y="377825"/>
                  <a:pt x="6350" y="358266"/>
                  <a:pt x="6350" y="334391"/>
                </a:cubicBezTo>
                <a:lnTo>
                  <a:pt x="6350" y="4965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97276" y="2544826"/>
            <a:ext cx="482600" cy="355600"/>
          </a:xfrm>
          <a:custGeom>
            <a:avLst/>
            <a:gdLst>
              <a:gd name="connsiteX0" fmla="*/ 50800 w 482600"/>
              <a:gd name="connsiteY0" fmla="*/ 50800 h 355600"/>
              <a:gd name="connsiteX1" fmla="*/ 431800 w 482600"/>
              <a:gd name="connsiteY1" fmla="*/ 304800 h 35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2600" h="355600">
                <a:moveTo>
                  <a:pt x="50800" y="50800"/>
                </a:moveTo>
                <a:lnTo>
                  <a:pt x="431800" y="304800"/>
                </a:lnTo>
              </a:path>
            </a:pathLst>
          </a:custGeom>
          <a:ln w="1016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21076" y="2544826"/>
            <a:ext cx="482600" cy="482600"/>
          </a:xfrm>
          <a:custGeom>
            <a:avLst/>
            <a:gdLst>
              <a:gd name="connsiteX0" fmla="*/ 50800 w 482600"/>
              <a:gd name="connsiteY0" fmla="*/ 431800 h 482600"/>
              <a:gd name="connsiteX1" fmla="*/ 431800 w 482600"/>
              <a:gd name="connsiteY1" fmla="*/ 508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2600" h="482600">
                <a:moveTo>
                  <a:pt x="50800" y="431800"/>
                </a:moveTo>
                <a:lnTo>
                  <a:pt x="431800" y="50800"/>
                </a:lnTo>
              </a:path>
            </a:pathLst>
          </a:custGeom>
          <a:ln w="1016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45275" y="2692400"/>
            <a:ext cx="501650" cy="392176"/>
          </a:xfrm>
          <a:custGeom>
            <a:avLst/>
            <a:gdLst>
              <a:gd name="connsiteX0" fmla="*/ 0 w 501650"/>
              <a:gd name="connsiteY0" fmla="*/ 196088 h 392176"/>
              <a:gd name="connsiteX1" fmla="*/ 250825 w 501650"/>
              <a:gd name="connsiteY1" fmla="*/ 0 h 392176"/>
              <a:gd name="connsiteX2" fmla="*/ 501650 w 501650"/>
              <a:gd name="connsiteY2" fmla="*/ 196088 h 392176"/>
              <a:gd name="connsiteX3" fmla="*/ 250825 w 501650"/>
              <a:gd name="connsiteY3" fmla="*/ 392176 h 392176"/>
              <a:gd name="connsiteX4" fmla="*/ 0 w 501650"/>
              <a:gd name="connsiteY4" fmla="*/ 196088 h 392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1650" h="392176">
                <a:moveTo>
                  <a:pt x="0" y="196088"/>
                </a:moveTo>
                <a:cubicBezTo>
                  <a:pt x="0" y="87757"/>
                  <a:pt x="112268" y="0"/>
                  <a:pt x="250825" y="0"/>
                </a:cubicBezTo>
                <a:cubicBezTo>
                  <a:pt x="389381" y="0"/>
                  <a:pt x="501650" y="87757"/>
                  <a:pt x="501650" y="196088"/>
                </a:cubicBezTo>
                <a:cubicBezTo>
                  <a:pt x="501650" y="304292"/>
                  <a:pt x="389381" y="392176"/>
                  <a:pt x="250825" y="392176"/>
                </a:cubicBezTo>
                <a:cubicBezTo>
                  <a:pt x="112268" y="392176"/>
                  <a:pt x="0" y="304292"/>
                  <a:pt x="0" y="19608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38925" y="2686050"/>
            <a:ext cx="514350" cy="404876"/>
          </a:xfrm>
          <a:custGeom>
            <a:avLst/>
            <a:gdLst>
              <a:gd name="connsiteX0" fmla="*/ 6350 w 514350"/>
              <a:gd name="connsiteY0" fmla="*/ 202438 h 404876"/>
              <a:gd name="connsiteX1" fmla="*/ 257175 w 514350"/>
              <a:gd name="connsiteY1" fmla="*/ 6350 h 404876"/>
              <a:gd name="connsiteX2" fmla="*/ 508000 w 514350"/>
              <a:gd name="connsiteY2" fmla="*/ 202438 h 404876"/>
              <a:gd name="connsiteX3" fmla="*/ 257175 w 514350"/>
              <a:gd name="connsiteY3" fmla="*/ 398526 h 404876"/>
              <a:gd name="connsiteX4" fmla="*/ 6350 w 514350"/>
              <a:gd name="connsiteY4" fmla="*/ 202438 h 404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4350" h="404876">
                <a:moveTo>
                  <a:pt x="6350" y="202438"/>
                </a:moveTo>
                <a:cubicBezTo>
                  <a:pt x="6350" y="94107"/>
                  <a:pt x="118618" y="6350"/>
                  <a:pt x="257175" y="6350"/>
                </a:cubicBezTo>
                <a:cubicBezTo>
                  <a:pt x="395731" y="6350"/>
                  <a:pt x="508000" y="94107"/>
                  <a:pt x="508000" y="202438"/>
                </a:cubicBezTo>
                <a:cubicBezTo>
                  <a:pt x="508000" y="310642"/>
                  <a:pt x="395731" y="398526"/>
                  <a:pt x="257175" y="398526"/>
                </a:cubicBezTo>
                <a:cubicBezTo>
                  <a:pt x="118618" y="398526"/>
                  <a:pt x="6350" y="310642"/>
                  <a:pt x="6350" y="202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65925" y="3803650"/>
            <a:ext cx="514350" cy="404876"/>
          </a:xfrm>
          <a:custGeom>
            <a:avLst/>
            <a:gdLst>
              <a:gd name="connsiteX0" fmla="*/ 6350 w 514350"/>
              <a:gd name="connsiteY0" fmla="*/ 202438 h 404876"/>
              <a:gd name="connsiteX1" fmla="*/ 257175 w 514350"/>
              <a:gd name="connsiteY1" fmla="*/ 6350 h 404876"/>
              <a:gd name="connsiteX2" fmla="*/ 508000 w 514350"/>
              <a:gd name="connsiteY2" fmla="*/ 202438 h 404876"/>
              <a:gd name="connsiteX3" fmla="*/ 257175 w 514350"/>
              <a:gd name="connsiteY3" fmla="*/ 398526 h 404876"/>
              <a:gd name="connsiteX4" fmla="*/ 6350 w 514350"/>
              <a:gd name="connsiteY4" fmla="*/ 202438 h 404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4350" h="404876">
                <a:moveTo>
                  <a:pt x="6350" y="202438"/>
                </a:moveTo>
                <a:cubicBezTo>
                  <a:pt x="6350" y="94107"/>
                  <a:pt x="118618" y="6350"/>
                  <a:pt x="257175" y="6350"/>
                </a:cubicBezTo>
                <a:cubicBezTo>
                  <a:pt x="395731" y="6350"/>
                  <a:pt x="508000" y="94107"/>
                  <a:pt x="508000" y="202438"/>
                </a:cubicBezTo>
                <a:cubicBezTo>
                  <a:pt x="508000" y="310641"/>
                  <a:pt x="395731" y="398526"/>
                  <a:pt x="257175" y="398526"/>
                </a:cubicBezTo>
                <a:cubicBezTo>
                  <a:pt x="118618" y="398526"/>
                  <a:pt x="6350" y="310641"/>
                  <a:pt x="6350" y="202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10376" y="4405248"/>
            <a:ext cx="501650" cy="392176"/>
          </a:xfrm>
          <a:custGeom>
            <a:avLst/>
            <a:gdLst>
              <a:gd name="connsiteX0" fmla="*/ 0 w 501650"/>
              <a:gd name="connsiteY0" fmla="*/ 196088 h 392176"/>
              <a:gd name="connsiteX1" fmla="*/ 250825 w 501650"/>
              <a:gd name="connsiteY1" fmla="*/ 0 h 392176"/>
              <a:gd name="connsiteX2" fmla="*/ 501650 w 501650"/>
              <a:gd name="connsiteY2" fmla="*/ 196088 h 392176"/>
              <a:gd name="connsiteX3" fmla="*/ 250825 w 501650"/>
              <a:gd name="connsiteY3" fmla="*/ 392176 h 392176"/>
              <a:gd name="connsiteX4" fmla="*/ 0 w 501650"/>
              <a:gd name="connsiteY4" fmla="*/ 196088 h 392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1650" h="392176">
                <a:moveTo>
                  <a:pt x="0" y="196088"/>
                </a:moveTo>
                <a:cubicBezTo>
                  <a:pt x="0" y="87884"/>
                  <a:pt x="112267" y="0"/>
                  <a:pt x="250825" y="0"/>
                </a:cubicBezTo>
                <a:cubicBezTo>
                  <a:pt x="389255" y="0"/>
                  <a:pt x="501650" y="87884"/>
                  <a:pt x="501650" y="196088"/>
                </a:cubicBezTo>
                <a:cubicBezTo>
                  <a:pt x="501650" y="304419"/>
                  <a:pt x="389255" y="392176"/>
                  <a:pt x="250825" y="392176"/>
                </a:cubicBezTo>
                <a:cubicBezTo>
                  <a:pt x="112267" y="392176"/>
                  <a:pt x="0" y="304419"/>
                  <a:pt x="0" y="19608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04026" y="4398898"/>
            <a:ext cx="514350" cy="404876"/>
          </a:xfrm>
          <a:custGeom>
            <a:avLst/>
            <a:gdLst>
              <a:gd name="connsiteX0" fmla="*/ 6350 w 514350"/>
              <a:gd name="connsiteY0" fmla="*/ 202438 h 404876"/>
              <a:gd name="connsiteX1" fmla="*/ 257175 w 514350"/>
              <a:gd name="connsiteY1" fmla="*/ 6350 h 404876"/>
              <a:gd name="connsiteX2" fmla="*/ 508000 w 514350"/>
              <a:gd name="connsiteY2" fmla="*/ 202438 h 404876"/>
              <a:gd name="connsiteX3" fmla="*/ 257175 w 514350"/>
              <a:gd name="connsiteY3" fmla="*/ 398526 h 404876"/>
              <a:gd name="connsiteX4" fmla="*/ 6350 w 514350"/>
              <a:gd name="connsiteY4" fmla="*/ 202438 h 404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4350" h="404876">
                <a:moveTo>
                  <a:pt x="6350" y="202438"/>
                </a:moveTo>
                <a:cubicBezTo>
                  <a:pt x="6350" y="94234"/>
                  <a:pt x="118617" y="6350"/>
                  <a:pt x="257175" y="6350"/>
                </a:cubicBezTo>
                <a:cubicBezTo>
                  <a:pt x="395605" y="6350"/>
                  <a:pt x="508000" y="94234"/>
                  <a:pt x="508000" y="202438"/>
                </a:cubicBezTo>
                <a:cubicBezTo>
                  <a:pt x="508000" y="310769"/>
                  <a:pt x="395605" y="398526"/>
                  <a:pt x="257175" y="398526"/>
                </a:cubicBezTo>
                <a:cubicBezTo>
                  <a:pt x="118617" y="398526"/>
                  <a:pt x="6350" y="310769"/>
                  <a:pt x="6350" y="202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21295" y="3206495"/>
            <a:ext cx="501904" cy="392811"/>
          </a:xfrm>
          <a:custGeom>
            <a:avLst/>
            <a:gdLst>
              <a:gd name="connsiteX0" fmla="*/ 0 w 501904"/>
              <a:gd name="connsiteY0" fmla="*/ 196342 h 392811"/>
              <a:gd name="connsiteX1" fmla="*/ 250952 w 501904"/>
              <a:gd name="connsiteY1" fmla="*/ 0 h 392811"/>
              <a:gd name="connsiteX2" fmla="*/ 501904 w 501904"/>
              <a:gd name="connsiteY2" fmla="*/ 196342 h 392811"/>
              <a:gd name="connsiteX3" fmla="*/ 250952 w 501904"/>
              <a:gd name="connsiteY3" fmla="*/ 392811 h 392811"/>
              <a:gd name="connsiteX4" fmla="*/ 0 w 501904"/>
              <a:gd name="connsiteY4" fmla="*/ 196342 h 392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1904" h="392811">
                <a:moveTo>
                  <a:pt x="0" y="196342"/>
                </a:moveTo>
                <a:cubicBezTo>
                  <a:pt x="0" y="87883"/>
                  <a:pt x="112395" y="0"/>
                  <a:pt x="250952" y="0"/>
                </a:cubicBezTo>
                <a:cubicBezTo>
                  <a:pt x="389509" y="0"/>
                  <a:pt x="501904" y="87883"/>
                  <a:pt x="501904" y="196342"/>
                </a:cubicBezTo>
                <a:cubicBezTo>
                  <a:pt x="501904" y="304800"/>
                  <a:pt x="389509" y="392811"/>
                  <a:pt x="250952" y="392811"/>
                </a:cubicBezTo>
                <a:cubicBezTo>
                  <a:pt x="112395" y="392811"/>
                  <a:pt x="0" y="304800"/>
                  <a:pt x="0" y="19634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14945" y="3200145"/>
            <a:ext cx="514604" cy="405511"/>
          </a:xfrm>
          <a:custGeom>
            <a:avLst/>
            <a:gdLst>
              <a:gd name="connsiteX0" fmla="*/ 6350 w 514604"/>
              <a:gd name="connsiteY0" fmla="*/ 202692 h 405511"/>
              <a:gd name="connsiteX1" fmla="*/ 257302 w 514604"/>
              <a:gd name="connsiteY1" fmla="*/ 6350 h 405511"/>
              <a:gd name="connsiteX2" fmla="*/ 508254 w 514604"/>
              <a:gd name="connsiteY2" fmla="*/ 202692 h 405511"/>
              <a:gd name="connsiteX3" fmla="*/ 257302 w 514604"/>
              <a:gd name="connsiteY3" fmla="*/ 399161 h 405511"/>
              <a:gd name="connsiteX4" fmla="*/ 6350 w 514604"/>
              <a:gd name="connsiteY4" fmla="*/ 202692 h 4055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4604" h="405511">
                <a:moveTo>
                  <a:pt x="6350" y="202692"/>
                </a:moveTo>
                <a:cubicBezTo>
                  <a:pt x="6350" y="94233"/>
                  <a:pt x="118745" y="6350"/>
                  <a:pt x="257302" y="6350"/>
                </a:cubicBezTo>
                <a:cubicBezTo>
                  <a:pt x="395859" y="6350"/>
                  <a:pt x="508254" y="94233"/>
                  <a:pt x="508254" y="202692"/>
                </a:cubicBezTo>
                <a:cubicBezTo>
                  <a:pt x="508254" y="311150"/>
                  <a:pt x="395859" y="399161"/>
                  <a:pt x="257302" y="399161"/>
                </a:cubicBezTo>
                <a:cubicBezTo>
                  <a:pt x="118745" y="399161"/>
                  <a:pt x="6350" y="311150"/>
                  <a:pt x="6350" y="20269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86345" y="3012439"/>
            <a:ext cx="317118" cy="233299"/>
          </a:xfrm>
          <a:custGeom>
            <a:avLst/>
            <a:gdLst>
              <a:gd name="connsiteX0" fmla="*/ 6350 w 317118"/>
              <a:gd name="connsiteY0" fmla="*/ 6350 h 233299"/>
              <a:gd name="connsiteX1" fmla="*/ 310769 w 317118"/>
              <a:gd name="connsiteY1" fmla="*/ 226949 h 2332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118" h="233299">
                <a:moveTo>
                  <a:pt x="6350" y="6350"/>
                </a:moveTo>
                <a:lnTo>
                  <a:pt x="310769" y="22694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38571" y="2154301"/>
            <a:ext cx="501903" cy="392683"/>
          </a:xfrm>
          <a:custGeom>
            <a:avLst/>
            <a:gdLst>
              <a:gd name="connsiteX0" fmla="*/ 0 w 501903"/>
              <a:gd name="connsiteY0" fmla="*/ 196341 h 392683"/>
              <a:gd name="connsiteX1" fmla="*/ 250951 w 501903"/>
              <a:gd name="connsiteY1" fmla="*/ 0 h 392683"/>
              <a:gd name="connsiteX2" fmla="*/ 501903 w 501903"/>
              <a:gd name="connsiteY2" fmla="*/ 196341 h 392683"/>
              <a:gd name="connsiteX3" fmla="*/ 250951 w 501903"/>
              <a:gd name="connsiteY3" fmla="*/ 392683 h 392683"/>
              <a:gd name="connsiteX4" fmla="*/ 0 w 501903"/>
              <a:gd name="connsiteY4" fmla="*/ 196341 h 3926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1903" h="392683">
                <a:moveTo>
                  <a:pt x="0" y="196341"/>
                </a:moveTo>
                <a:cubicBezTo>
                  <a:pt x="0" y="87883"/>
                  <a:pt x="112394" y="0"/>
                  <a:pt x="250951" y="0"/>
                </a:cubicBezTo>
                <a:cubicBezTo>
                  <a:pt x="389508" y="0"/>
                  <a:pt x="501903" y="87883"/>
                  <a:pt x="501903" y="196341"/>
                </a:cubicBezTo>
                <a:cubicBezTo>
                  <a:pt x="501903" y="304800"/>
                  <a:pt x="389508" y="392683"/>
                  <a:pt x="250951" y="392683"/>
                </a:cubicBezTo>
                <a:cubicBezTo>
                  <a:pt x="112394" y="392683"/>
                  <a:pt x="0" y="304800"/>
                  <a:pt x="0" y="196341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32221" y="2147951"/>
            <a:ext cx="514603" cy="405383"/>
          </a:xfrm>
          <a:custGeom>
            <a:avLst/>
            <a:gdLst>
              <a:gd name="connsiteX0" fmla="*/ 6350 w 514603"/>
              <a:gd name="connsiteY0" fmla="*/ 202691 h 405383"/>
              <a:gd name="connsiteX1" fmla="*/ 257301 w 514603"/>
              <a:gd name="connsiteY1" fmla="*/ 6350 h 405383"/>
              <a:gd name="connsiteX2" fmla="*/ 508253 w 514603"/>
              <a:gd name="connsiteY2" fmla="*/ 202691 h 405383"/>
              <a:gd name="connsiteX3" fmla="*/ 257301 w 514603"/>
              <a:gd name="connsiteY3" fmla="*/ 399033 h 405383"/>
              <a:gd name="connsiteX4" fmla="*/ 6350 w 514603"/>
              <a:gd name="connsiteY4" fmla="*/ 202691 h 4053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4603" h="405383">
                <a:moveTo>
                  <a:pt x="6350" y="202691"/>
                </a:moveTo>
                <a:cubicBezTo>
                  <a:pt x="6350" y="94233"/>
                  <a:pt x="118744" y="6350"/>
                  <a:pt x="257301" y="6350"/>
                </a:cubicBezTo>
                <a:cubicBezTo>
                  <a:pt x="395858" y="6350"/>
                  <a:pt x="508253" y="94233"/>
                  <a:pt x="508253" y="202691"/>
                </a:cubicBezTo>
                <a:cubicBezTo>
                  <a:pt x="508253" y="311150"/>
                  <a:pt x="395858" y="399033"/>
                  <a:pt x="257301" y="399033"/>
                </a:cubicBezTo>
                <a:cubicBezTo>
                  <a:pt x="118744" y="399033"/>
                  <a:pt x="6350" y="311150"/>
                  <a:pt x="6350" y="20269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54369" y="2475992"/>
            <a:ext cx="499618" cy="261747"/>
          </a:xfrm>
          <a:custGeom>
            <a:avLst/>
            <a:gdLst>
              <a:gd name="connsiteX0" fmla="*/ 6350 w 499618"/>
              <a:gd name="connsiteY0" fmla="*/ 6350 h 261747"/>
              <a:gd name="connsiteX1" fmla="*/ 493267 w 499618"/>
              <a:gd name="connsiteY1" fmla="*/ 255397 h 261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99618" h="261747">
                <a:moveTo>
                  <a:pt x="6350" y="6350"/>
                </a:moveTo>
                <a:lnTo>
                  <a:pt x="493267" y="25539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51450" y="2702814"/>
            <a:ext cx="501904" cy="392810"/>
          </a:xfrm>
          <a:custGeom>
            <a:avLst/>
            <a:gdLst>
              <a:gd name="connsiteX0" fmla="*/ 0 w 501904"/>
              <a:gd name="connsiteY0" fmla="*/ 196468 h 392810"/>
              <a:gd name="connsiteX1" fmla="*/ 250952 w 501904"/>
              <a:gd name="connsiteY1" fmla="*/ 0 h 392810"/>
              <a:gd name="connsiteX2" fmla="*/ 501903 w 501904"/>
              <a:gd name="connsiteY2" fmla="*/ 196468 h 392810"/>
              <a:gd name="connsiteX3" fmla="*/ 250952 w 501904"/>
              <a:gd name="connsiteY3" fmla="*/ 392810 h 392810"/>
              <a:gd name="connsiteX4" fmla="*/ 0 w 501904"/>
              <a:gd name="connsiteY4" fmla="*/ 196468 h 3928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1904" h="392810">
                <a:moveTo>
                  <a:pt x="0" y="196468"/>
                </a:moveTo>
                <a:cubicBezTo>
                  <a:pt x="0" y="88010"/>
                  <a:pt x="112395" y="0"/>
                  <a:pt x="250952" y="0"/>
                </a:cubicBezTo>
                <a:cubicBezTo>
                  <a:pt x="389509" y="0"/>
                  <a:pt x="501903" y="88010"/>
                  <a:pt x="501903" y="196468"/>
                </a:cubicBezTo>
                <a:cubicBezTo>
                  <a:pt x="501903" y="304926"/>
                  <a:pt x="389509" y="392810"/>
                  <a:pt x="250952" y="392810"/>
                </a:cubicBezTo>
                <a:cubicBezTo>
                  <a:pt x="112395" y="392810"/>
                  <a:pt x="0" y="304926"/>
                  <a:pt x="0" y="19646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45100" y="2696464"/>
            <a:ext cx="514604" cy="405510"/>
          </a:xfrm>
          <a:custGeom>
            <a:avLst/>
            <a:gdLst>
              <a:gd name="connsiteX0" fmla="*/ 6350 w 514604"/>
              <a:gd name="connsiteY0" fmla="*/ 202818 h 405510"/>
              <a:gd name="connsiteX1" fmla="*/ 257302 w 514604"/>
              <a:gd name="connsiteY1" fmla="*/ 6350 h 405510"/>
              <a:gd name="connsiteX2" fmla="*/ 508253 w 514604"/>
              <a:gd name="connsiteY2" fmla="*/ 202818 h 405510"/>
              <a:gd name="connsiteX3" fmla="*/ 257302 w 514604"/>
              <a:gd name="connsiteY3" fmla="*/ 399160 h 405510"/>
              <a:gd name="connsiteX4" fmla="*/ 6350 w 514604"/>
              <a:gd name="connsiteY4" fmla="*/ 202818 h 4055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4604" h="405510">
                <a:moveTo>
                  <a:pt x="6350" y="202818"/>
                </a:moveTo>
                <a:cubicBezTo>
                  <a:pt x="6350" y="94360"/>
                  <a:pt x="118745" y="6350"/>
                  <a:pt x="257302" y="6350"/>
                </a:cubicBezTo>
                <a:cubicBezTo>
                  <a:pt x="395859" y="6350"/>
                  <a:pt x="508253" y="94360"/>
                  <a:pt x="508253" y="202818"/>
                </a:cubicBezTo>
                <a:cubicBezTo>
                  <a:pt x="508253" y="311276"/>
                  <a:pt x="395859" y="399160"/>
                  <a:pt x="257302" y="399160"/>
                </a:cubicBezTo>
                <a:cubicBezTo>
                  <a:pt x="118745" y="399160"/>
                  <a:pt x="6350" y="311276"/>
                  <a:pt x="6350" y="20281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03746" y="3288791"/>
            <a:ext cx="501904" cy="392811"/>
          </a:xfrm>
          <a:custGeom>
            <a:avLst/>
            <a:gdLst>
              <a:gd name="connsiteX0" fmla="*/ 0 w 501904"/>
              <a:gd name="connsiteY0" fmla="*/ 196342 h 392811"/>
              <a:gd name="connsiteX1" fmla="*/ 250952 w 501904"/>
              <a:gd name="connsiteY1" fmla="*/ 0 h 392811"/>
              <a:gd name="connsiteX2" fmla="*/ 501904 w 501904"/>
              <a:gd name="connsiteY2" fmla="*/ 196342 h 392811"/>
              <a:gd name="connsiteX3" fmla="*/ 250952 w 501904"/>
              <a:gd name="connsiteY3" fmla="*/ 392811 h 392811"/>
              <a:gd name="connsiteX4" fmla="*/ 0 w 501904"/>
              <a:gd name="connsiteY4" fmla="*/ 196342 h 392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1904" h="392811">
                <a:moveTo>
                  <a:pt x="0" y="196342"/>
                </a:moveTo>
                <a:cubicBezTo>
                  <a:pt x="0" y="87884"/>
                  <a:pt x="112395" y="0"/>
                  <a:pt x="250952" y="0"/>
                </a:cubicBezTo>
                <a:cubicBezTo>
                  <a:pt x="389509" y="0"/>
                  <a:pt x="501904" y="87884"/>
                  <a:pt x="501904" y="196342"/>
                </a:cubicBezTo>
                <a:cubicBezTo>
                  <a:pt x="501904" y="304800"/>
                  <a:pt x="389509" y="392811"/>
                  <a:pt x="250952" y="392811"/>
                </a:cubicBezTo>
                <a:cubicBezTo>
                  <a:pt x="112395" y="392811"/>
                  <a:pt x="0" y="304800"/>
                  <a:pt x="0" y="19634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97396" y="3282441"/>
            <a:ext cx="514604" cy="405511"/>
          </a:xfrm>
          <a:custGeom>
            <a:avLst/>
            <a:gdLst>
              <a:gd name="connsiteX0" fmla="*/ 6350 w 514604"/>
              <a:gd name="connsiteY0" fmla="*/ 202692 h 405511"/>
              <a:gd name="connsiteX1" fmla="*/ 257302 w 514604"/>
              <a:gd name="connsiteY1" fmla="*/ 6350 h 405511"/>
              <a:gd name="connsiteX2" fmla="*/ 508254 w 514604"/>
              <a:gd name="connsiteY2" fmla="*/ 202692 h 405511"/>
              <a:gd name="connsiteX3" fmla="*/ 257302 w 514604"/>
              <a:gd name="connsiteY3" fmla="*/ 399161 h 405511"/>
              <a:gd name="connsiteX4" fmla="*/ 6350 w 514604"/>
              <a:gd name="connsiteY4" fmla="*/ 202692 h 4055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4604" h="405511">
                <a:moveTo>
                  <a:pt x="6350" y="202692"/>
                </a:moveTo>
                <a:cubicBezTo>
                  <a:pt x="6350" y="94234"/>
                  <a:pt x="118745" y="6350"/>
                  <a:pt x="257302" y="6350"/>
                </a:cubicBezTo>
                <a:cubicBezTo>
                  <a:pt x="395859" y="6350"/>
                  <a:pt x="508254" y="94234"/>
                  <a:pt x="508254" y="202692"/>
                </a:cubicBezTo>
                <a:cubicBezTo>
                  <a:pt x="508254" y="311150"/>
                  <a:pt x="395859" y="399161"/>
                  <a:pt x="257302" y="399161"/>
                </a:cubicBezTo>
                <a:cubicBezTo>
                  <a:pt x="118745" y="399161"/>
                  <a:pt x="6350" y="311150"/>
                  <a:pt x="6350" y="20269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16675" y="3061842"/>
            <a:ext cx="317118" cy="233299"/>
          </a:xfrm>
          <a:custGeom>
            <a:avLst/>
            <a:gdLst>
              <a:gd name="connsiteX0" fmla="*/ 310768 w 317118"/>
              <a:gd name="connsiteY0" fmla="*/ 6350 h 233299"/>
              <a:gd name="connsiteX1" fmla="*/ 6350 w 317118"/>
              <a:gd name="connsiteY1" fmla="*/ 226948 h 2332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118" h="233299">
                <a:moveTo>
                  <a:pt x="310768" y="6350"/>
                </a:moveTo>
                <a:lnTo>
                  <a:pt x="6350" y="22694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25210" y="2492375"/>
            <a:ext cx="317118" cy="233299"/>
          </a:xfrm>
          <a:custGeom>
            <a:avLst/>
            <a:gdLst>
              <a:gd name="connsiteX0" fmla="*/ 310769 w 317118"/>
              <a:gd name="connsiteY0" fmla="*/ 6350 h 233299"/>
              <a:gd name="connsiteX1" fmla="*/ 6350 w 317118"/>
              <a:gd name="connsiteY1" fmla="*/ 226948 h 2332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118" h="233299">
                <a:moveTo>
                  <a:pt x="310769" y="6350"/>
                </a:moveTo>
                <a:lnTo>
                  <a:pt x="6350" y="22694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38468" y="3614801"/>
            <a:ext cx="316991" cy="233299"/>
          </a:xfrm>
          <a:custGeom>
            <a:avLst/>
            <a:gdLst>
              <a:gd name="connsiteX0" fmla="*/ 6350 w 316991"/>
              <a:gd name="connsiteY0" fmla="*/ 6350 h 233299"/>
              <a:gd name="connsiteX1" fmla="*/ 310641 w 316991"/>
              <a:gd name="connsiteY1" fmla="*/ 226948 h 2332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6991" h="233299">
                <a:moveTo>
                  <a:pt x="6350" y="6350"/>
                </a:moveTo>
                <a:lnTo>
                  <a:pt x="310641" y="22694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23050" y="4178300"/>
            <a:ext cx="317500" cy="233299"/>
          </a:xfrm>
          <a:custGeom>
            <a:avLst/>
            <a:gdLst>
              <a:gd name="connsiteX0" fmla="*/ 311150 w 317500"/>
              <a:gd name="connsiteY0" fmla="*/ 6350 h 233299"/>
              <a:gd name="connsiteX1" fmla="*/ 6350 w 317500"/>
              <a:gd name="connsiteY1" fmla="*/ 226948 h 2332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0" h="233299">
                <a:moveTo>
                  <a:pt x="311150" y="6350"/>
                </a:moveTo>
                <a:lnTo>
                  <a:pt x="6350" y="22694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18300" y="2503551"/>
            <a:ext cx="371475" cy="384175"/>
          </a:xfrm>
          <a:custGeom>
            <a:avLst/>
            <a:gdLst>
              <a:gd name="connsiteX0" fmla="*/ 6350 w 371475"/>
              <a:gd name="connsiteY0" fmla="*/ 49656 h 384175"/>
              <a:gd name="connsiteX1" fmla="*/ 49783 w 371475"/>
              <a:gd name="connsiteY1" fmla="*/ 6350 h 384175"/>
              <a:gd name="connsiteX2" fmla="*/ 321691 w 371475"/>
              <a:gd name="connsiteY2" fmla="*/ 6350 h 384175"/>
              <a:gd name="connsiteX3" fmla="*/ 365125 w 371475"/>
              <a:gd name="connsiteY3" fmla="*/ 49656 h 384175"/>
              <a:gd name="connsiteX4" fmla="*/ 365125 w 371475"/>
              <a:gd name="connsiteY4" fmla="*/ 334391 h 384175"/>
              <a:gd name="connsiteX5" fmla="*/ 321691 w 371475"/>
              <a:gd name="connsiteY5" fmla="*/ 377825 h 384175"/>
              <a:gd name="connsiteX6" fmla="*/ 49783 w 371475"/>
              <a:gd name="connsiteY6" fmla="*/ 377825 h 384175"/>
              <a:gd name="connsiteX7" fmla="*/ 6350 w 371475"/>
              <a:gd name="connsiteY7" fmla="*/ 334391 h 384175"/>
              <a:gd name="connsiteX8" fmla="*/ 6350 w 371475"/>
              <a:gd name="connsiteY8" fmla="*/ 49656 h 384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71475" h="384175">
                <a:moveTo>
                  <a:pt x="6350" y="49656"/>
                </a:moveTo>
                <a:cubicBezTo>
                  <a:pt x="6350" y="25780"/>
                  <a:pt x="25781" y="6350"/>
                  <a:pt x="49783" y="6350"/>
                </a:cubicBezTo>
                <a:lnTo>
                  <a:pt x="321691" y="6350"/>
                </a:lnTo>
                <a:cubicBezTo>
                  <a:pt x="345693" y="6350"/>
                  <a:pt x="365125" y="25780"/>
                  <a:pt x="365125" y="49656"/>
                </a:cubicBezTo>
                <a:lnTo>
                  <a:pt x="365125" y="334391"/>
                </a:lnTo>
                <a:cubicBezTo>
                  <a:pt x="365125" y="358266"/>
                  <a:pt x="345693" y="377825"/>
                  <a:pt x="321691" y="377825"/>
                </a:cubicBezTo>
                <a:lnTo>
                  <a:pt x="49783" y="377825"/>
                </a:lnTo>
                <a:cubicBezTo>
                  <a:pt x="25781" y="377825"/>
                  <a:pt x="6350" y="358266"/>
                  <a:pt x="6350" y="334391"/>
                </a:cubicBezTo>
                <a:lnTo>
                  <a:pt x="6350" y="4965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69151" y="2421001"/>
            <a:ext cx="482600" cy="355600"/>
          </a:xfrm>
          <a:custGeom>
            <a:avLst/>
            <a:gdLst>
              <a:gd name="connsiteX0" fmla="*/ 50800 w 482600"/>
              <a:gd name="connsiteY0" fmla="*/ 50800 h 355600"/>
              <a:gd name="connsiteX1" fmla="*/ 431800 w 482600"/>
              <a:gd name="connsiteY1" fmla="*/ 304800 h 35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2600" h="355600">
                <a:moveTo>
                  <a:pt x="50800" y="50800"/>
                </a:moveTo>
                <a:lnTo>
                  <a:pt x="431800" y="304800"/>
                </a:lnTo>
              </a:path>
            </a:pathLst>
          </a:custGeom>
          <a:ln w="1016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92951" y="2421001"/>
            <a:ext cx="482600" cy="482600"/>
          </a:xfrm>
          <a:custGeom>
            <a:avLst/>
            <a:gdLst>
              <a:gd name="connsiteX0" fmla="*/ 50800 w 482600"/>
              <a:gd name="connsiteY0" fmla="*/ 431800 h 482600"/>
              <a:gd name="connsiteX1" fmla="*/ 431800 w 482600"/>
              <a:gd name="connsiteY1" fmla="*/ 508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2600" h="482600">
                <a:moveTo>
                  <a:pt x="50800" y="431800"/>
                </a:moveTo>
                <a:lnTo>
                  <a:pt x="431800" y="50800"/>
                </a:lnTo>
              </a:path>
            </a:pathLst>
          </a:custGeom>
          <a:ln w="1016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75000" y="28829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48100" y="34036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62200" y="23495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78000" y="28956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28900" y="34798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1800" y="609600"/>
            <a:ext cx="80645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2286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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要删除的结点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有左、右两棵子树：</a:t>
            </a:r>
          </a:p>
          <a:p>
            <a:pPr>
              <a:lnSpc>
                <a:spcPts val="2700"/>
              </a:lnSpc>
              <a:tabLst>
                <a:tab pos="2286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用另一结点替代被删除结点：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右子树的最小元素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或者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左子树的最大元素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〖例〗：删除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4051300"/>
            <a:ext cx="31115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536700" algn="l"/>
                <a:tab pos="2006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536700" algn="l"/>
                <a:tab pos="2006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536700" algn="l"/>
                <a:tab pos="20066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、取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右子树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中的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最小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元素替代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81800" y="28067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54900" y="33147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0" y="2260600"/>
            <a:ext cx="254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84800" y="28067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35700" y="34036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0" y="3962400"/>
            <a:ext cx="31115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3589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3589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358900" algn="l"/>
                <a:tab pos="18288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、取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左子树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中的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最大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元素替代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0850" y="444500"/>
            <a:ext cx="25400" cy="5877559"/>
          </a:xfrm>
          <a:custGeom>
            <a:avLst/>
            <a:gdLst>
              <a:gd name="connsiteX0" fmla="*/ 6350 w 25400"/>
              <a:gd name="connsiteY0" fmla="*/ 6350 h 5877559"/>
              <a:gd name="connsiteX1" fmla="*/ 6350 w 25400"/>
              <a:gd name="connsiteY1" fmla="*/ 5871209 h 5877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877559">
                <a:moveTo>
                  <a:pt x="6350" y="6350"/>
                </a:moveTo>
                <a:lnTo>
                  <a:pt x="6350" y="587120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023350" y="444500"/>
            <a:ext cx="25400" cy="5877559"/>
          </a:xfrm>
          <a:custGeom>
            <a:avLst/>
            <a:gdLst>
              <a:gd name="connsiteX0" fmla="*/ 6350 w 25400"/>
              <a:gd name="connsiteY0" fmla="*/ 6350 h 5877559"/>
              <a:gd name="connsiteX1" fmla="*/ 6350 w 25400"/>
              <a:gd name="connsiteY1" fmla="*/ 5871209 h 5877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877559">
                <a:moveTo>
                  <a:pt x="6350" y="6350"/>
                </a:moveTo>
                <a:lnTo>
                  <a:pt x="6350" y="587120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500" y="450850"/>
            <a:ext cx="8597900" cy="25400"/>
          </a:xfrm>
          <a:custGeom>
            <a:avLst/>
            <a:gdLst>
              <a:gd name="connsiteX0" fmla="*/ 6350 w 8597900"/>
              <a:gd name="connsiteY0" fmla="*/ 6350 h 25400"/>
              <a:gd name="connsiteX1" fmla="*/ 8591550 w 85979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97900" h="25400">
                <a:moveTo>
                  <a:pt x="6350" y="6350"/>
                </a:moveTo>
                <a:lnTo>
                  <a:pt x="85915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500" y="6303009"/>
            <a:ext cx="8597900" cy="25400"/>
          </a:xfrm>
          <a:custGeom>
            <a:avLst/>
            <a:gdLst>
              <a:gd name="connsiteX0" fmla="*/ 6350 w 8597900"/>
              <a:gd name="connsiteY0" fmla="*/ 6350 h 25400"/>
              <a:gd name="connsiteX1" fmla="*/ 8591550 w 85979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97900" h="25400">
                <a:moveTo>
                  <a:pt x="6350" y="6350"/>
                </a:moveTo>
                <a:lnTo>
                  <a:pt x="85915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08000" y="469900"/>
            <a:ext cx="5372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BinTree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Delete(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BinTree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" y="7112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90600" y="711200"/>
            <a:ext cx="1587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Position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" y="1143000"/>
            <a:ext cx="8280400" cy="532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!BST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printf("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要删除的元素未找到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");</a:t>
            </a:r>
          </a:p>
          <a:p>
            <a:pPr>
              <a:lnSpc>
                <a:spcPts val="18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BST-&gt;Data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BST-&gt;Left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Delete(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BST-&gt;Left);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左子树递归删除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8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&gt;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BST-&gt;Data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		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BST-&gt;Right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Delete(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X,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BST-&gt;Right);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右子树递归删除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9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找到要删除的结点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9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BST-&gt;Left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&amp;&amp;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BST-&gt;Right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被删除结点有左右两个子结点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8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FindMin(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BST-&gt;Right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9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					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在右子树中找最小的元素填充删除结点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8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			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BST-&gt;Data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Tmp-&gt;Data;</a:t>
            </a:r>
          </a:p>
          <a:p>
            <a:pPr>
              <a:lnSpc>
                <a:spcPts val="19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BST-&gt;Right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Delete(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BST-&gt;Data,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BST-&gt;Right);</a:t>
            </a:r>
          </a:p>
          <a:p>
            <a:pPr>
              <a:lnSpc>
                <a:spcPts val="19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在删除结点的右子树中删除最小元素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9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被删除结点有一个或无子结点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8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BST;</a:t>
            </a:r>
          </a:p>
          <a:p>
            <a:pPr>
              <a:lnSpc>
                <a:spcPts val="19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!BST-&gt;Left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有右孩子或无子结点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8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				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BST-&gt;Right;</a:t>
            </a:r>
          </a:p>
          <a:p>
            <a:pPr>
              <a:lnSpc>
                <a:spcPts val="19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!BST-&gt;Right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有左孩子或无子结点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8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				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BST-&gt;Left;</a:t>
            </a:r>
          </a:p>
          <a:p>
            <a:pPr>
              <a:lnSpc>
                <a:spcPts val="19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free(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9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</a:t>
            </a:r>
            <a:r>
              <a:rPr lang="en-US" altLang="zh-CN" sz="1598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BST;</a:t>
            </a:r>
          </a:p>
          <a:p>
            <a:pPr>
              <a:lnSpc>
                <a:spcPts val="19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6858000" cy="9144000"/>
          </a:xfrm>
          <a:custGeom>
            <a:avLst/>
            <a:gdLst>
              <a:gd name="connsiteX0" fmla="*/ 0 w 6858000"/>
              <a:gd name="connsiteY0" fmla="*/ 9143999 h 9144000"/>
              <a:gd name="connsiteX1" fmla="*/ 6858000 w 6858000"/>
              <a:gd name="connsiteY1" fmla="*/ 9143999 h 9144000"/>
              <a:gd name="connsiteX2" fmla="*/ 6858000 w 6858000"/>
              <a:gd name="connsiteY2" fmla="*/ 0 h 9144000"/>
              <a:gd name="connsiteX3" fmla="*/ 0 w 6858000"/>
              <a:gd name="connsiteY3" fmla="*/ 0 h 9144000"/>
              <a:gd name="connsiteX4" fmla="*/ 0 w 6858000"/>
              <a:gd name="connsiteY4" fmla="*/ 9143999 h 914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0" h="9144000">
                <a:moveTo>
                  <a:pt x="0" y="9143999"/>
                </a:moveTo>
                <a:lnTo>
                  <a:pt x="6858000" y="9143999"/>
                </a:lnTo>
                <a:lnTo>
                  <a:pt x="6858000" y="0"/>
                </a:lnTo>
                <a:lnTo>
                  <a:pt x="0" y="0"/>
                </a:lnTo>
                <a:lnTo>
                  <a:pt x="0" y="9143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19800" y="4117847"/>
            <a:ext cx="56388" cy="42672"/>
          </a:xfrm>
          <a:custGeom>
            <a:avLst/>
            <a:gdLst>
              <a:gd name="connsiteX0" fmla="*/ 0 w 56388"/>
              <a:gd name="connsiteY0" fmla="*/ 21336 h 42672"/>
              <a:gd name="connsiteX1" fmla="*/ 28194 w 56388"/>
              <a:gd name="connsiteY1" fmla="*/ 0 h 42672"/>
              <a:gd name="connsiteX2" fmla="*/ 56388 w 56388"/>
              <a:gd name="connsiteY2" fmla="*/ 21336 h 42672"/>
              <a:gd name="connsiteX3" fmla="*/ 28194 w 56388"/>
              <a:gd name="connsiteY3" fmla="*/ 42672 h 42672"/>
              <a:gd name="connsiteX4" fmla="*/ 0 w 56388"/>
              <a:gd name="connsiteY4" fmla="*/ 21336 h 42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8" h="42672">
                <a:moveTo>
                  <a:pt x="0" y="21336"/>
                </a:moveTo>
                <a:cubicBezTo>
                  <a:pt x="0" y="9525"/>
                  <a:pt x="12572" y="0"/>
                  <a:pt x="28194" y="0"/>
                </a:cubicBezTo>
                <a:cubicBezTo>
                  <a:pt x="43815" y="0"/>
                  <a:pt x="56388" y="9525"/>
                  <a:pt x="56388" y="21336"/>
                </a:cubicBezTo>
                <a:cubicBezTo>
                  <a:pt x="56388" y="33147"/>
                  <a:pt x="43815" y="42672"/>
                  <a:pt x="28194" y="42672"/>
                </a:cubicBezTo>
                <a:cubicBezTo>
                  <a:pt x="12572" y="42672"/>
                  <a:pt x="0" y="33147"/>
                  <a:pt x="0" y="21336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0476" y="4117847"/>
            <a:ext cx="56387" cy="42672"/>
          </a:xfrm>
          <a:custGeom>
            <a:avLst/>
            <a:gdLst>
              <a:gd name="connsiteX0" fmla="*/ 0 w 56387"/>
              <a:gd name="connsiteY0" fmla="*/ 21336 h 42672"/>
              <a:gd name="connsiteX1" fmla="*/ 28193 w 56387"/>
              <a:gd name="connsiteY1" fmla="*/ 0 h 42672"/>
              <a:gd name="connsiteX2" fmla="*/ 56387 w 56387"/>
              <a:gd name="connsiteY2" fmla="*/ 21336 h 42672"/>
              <a:gd name="connsiteX3" fmla="*/ 28193 w 56387"/>
              <a:gd name="connsiteY3" fmla="*/ 42672 h 42672"/>
              <a:gd name="connsiteX4" fmla="*/ 0 w 56387"/>
              <a:gd name="connsiteY4" fmla="*/ 21336 h 42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7" h="42672">
                <a:moveTo>
                  <a:pt x="0" y="21336"/>
                </a:moveTo>
                <a:cubicBezTo>
                  <a:pt x="0" y="9525"/>
                  <a:pt x="12623" y="0"/>
                  <a:pt x="28193" y="0"/>
                </a:cubicBezTo>
                <a:cubicBezTo>
                  <a:pt x="43764" y="0"/>
                  <a:pt x="56387" y="9525"/>
                  <a:pt x="56387" y="21336"/>
                </a:cubicBezTo>
                <a:cubicBezTo>
                  <a:pt x="56387" y="33147"/>
                  <a:pt x="43764" y="42672"/>
                  <a:pt x="28193" y="42672"/>
                </a:cubicBezTo>
                <a:cubicBezTo>
                  <a:pt x="12623" y="42672"/>
                  <a:pt x="0" y="33147"/>
                  <a:pt x="0" y="21336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19800" y="8093964"/>
            <a:ext cx="56388" cy="42671"/>
          </a:xfrm>
          <a:custGeom>
            <a:avLst/>
            <a:gdLst>
              <a:gd name="connsiteX0" fmla="*/ 0 w 56388"/>
              <a:gd name="connsiteY0" fmla="*/ 21335 h 42671"/>
              <a:gd name="connsiteX1" fmla="*/ 28194 w 56388"/>
              <a:gd name="connsiteY1" fmla="*/ 0 h 42671"/>
              <a:gd name="connsiteX2" fmla="*/ 56388 w 56388"/>
              <a:gd name="connsiteY2" fmla="*/ 21335 h 42671"/>
              <a:gd name="connsiteX3" fmla="*/ 28194 w 56388"/>
              <a:gd name="connsiteY3" fmla="*/ 42671 h 42671"/>
              <a:gd name="connsiteX4" fmla="*/ 0 w 56388"/>
              <a:gd name="connsiteY4" fmla="*/ 21335 h 426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8" h="42671">
                <a:moveTo>
                  <a:pt x="0" y="21335"/>
                </a:moveTo>
                <a:cubicBezTo>
                  <a:pt x="0" y="9550"/>
                  <a:pt x="12572" y="0"/>
                  <a:pt x="28194" y="0"/>
                </a:cubicBezTo>
                <a:cubicBezTo>
                  <a:pt x="43815" y="0"/>
                  <a:pt x="56388" y="9550"/>
                  <a:pt x="56388" y="21335"/>
                </a:cubicBezTo>
                <a:cubicBezTo>
                  <a:pt x="56388" y="33121"/>
                  <a:pt x="43815" y="42671"/>
                  <a:pt x="28194" y="42671"/>
                </a:cubicBezTo>
                <a:cubicBezTo>
                  <a:pt x="12572" y="42671"/>
                  <a:pt x="0" y="33121"/>
                  <a:pt x="0" y="21335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0476" y="8093964"/>
            <a:ext cx="56387" cy="42671"/>
          </a:xfrm>
          <a:custGeom>
            <a:avLst/>
            <a:gdLst>
              <a:gd name="connsiteX0" fmla="*/ 0 w 56387"/>
              <a:gd name="connsiteY0" fmla="*/ 21335 h 42671"/>
              <a:gd name="connsiteX1" fmla="*/ 28193 w 56387"/>
              <a:gd name="connsiteY1" fmla="*/ 0 h 42671"/>
              <a:gd name="connsiteX2" fmla="*/ 56387 w 56387"/>
              <a:gd name="connsiteY2" fmla="*/ 21335 h 42671"/>
              <a:gd name="connsiteX3" fmla="*/ 28193 w 56387"/>
              <a:gd name="connsiteY3" fmla="*/ 42671 h 42671"/>
              <a:gd name="connsiteX4" fmla="*/ 0 w 56387"/>
              <a:gd name="connsiteY4" fmla="*/ 21335 h 426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7" h="42671">
                <a:moveTo>
                  <a:pt x="0" y="21335"/>
                </a:moveTo>
                <a:cubicBezTo>
                  <a:pt x="0" y="9550"/>
                  <a:pt x="12623" y="0"/>
                  <a:pt x="28193" y="0"/>
                </a:cubicBezTo>
                <a:cubicBezTo>
                  <a:pt x="43764" y="0"/>
                  <a:pt x="56387" y="9550"/>
                  <a:pt x="56387" y="21335"/>
                </a:cubicBezTo>
                <a:cubicBezTo>
                  <a:pt x="56387" y="33121"/>
                  <a:pt x="43764" y="42671"/>
                  <a:pt x="28193" y="42671"/>
                </a:cubicBezTo>
                <a:cubicBezTo>
                  <a:pt x="12623" y="42671"/>
                  <a:pt x="0" y="33121"/>
                  <a:pt x="0" y="21335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300" y="850900"/>
            <a:ext cx="6121400" cy="3454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300" y="4826000"/>
            <a:ext cx="6121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019800" y="76200"/>
            <a:ext cx="736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2017/10/10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80200" y="89408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51100" y="1155700"/>
            <a:ext cx="1955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195" dirty="0" smtClean="0">
                <a:solidFill>
                  <a:srgbClr val="2f5897"/>
                </a:solidFill>
                <a:latin typeface="幼圆" pitchFamily="18" charset="0"/>
                <a:cs typeface="幼圆" pitchFamily="18" charset="0"/>
              </a:rPr>
              <a:t>教育社会学概述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1714500"/>
            <a:ext cx="5638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教育是一项基本的社会制度（社会有序运行中的一个必要组成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9300" y="1955800"/>
            <a:ext cx="800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部分）。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2552700"/>
            <a:ext cx="5651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教育社会学是从</a:t>
            </a:r>
            <a:r>
              <a:rPr lang="en-US" altLang="zh-CN" sz="1598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社会学的视角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研究教育及教育相关的社会现象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9300" y="2806700"/>
            <a:ext cx="5473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的一个社会科学研究领域。它主要关注的是</a:t>
            </a:r>
            <a:r>
              <a:rPr lang="en-US" altLang="zh-CN" sz="159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教育与社会之间的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59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关联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。内容涵盖：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2800" y="3314700"/>
            <a:ext cx="3886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社会大背景对教育的影响（教育的社会背景），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2800" y="3581400"/>
            <a:ext cx="53086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教育作为社会子系统产生的社会功能与作用（教育的社会功能），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4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教育与社会宏观互动的微观机制（教育自身的社会系统）。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5130800"/>
            <a:ext cx="3898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195" dirty="0" smtClean="0">
                <a:solidFill>
                  <a:srgbClr val="2f5897"/>
                </a:solidFill>
                <a:latin typeface="幼圆" pitchFamily="18" charset="0"/>
                <a:cs typeface="幼圆" pitchFamily="18" charset="0"/>
              </a:rPr>
              <a:t>教育社会学关注的一些基本问题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5800" y="5638800"/>
            <a:ext cx="5435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当前的教育为什么是这个样子的？教育机会是如何分配的？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教育有哪些社会功能与作用（教育在社会中扮演着什么角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3600" y="6172200"/>
            <a:ext cx="5067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色）？教育对社会群体的形成及群体互动有怎样的影响？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5800" y="6464300"/>
            <a:ext cx="5448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教育的社会功能和作用是如何形成和发挥的？教育自身内部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3600" y="6705600"/>
            <a:ext cx="2425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的社会系统是怎样运作的？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5800" y="7289800"/>
            <a:ext cx="5448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教育社会学关注教育相关的</a:t>
            </a:r>
            <a:r>
              <a:rPr lang="en-US" altLang="zh-CN" sz="1596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社会</a:t>
            </a:r>
            <a:r>
              <a:rPr lang="en-US" altLang="zh-CN" sz="159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事实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及其</a:t>
            </a:r>
            <a:r>
              <a:rPr lang="en-US" altLang="zh-CN" sz="159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形成机制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。它可以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3600" y="7531100"/>
            <a:ext cx="5473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为教育实践和决策提供事实依据，但并不直接提供解决方案。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6858000" cy="9144000"/>
          </a:xfrm>
          <a:custGeom>
            <a:avLst/>
            <a:gdLst>
              <a:gd name="connsiteX0" fmla="*/ 0 w 6858000"/>
              <a:gd name="connsiteY0" fmla="*/ 9143999 h 9144000"/>
              <a:gd name="connsiteX1" fmla="*/ 6858000 w 6858000"/>
              <a:gd name="connsiteY1" fmla="*/ 9143999 h 9144000"/>
              <a:gd name="connsiteX2" fmla="*/ 6858000 w 6858000"/>
              <a:gd name="connsiteY2" fmla="*/ 0 h 9144000"/>
              <a:gd name="connsiteX3" fmla="*/ 0 w 6858000"/>
              <a:gd name="connsiteY3" fmla="*/ 0 h 9144000"/>
              <a:gd name="connsiteX4" fmla="*/ 0 w 6858000"/>
              <a:gd name="connsiteY4" fmla="*/ 9143999 h 914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0" h="9144000">
                <a:moveTo>
                  <a:pt x="0" y="9143999"/>
                </a:moveTo>
                <a:lnTo>
                  <a:pt x="6858000" y="9143999"/>
                </a:lnTo>
                <a:lnTo>
                  <a:pt x="6858000" y="0"/>
                </a:lnTo>
                <a:lnTo>
                  <a:pt x="0" y="0"/>
                </a:lnTo>
                <a:lnTo>
                  <a:pt x="0" y="9143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19800" y="4117847"/>
            <a:ext cx="56388" cy="42672"/>
          </a:xfrm>
          <a:custGeom>
            <a:avLst/>
            <a:gdLst>
              <a:gd name="connsiteX0" fmla="*/ 0 w 56388"/>
              <a:gd name="connsiteY0" fmla="*/ 21336 h 42672"/>
              <a:gd name="connsiteX1" fmla="*/ 28194 w 56388"/>
              <a:gd name="connsiteY1" fmla="*/ 0 h 42672"/>
              <a:gd name="connsiteX2" fmla="*/ 56388 w 56388"/>
              <a:gd name="connsiteY2" fmla="*/ 21336 h 42672"/>
              <a:gd name="connsiteX3" fmla="*/ 28194 w 56388"/>
              <a:gd name="connsiteY3" fmla="*/ 42672 h 42672"/>
              <a:gd name="connsiteX4" fmla="*/ 0 w 56388"/>
              <a:gd name="connsiteY4" fmla="*/ 21336 h 42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8" h="42672">
                <a:moveTo>
                  <a:pt x="0" y="21336"/>
                </a:moveTo>
                <a:cubicBezTo>
                  <a:pt x="0" y="9525"/>
                  <a:pt x="12572" y="0"/>
                  <a:pt x="28194" y="0"/>
                </a:cubicBezTo>
                <a:cubicBezTo>
                  <a:pt x="43815" y="0"/>
                  <a:pt x="56388" y="9525"/>
                  <a:pt x="56388" y="21336"/>
                </a:cubicBezTo>
                <a:cubicBezTo>
                  <a:pt x="56388" y="33147"/>
                  <a:pt x="43815" y="42672"/>
                  <a:pt x="28194" y="42672"/>
                </a:cubicBezTo>
                <a:cubicBezTo>
                  <a:pt x="12572" y="42672"/>
                  <a:pt x="0" y="33147"/>
                  <a:pt x="0" y="21336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0476" y="4117847"/>
            <a:ext cx="56387" cy="42672"/>
          </a:xfrm>
          <a:custGeom>
            <a:avLst/>
            <a:gdLst>
              <a:gd name="connsiteX0" fmla="*/ 0 w 56387"/>
              <a:gd name="connsiteY0" fmla="*/ 21336 h 42672"/>
              <a:gd name="connsiteX1" fmla="*/ 28193 w 56387"/>
              <a:gd name="connsiteY1" fmla="*/ 0 h 42672"/>
              <a:gd name="connsiteX2" fmla="*/ 56387 w 56387"/>
              <a:gd name="connsiteY2" fmla="*/ 21336 h 42672"/>
              <a:gd name="connsiteX3" fmla="*/ 28193 w 56387"/>
              <a:gd name="connsiteY3" fmla="*/ 42672 h 42672"/>
              <a:gd name="connsiteX4" fmla="*/ 0 w 56387"/>
              <a:gd name="connsiteY4" fmla="*/ 21336 h 42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7" h="42672">
                <a:moveTo>
                  <a:pt x="0" y="21336"/>
                </a:moveTo>
                <a:cubicBezTo>
                  <a:pt x="0" y="9525"/>
                  <a:pt x="12623" y="0"/>
                  <a:pt x="28193" y="0"/>
                </a:cubicBezTo>
                <a:cubicBezTo>
                  <a:pt x="43764" y="0"/>
                  <a:pt x="56387" y="9525"/>
                  <a:pt x="56387" y="21336"/>
                </a:cubicBezTo>
                <a:cubicBezTo>
                  <a:pt x="56387" y="33147"/>
                  <a:pt x="43764" y="42672"/>
                  <a:pt x="28193" y="42672"/>
                </a:cubicBezTo>
                <a:cubicBezTo>
                  <a:pt x="12623" y="42672"/>
                  <a:pt x="0" y="33147"/>
                  <a:pt x="0" y="21336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03732" y="2784348"/>
            <a:ext cx="1824227" cy="9144"/>
          </a:xfrm>
          <a:custGeom>
            <a:avLst/>
            <a:gdLst>
              <a:gd name="connsiteX0" fmla="*/ 0 w 1824227"/>
              <a:gd name="connsiteY0" fmla="*/ 0 h 9144"/>
              <a:gd name="connsiteX1" fmla="*/ 912113 w 1824227"/>
              <a:gd name="connsiteY1" fmla="*/ 0 h 9144"/>
              <a:gd name="connsiteX2" fmla="*/ 1824227 w 1824227"/>
              <a:gd name="connsiteY2" fmla="*/ 0 h 9144"/>
              <a:gd name="connsiteX3" fmla="*/ 1824227 w 1824227"/>
              <a:gd name="connsiteY3" fmla="*/ 9144 h 9144"/>
              <a:gd name="connsiteX4" fmla="*/ 912113 w 1824227"/>
              <a:gd name="connsiteY4" fmla="*/ 9144 h 9144"/>
              <a:gd name="connsiteX5" fmla="*/ 0 w 1824227"/>
              <a:gd name="connsiteY5" fmla="*/ 9144 h 9144"/>
              <a:gd name="connsiteX6" fmla="*/ 0 w 1824227"/>
              <a:gd name="connsiteY6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24227" h="9144">
                <a:moveTo>
                  <a:pt x="0" y="0"/>
                </a:moveTo>
                <a:lnTo>
                  <a:pt x="912113" y="0"/>
                </a:lnTo>
                <a:lnTo>
                  <a:pt x="1824227" y="0"/>
                </a:lnTo>
                <a:lnTo>
                  <a:pt x="1824227" y="9144"/>
                </a:lnTo>
                <a:lnTo>
                  <a:pt x="912113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19800" y="8093964"/>
            <a:ext cx="56388" cy="42671"/>
          </a:xfrm>
          <a:custGeom>
            <a:avLst/>
            <a:gdLst>
              <a:gd name="connsiteX0" fmla="*/ 0 w 56388"/>
              <a:gd name="connsiteY0" fmla="*/ 21335 h 42671"/>
              <a:gd name="connsiteX1" fmla="*/ 28194 w 56388"/>
              <a:gd name="connsiteY1" fmla="*/ 0 h 42671"/>
              <a:gd name="connsiteX2" fmla="*/ 56388 w 56388"/>
              <a:gd name="connsiteY2" fmla="*/ 21335 h 42671"/>
              <a:gd name="connsiteX3" fmla="*/ 28194 w 56388"/>
              <a:gd name="connsiteY3" fmla="*/ 42671 h 42671"/>
              <a:gd name="connsiteX4" fmla="*/ 0 w 56388"/>
              <a:gd name="connsiteY4" fmla="*/ 21335 h 426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8" h="42671">
                <a:moveTo>
                  <a:pt x="0" y="21335"/>
                </a:moveTo>
                <a:cubicBezTo>
                  <a:pt x="0" y="9550"/>
                  <a:pt x="12572" y="0"/>
                  <a:pt x="28194" y="0"/>
                </a:cubicBezTo>
                <a:cubicBezTo>
                  <a:pt x="43815" y="0"/>
                  <a:pt x="56388" y="9550"/>
                  <a:pt x="56388" y="21335"/>
                </a:cubicBezTo>
                <a:cubicBezTo>
                  <a:pt x="56388" y="33121"/>
                  <a:pt x="43815" y="42671"/>
                  <a:pt x="28194" y="42671"/>
                </a:cubicBezTo>
                <a:cubicBezTo>
                  <a:pt x="12572" y="42671"/>
                  <a:pt x="0" y="33121"/>
                  <a:pt x="0" y="21335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0476" y="8093964"/>
            <a:ext cx="56387" cy="42671"/>
          </a:xfrm>
          <a:custGeom>
            <a:avLst/>
            <a:gdLst>
              <a:gd name="connsiteX0" fmla="*/ 0 w 56387"/>
              <a:gd name="connsiteY0" fmla="*/ 21335 h 42671"/>
              <a:gd name="connsiteX1" fmla="*/ 28193 w 56387"/>
              <a:gd name="connsiteY1" fmla="*/ 0 h 42671"/>
              <a:gd name="connsiteX2" fmla="*/ 56387 w 56387"/>
              <a:gd name="connsiteY2" fmla="*/ 21335 h 42671"/>
              <a:gd name="connsiteX3" fmla="*/ 28193 w 56387"/>
              <a:gd name="connsiteY3" fmla="*/ 42671 h 42671"/>
              <a:gd name="connsiteX4" fmla="*/ 0 w 56387"/>
              <a:gd name="connsiteY4" fmla="*/ 21335 h 426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7" h="42671">
                <a:moveTo>
                  <a:pt x="0" y="21335"/>
                </a:moveTo>
                <a:cubicBezTo>
                  <a:pt x="0" y="9550"/>
                  <a:pt x="12623" y="0"/>
                  <a:pt x="28193" y="0"/>
                </a:cubicBezTo>
                <a:cubicBezTo>
                  <a:pt x="43764" y="0"/>
                  <a:pt x="56387" y="9550"/>
                  <a:pt x="56387" y="21335"/>
                </a:cubicBezTo>
                <a:cubicBezTo>
                  <a:pt x="56387" y="33121"/>
                  <a:pt x="43764" y="42671"/>
                  <a:pt x="28193" y="42671"/>
                </a:cubicBezTo>
                <a:cubicBezTo>
                  <a:pt x="12623" y="42671"/>
                  <a:pt x="0" y="33121"/>
                  <a:pt x="0" y="21335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300" y="850900"/>
            <a:ext cx="6121400" cy="3454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300" y="4826000"/>
            <a:ext cx="6121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019800" y="76200"/>
            <a:ext cx="736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2017/10/10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80200" y="89408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71700" y="1155700"/>
            <a:ext cx="2501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195" dirty="0" smtClean="0">
                <a:solidFill>
                  <a:srgbClr val="2f5897"/>
                </a:solidFill>
                <a:latin typeface="幼圆" pitchFamily="18" charset="0"/>
                <a:cs typeface="幼圆" pitchFamily="18" charset="0"/>
              </a:rPr>
              <a:t>社会学与社会学视角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2006600"/>
            <a:ext cx="38227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社会学是系统研究</a:t>
            </a:r>
            <a:r>
              <a:rPr lang="en-US" altLang="zh-CN" sz="1596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社会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的一门社会科学。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2590800"/>
            <a:ext cx="1993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那社会又是什么呢？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2882900"/>
            <a:ext cx="5448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社会是由互动着的人构成的。（人的互动有什么特点呢？）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05100" y="5219700"/>
            <a:ext cx="1676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195" dirty="0" smtClean="0">
                <a:solidFill>
                  <a:srgbClr val="2f5897"/>
                </a:solidFill>
                <a:latin typeface="幼圆" pitchFamily="18" charset="0"/>
                <a:cs typeface="幼圆" pitchFamily="18" charset="0"/>
              </a:rPr>
              <a:t>社会是什么？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6858000" cy="9144000"/>
          </a:xfrm>
          <a:custGeom>
            <a:avLst/>
            <a:gdLst>
              <a:gd name="connsiteX0" fmla="*/ 0 w 6858000"/>
              <a:gd name="connsiteY0" fmla="*/ 9143999 h 9144000"/>
              <a:gd name="connsiteX1" fmla="*/ 6858000 w 6858000"/>
              <a:gd name="connsiteY1" fmla="*/ 9143999 h 9144000"/>
              <a:gd name="connsiteX2" fmla="*/ 6858000 w 6858000"/>
              <a:gd name="connsiteY2" fmla="*/ 0 h 9144000"/>
              <a:gd name="connsiteX3" fmla="*/ 0 w 6858000"/>
              <a:gd name="connsiteY3" fmla="*/ 0 h 9144000"/>
              <a:gd name="connsiteX4" fmla="*/ 0 w 6858000"/>
              <a:gd name="connsiteY4" fmla="*/ 9143999 h 914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0" h="9144000">
                <a:moveTo>
                  <a:pt x="0" y="9143999"/>
                </a:moveTo>
                <a:lnTo>
                  <a:pt x="6858000" y="9143999"/>
                </a:lnTo>
                <a:lnTo>
                  <a:pt x="6858000" y="0"/>
                </a:lnTo>
                <a:lnTo>
                  <a:pt x="0" y="0"/>
                </a:lnTo>
                <a:lnTo>
                  <a:pt x="0" y="9143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19800" y="4117847"/>
            <a:ext cx="56388" cy="42672"/>
          </a:xfrm>
          <a:custGeom>
            <a:avLst/>
            <a:gdLst>
              <a:gd name="connsiteX0" fmla="*/ 0 w 56388"/>
              <a:gd name="connsiteY0" fmla="*/ 21336 h 42672"/>
              <a:gd name="connsiteX1" fmla="*/ 28194 w 56388"/>
              <a:gd name="connsiteY1" fmla="*/ 0 h 42672"/>
              <a:gd name="connsiteX2" fmla="*/ 56388 w 56388"/>
              <a:gd name="connsiteY2" fmla="*/ 21336 h 42672"/>
              <a:gd name="connsiteX3" fmla="*/ 28194 w 56388"/>
              <a:gd name="connsiteY3" fmla="*/ 42672 h 42672"/>
              <a:gd name="connsiteX4" fmla="*/ 0 w 56388"/>
              <a:gd name="connsiteY4" fmla="*/ 21336 h 42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8" h="42672">
                <a:moveTo>
                  <a:pt x="0" y="21336"/>
                </a:moveTo>
                <a:cubicBezTo>
                  <a:pt x="0" y="9525"/>
                  <a:pt x="12572" y="0"/>
                  <a:pt x="28194" y="0"/>
                </a:cubicBezTo>
                <a:cubicBezTo>
                  <a:pt x="43815" y="0"/>
                  <a:pt x="56388" y="9525"/>
                  <a:pt x="56388" y="21336"/>
                </a:cubicBezTo>
                <a:cubicBezTo>
                  <a:pt x="56388" y="33147"/>
                  <a:pt x="43815" y="42672"/>
                  <a:pt x="28194" y="42672"/>
                </a:cubicBezTo>
                <a:cubicBezTo>
                  <a:pt x="12572" y="42672"/>
                  <a:pt x="0" y="33147"/>
                  <a:pt x="0" y="21336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0476" y="4117847"/>
            <a:ext cx="56387" cy="42672"/>
          </a:xfrm>
          <a:custGeom>
            <a:avLst/>
            <a:gdLst>
              <a:gd name="connsiteX0" fmla="*/ 0 w 56387"/>
              <a:gd name="connsiteY0" fmla="*/ 21336 h 42672"/>
              <a:gd name="connsiteX1" fmla="*/ 28193 w 56387"/>
              <a:gd name="connsiteY1" fmla="*/ 0 h 42672"/>
              <a:gd name="connsiteX2" fmla="*/ 56387 w 56387"/>
              <a:gd name="connsiteY2" fmla="*/ 21336 h 42672"/>
              <a:gd name="connsiteX3" fmla="*/ 28193 w 56387"/>
              <a:gd name="connsiteY3" fmla="*/ 42672 h 42672"/>
              <a:gd name="connsiteX4" fmla="*/ 0 w 56387"/>
              <a:gd name="connsiteY4" fmla="*/ 21336 h 42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7" h="42672">
                <a:moveTo>
                  <a:pt x="0" y="21336"/>
                </a:moveTo>
                <a:cubicBezTo>
                  <a:pt x="0" y="9525"/>
                  <a:pt x="12623" y="0"/>
                  <a:pt x="28193" y="0"/>
                </a:cubicBezTo>
                <a:cubicBezTo>
                  <a:pt x="43764" y="0"/>
                  <a:pt x="56387" y="9525"/>
                  <a:pt x="56387" y="21336"/>
                </a:cubicBezTo>
                <a:cubicBezTo>
                  <a:pt x="56387" y="33147"/>
                  <a:pt x="43764" y="42672"/>
                  <a:pt x="28193" y="42672"/>
                </a:cubicBezTo>
                <a:cubicBezTo>
                  <a:pt x="12623" y="42672"/>
                  <a:pt x="0" y="33147"/>
                  <a:pt x="0" y="21336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19800" y="8093964"/>
            <a:ext cx="56388" cy="42671"/>
          </a:xfrm>
          <a:custGeom>
            <a:avLst/>
            <a:gdLst>
              <a:gd name="connsiteX0" fmla="*/ 0 w 56388"/>
              <a:gd name="connsiteY0" fmla="*/ 21335 h 42671"/>
              <a:gd name="connsiteX1" fmla="*/ 28194 w 56388"/>
              <a:gd name="connsiteY1" fmla="*/ 0 h 42671"/>
              <a:gd name="connsiteX2" fmla="*/ 56388 w 56388"/>
              <a:gd name="connsiteY2" fmla="*/ 21335 h 42671"/>
              <a:gd name="connsiteX3" fmla="*/ 28194 w 56388"/>
              <a:gd name="connsiteY3" fmla="*/ 42671 h 42671"/>
              <a:gd name="connsiteX4" fmla="*/ 0 w 56388"/>
              <a:gd name="connsiteY4" fmla="*/ 21335 h 426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8" h="42671">
                <a:moveTo>
                  <a:pt x="0" y="21335"/>
                </a:moveTo>
                <a:cubicBezTo>
                  <a:pt x="0" y="9550"/>
                  <a:pt x="12572" y="0"/>
                  <a:pt x="28194" y="0"/>
                </a:cubicBezTo>
                <a:cubicBezTo>
                  <a:pt x="43815" y="0"/>
                  <a:pt x="56388" y="9550"/>
                  <a:pt x="56388" y="21335"/>
                </a:cubicBezTo>
                <a:cubicBezTo>
                  <a:pt x="56388" y="33121"/>
                  <a:pt x="43815" y="42671"/>
                  <a:pt x="28194" y="42671"/>
                </a:cubicBezTo>
                <a:cubicBezTo>
                  <a:pt x="12572" y="42671"/>
                  <a:pt x="0" y="33121"/>
                  <a:pt x="0" y="21335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0476" y="8093964"/>
            <a:ext cx="56387" cy="42671"/>
          </a:xfrm>
          <a:custGeom>
            <a:avLst/>
            <a:gdLst>
              <a:gd name="connsiteX0" fmla="*/ 0 w 56387"/>
              <a:gd name="connsiteY0" fmla="*/ 21335 h 42671"/>
              <a:gd name="connsiteX1" fmla="*/ 28193 w 56387"/>
              <a:gd name="connsiteY1" fmla="*/ 0 h 42671"/>
              <a:gd name="connsiteX2" fmla="*/ 56387 w 56387"/>
              <a:gd name="connsiteY2" fmla="*/ 21335 h 42671"/>
              <a:gd name="connsiteX3" fmla="*/ 28193 w 56387"/>
              <a:gd name="connsiteY3" fmla="*/ 42671 h 42671"/>
              <a:gd name="connsiteX4" fmla="*/ 0 w 56387"/>
              <a:gd name="connsiteY4" fmla="*/ 21335 h 426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7" h="42671">
                <a:moveTo>
                  <a:pt x="0" y="21335"/>
                </a:moveTo>
                <a:cubicBezTo>
                  <a:pt x="0" y="9550"/>
                  <a:pt x="12623" y="0"/>
                  <a:pt x="28193" y="0"/>
                </a:cubicBezTo>
                <a:cubicBezTo>
                  <a:pt x="43764" y="0"/>
                  <a:pt x="56387" y="9550"/>
                  <a:pt x="56387" y="21335"/>
                </a:cubicBezTo>
                <a:cubicBezTo>
                  <a:pt x="56387" y="33121"/>
                  <a:pt x="43764" y="42671"/>
                  <a:pt x="28193" y="42671"/>
                </a:cubicBezTo>
                <a:cubicBezTo>
                  <a:pt x="12623" y="42671"/>
                  <a:pt x="0" y="33121"/>
                  <a:pt x="0" y="21335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300" y="850900"/>
            <a:ext cx="6121400" cy="3454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300" y="4826000"/>
            <a:ext cx="6121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019800" y="76200"/>
            <a:ext cx="736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2017/10/10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80200" y="89408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1181100"/>
            <a:ext cx="4787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195" dirty="0" smtClean="0">
                <a:solidFill>
                  <a:srgbClr val="2f5897"/>
                </a:solidFill>
                <a:latin typeface="Palatino Linotype" pitchFamily="18" charset="0"/>
                <a:cs typeface="Palatino Linotype" pitchFamily="18" charset="0"/>
              </a:rPr>
              <a:t>Where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f5897"/>
                </a:solidFill>
                <a:latin typeface="Palatino Linotype" pitchFamily="18" charset="0"/>
                <a:cs typeface="Palatino Linotype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f5897"/>
                </a:solidFill>
                <a:latin typeface="Palatino Linotype" pitchFamily="18" charset="0"/>
                <a:cs typeface="Palatino Linotype" pitchFamily="18" charset="0"/>
              </a:rPr>
              <a:t>society?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2f5897"/>
                </a:solidFill>
                <a:latin typeface="Palatino Linotype" pitchFamily="18" charset="0"/>
                <a:cs typeface="Palatino Linotype" pitchFamily="18" charset="0"/>
              </a:rPr>
              <a:t>--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f5897"/>
                </a:solidFill>
                <a:latin typeface="Palatino Linotype" pitchFamily="18" charset="0"/>
                <a:cs typeface="Palatino Linotype" pitchFamily="18" charset="0"/>
              </a:rPr>
              <a:t>Asch’s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f5897"/>
                </a:solidFill>
                <a:latin typeface="Palatino Linotype" pitchFamily="18" charset="0"/>
                <a:cs typeface="Palatino Linotype" pitchFamily="18" charset="0"/>
              </a:rPr>
              <a:t>experiment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5041900"/>
            <a:ext cx="4787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195" dirty="0" smtClean="0">
                <a:solidFill>
                  <a:srgbClr val="2f5897"/>
                </a:solidFill>
                <a:latin typeface="Palatino Linotype" pitchFamily="18" charset="0"/>
                <a:cs typeface="Palatino Linotype" pitchFamily="18" charset="0"/>
              </a:rPr>
              <a:t>Where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f5897"/>
                </a:solidFill>
                <a:latin typeface="Palatino Linotype" pitchFamily="18" charset="0"/>
                <a:cs typeface="Palatino Linotype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f5897"/>
                </a:solidFill>
                <a:latin typeface="Palatino Linotype" pitchFamily="18" charset="0"/>
                <a:cs typeface="Palatino Linotype" pitchFamily="18" charset="0"/>
              </a:rPr>
              <a:t>society?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2f5897"/>
                </a:solidFill>
                <a:latin typeface="Palatino Linotype" pitchFamily="18" charset="0"/>
                <a:cs typeface="Palatino Linotype" pitchFamily="18" charset="0"/>
              </a:rPr>
              <a:t>--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f5897"/>
                </a:solidFill>
                <a:latin typeface="Palatino Linotype" pitchFamily="18" charset="0"/>
                <a:cs typeface="Palatino Linotype" pitchFamily="18" charset="0"/>
              </a:rPr>
              <a:t>Asch’s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f5897"/>
                </a:solidFill>
                <a:latin typeface="Palatino Linotype" pitchFamily="18" charset="0"/>
                <a:cs typeface="Palatino Linotype" pitchFamily="18" charset="0"/>
              </a:rPr>
              <a:t>experiment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5410200"/>
            <a:ext cx="5689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Those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who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answered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alone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were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correct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" y="5702300"/>
            <a:ext cx="2222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99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percent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5943600"/>
            <a:ext cx="5511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several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(confederates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coached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experimenter)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gave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" y="6248400"/>
            <a:ext cx="52070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identical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wrong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answers,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would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people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declare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would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otherwise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denied?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6731000"/>
            <a:ext cx="5562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Although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people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never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conformed,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75%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least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once.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" y="7023100"/>
            <a:ext cx="55245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37%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responses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were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conforming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(trusting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others?).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63%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people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conform.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7505700"/>
            <a:ext cx="5461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experiments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show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people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“tell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truth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" y="7759700"/>
            <a:ext cx="1955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not.”</a:t>
            </a: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Asch,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1951</a:t>
            </a: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6858000" cy="9144000"/>
          </a:xfrm>
          <a:custGeom>
            <a:avLst/>
            <a:gdLst>
              <a:gd name="connsiteX0" fmla="*/ 0 w 6858000"/>
              <a:gd name="connsiteY0" fmla="*/ 9143999 h 9144000"/>
              <a:gd name="connsiteX1" fmla="*/ 6858000 w 6858000"/>
              <a:gd name="connsiteY1" fmla="*/ 9143999 h 9144000"/>
              <a:gd name="connsiteX2" fmla="*/ 6858000 w 6858000"/>
              <a:gd name="connsiteY2" fmla="*/ 0 h 9144000"/>
              <a:gd name="connsiteX3" fmla="*/ 0 w 6858000"/>
              <a:gd name="connsiteY3" fmla="*/ 0 h 9144000"/>
              <a:gd name="connsiteX4" fmla="*/ 0 w 6858000"/>
              <a:gd name="connsiteY4" fmla="*/ 9143999 h 914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0" h="9144000">
                <a:moveTo>
                  <a:pt x="0" y="9143999"/>
                </a:moveTo>
                <a:lnTo>
                  <a:pt x="6858000" y="9143999"/>
                </a:lnTo>
                <a:lnTo>
                  <a:pt x="6858000" y="0"/>
                </a:lnTo>
                <a:lnTo>
                  <a:pt x="0" y="0"/>
                </a:lnTo>
                <a:lnTo>
                  <a:pt x="0" y="9143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19800" y="4117847"/>
            <a:ext cx="56388" cy="42672"/>
          </a:xfrm>
          <a:custGeom>
            <a:avLst/>
            <a:gdLst>
              <a:gd name="connsiteX0" fmla="*/ 0 w 56388"/>
              <a:gd name="connsiteY0" fmla="*/ 21336 h 42672"/>
              <a:gd name="connsiteX1" fmla="*/ 28194 w 56388"/>
              <a:gd name="connsiteY1" fmla="*/ 0 h 42672"/>
              <a:gd name="connsiteX2" fmla="*/ 56388 w 56388"/>
              <a:gd name="connsiteY2" fmla="*/ 21336 h 42672"/>
              <a:gd name="connsiteX3" fmla="*/ 28194 w 56388"/>
              <a:gd name="connsiteY3" fmla="*/ 42672 h 42672"/>
              <a:gd name="connsiteX4" fmla="*/ 0 w 56388"/>
              <a:gd name="connsiteY4" fmla="*/ 21336 h 42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8" h="42672">
                <a:moveTo>
                  <a:pt x="0" y="21336"/>
                </a:moveTo>
                <a:cubicBezTo>
                  <a:pt x="0" y="9525"/>
                  <a:pt x="12572" y="0"/>
                  <a:pt x="28194" y="0"/>
                </a:cubicBezTo>
                <a:cubicBezTo>
                  <a:pt x="43815" y="0"/>
                  <a:pt x="56388" y="9525"/>
                  <a:pt x="56388" y="21336"/>
                </a:cubicBezTo>
                <a:cubicBezTo>
                  <a:pt x="56388" y="33147"/>
                  <a:pt x="43815" y="42672"/>
                  <a:pt x="28194" y="42672"/>
                </a:cubicBezTo>
                <a:cubicBezTo>
                  <a:pt x="12572" y="42672"/>
                  <a:pt x="0" y="33147"/>
                  <a:pt x="0" y="21336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0476" y="4117847"/>
            <a:ext cx="56387" cy="42672"/>
          </a:xfrm>
          <a:custGeom>
            <a:avLst/>
            <a:gdLst>
              <a:gd name="connsiteX0" fmla="*/ 0 w 56387"/>
              <a:gd name="connsiteY0" fmla="*/ 21336 h 42672"/>
              <a:gd name="connsiteX1" fmla="*/ 28193 w 56387"/>
              <a:gd name="connsiteY1" fmla="*/ 0 h 42672"/>
              <a:gd name="connsiteX2" fmla="*/ 56387 w 56387"/>
              <a:gd name="connsiteY2" fmla="*/ 21336 h 42672"/>
              <a:gd name="connsiteX3" fmla="*/ 28193 w 56387"/>
              <a:gd name="connsiteY3" fmla="*/ 42672 h 42672"/>
              <a:gd name="connsiteX4" fmla="*/ 0 w 56387"/>
              <a:gd name="connsiteY4" fmla="*/ 21336 h 42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7" h="42672">
                <a:moveTo>
                  <a:pt x="0" y="21336"/>
                </a:moveTo>
                <a:cubicBezTo>
                  <a:pt x="0" y="9525"/>
                  <a:pt x="12623" y="0"/>
                  <a:pt x="28193" y="0"/>
                </a:cubicBezTo>
                <a:cubicBezTo>
                  <a:pt x="43764" y="0"/>
                  <a:pt x="56387" y="9525"/>
                  <a:pt x="56387" y="21336"/>
                </a:cubicBezTo>
                <a:cubicBezTo>
                  <a:pt x="56387" y="33147"/>
                  <a:pt x="43764" y="42672"/>
                  <a:pt x="28193" y="42672"/>
                </a:cubicBezTo>
                <a:cubicBezTo>
                  <a:pt x="12623" y="42672"/>
                  <a:pt x="0" y="33147"/>
                  <a:pt x="0" y="21336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19800" y="8093964"/>
            <a:ext cx="56388" cy="42671"/>
          </a:xfrm>
          <a:custGeom>
            <a:avLst/>
            <a:gdLst>
              <a:gd name="connsiteX0" fmla="*/ 0 w 56388"/>
              <a:gd name="connsiteY0" fmla="*/ 21335 h 42671"/>
              <a:gd name="connsiteX1" fmla="*/ 28194 w 56388"/>
              <a:gd name="connsiteY1" fmla="*/ 0 h 42671"/>
              <a:gd name="connsiteX2" fmla="*/ 56388 w 56388"/>
              <a:gd name="connsiteY2" fmla="*/ 21335 h 42671"/>
              <a:gd name="connsiteX3" fmla="*/ 28194 w 56388"/>
              <a:gd name="connsiteY3" fmla="*/ 42671 h 42671"/>
              <a:gd name="connsiteX4" fmla="*/ 0 w 56388"/>
              <a:gd name="connsiteY4" fmla="*/ 21335 h 426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8" h="42671">
                <a:moveTo>
                  <a:pt x="0" y="21335"/>
                </a:moveTo>
                <a:cubicBezTo>
                  <a:pt x="0" y="9550"/>
                  <a:pt x="12572" y="0"/>
                  <a:pt x="28194" y="0"/>
                </a:cubicBezTo>
                <a:cubicBezTo>
                  <a:pt x="43815" y="0"/>
                  <a:pt x="56388" y="9550"/>
                  <a:pt x="56388" y="21335"/>
                </a:cubicBezTo>
                <a:cubicBezTo>
                  <a:pt x="56388" y="33121"/>
                  <a:pt x="43815" y="42671"/>
                  <a:pt x="28194" y="42671"/>
                </a:cubicBezTo>
                <a:cubicBezTo>
                  <a:pt x="12572" y="42671"/>
                  <a:pt x="0" y="33121"/>
                  <a:pt x="0" y="21335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0476" y="8093964"/>
            <a:ext cx="56387" cy="42671"/>
          </a:xfrm>
          <a:custGeom>
            <a:avLst/>
            <a:gdLst>
              <a:gd name="connsiteX0" fmla="*/ 0 w 56387"/>
              <a:gd name="connsiteY0" fmla="*/ 21335 h 42671"/>
              <a:gd name="connsiteX1" fmla="*/ 28193 w 56387"/>
              <a:gd name="connsiteY1" fmla="*/ 0 h 42671"/>
              <a:gd name="connsiteX2" fmla="*/ 56387 w 56387"/>
              <a:gd name="connsiteY2" fmla="*/ 21335 h 42671"/>
              <a:gd name="connsiteX3" fmla="*/ 28193 w 56387"/>
              <a:gd name="connsiteY3" fmla="*/ 42671 h 42671"/>
              <a:gd name="connsiteX4" fmla="*/ 0 w 56387"/>
              <a:gd name="connsiteY4" fmla="*/ 21335 h 426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7" h="42671">
                <a:moveTo>
                  <a:pt x="0" y="21335"/>
                </a:moveTo>
                <a:cubicBezTo>
                  <a:pt x="0" y="9550"/>
                  <a:pt x="12623" y="0"/>
                  <a:pt x="28193" y="0"/>
                </a:cubicBezTo>
                <a:cubicBezTo>
                  <a:pt x="43764" y="0"/>
                  <a:pt x="56387" y="9550"/>
                  <a:pt x="56387" y="21335"/>
                </a:cubicBezTo>
                <a:cubicBezTo>
                  <a:pt x="56387" y="33121"/>
                  <a:pt x="43764" y="42671"/>
                  <a:pt x="28193" y="42671"/>
                </a:cubicBezTo>
                <a:cubicBezTo>
                  <a:pt x="12623" y="42671"/>
                  <a:pt x="0" y="33121"/>
                  <a:pt x="0" y="21335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300" y="850900"/>
            <a:ext cx="6121400" cy="3454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300" y="4826000"/>
            <a:ext cx="6121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019800" y="76200"/>
            <a:ext cx="736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2017/10/10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80200" y="89408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90800" y="1155700"/>
            <a:ext cx="1663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195" dirty="0" smtClean="0">
                <a:solidFill>
                  <a:srgbClr val="2f5897"/>
                </a:solidFill>
                <a:latin typeface="幼圆" pitchFamily="18" charset="0"/>
                <a:cs typeface="幼圆" pitchFamily="18" charset="0"/>
              </a:rPr>
              <a:t>社会是什么？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1714500"/>
            <a:ext cx="2616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例子：孤岛上三人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social,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societal,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sociological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2590800"/>
            <a:ext cx="3797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波普尔（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Karl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Popper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）提出的三个世界：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2882900"/>
            <a:ext cx="1917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世界Ⅰ：物理自然世界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3136900"/>
            <a:ext cx="22733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世界Ⅱ：人的主观心理世界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4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世界Ⅲ：文化知识世界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90800" y="5130800"/>
            <a:ext cx="1663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195" dirty="0" smtClean="0">
                <a:solidFill>
                  <a:srgbClr val="2f5897"/>
                </a:solidFill>
                <a:latin typeface="幼圆" pitchFamily="18" charset="0"/>
                <a:cs typeface="幼圆" pitchFamily="18" charset="0"/>
              </a:rPr>
              <a:t>什么是社会？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" y="5702300"/>
            <a:ext cx="5435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社会是在特定时空范围内，遵循一定规范进行着活动的人所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5930900"/>
            <a:ext cx="3771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组成的人类共同体。特点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郑杭生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1994,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pp.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69-70)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5500" y="6223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4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14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由人群组成；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5500" y="6489700"/>
            <a:ext cx="24130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4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以人与人的交往为纽带；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4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是有文化、有组织的系统；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4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以物质生产活动为基础；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5500" y="7239000"/>
            <a:ext cx="3124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4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社会系统具有心理的、精神的联系；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5500" y="7505700"/>
            <a:ext cx="508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4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社会系统是一个具有主动性、创造性和改造能力的活的机体。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6858000" cy="9144000"/>
          </a:xfrm>
          <a:custGeom>
            <a:avLst/>
            <a:gdLst>
              <a:gd name="connsiteX0" fmla="*/ 0 w 6858000"/>
              <a:gd name="connsiteY0" fmla="*/ 9143999 h 9144000"/>
              <a:gd name="connsiteX1" fmla="*/ 6858000 w 6858000"/>
              <a:gd name="connsiteY1" fmla="*/ 9143999 h 9144000"/>
              <a:gd name="connsiteX2" fmla="*/ 6858000 w 6858000"/>
              <a:gd name="connsiteY2" fmla="*/ 0 h 9144000"/>
              <a:gd name="connsiteX3" fmla="*/ 0 w 6858000"/>
              <a:gd name="connsiteY3" fmla="*/ 0 h 9144000"/>
              <a:gd name="connsiteX4" fmla="*/ 0 w 6858000"/>
              <a:gd name="connsiteY4" fmla="*/ 9143999 h 914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0" h="9144000">
                <a:moveTo>
                  <a:pt x="0" y="9143999"/>
                </a:moveTo>
                <a:lnTo>
                  <a:pt x="6858000" y="9143999"/>
                </a:lnTo>
                <a:lnTo>
                  <a:pt x="6858000" y="0"/>
                </a:lnTo>
                <a:lnTo>
                  <a:pt x="0" y="0"/>
                </a:lnTo>
                <a:lnTo>
                  <a:pt x="0" y="9143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19800" y="4117847"/>
            <a:ext cx="56388" cy="42672"/>
          </a:xfrm>
          <a:custGeom>
            <a:avLst/>
            <a:gdLst>
              <a:gd name="connsiteX0" fmla="*/ 0 w 56388"/>
              <a:gd name="connsiteY0" fmla="*/ 21336 h 42672"/>
              <a:gd name="connsiteX1" fmla="*/ 28194 w 56388"/>
              <a:gd name="connsiteY1" fmla="*/ 0 h 42672"/>
              <a:gd name="connsiteX2" fmla="*/ 56388 w 56388"/>
              <a:gd name="connsiteY2" fmla="*/ 21336 h 42672"/>
              <a:gd name="connsiteX3" fmla="*/ 28194 w 56388"/>
              <a:gd name="connsiteY3" fmla="*/ 42672 h 42672"/>
              <a:gd name="connsiteX4" fmla="*/ 0 w 56388"/>
              <a:gd name="connsiteY4" fmla="*/ 21336 h 42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8" h="42672">
                <a:moveTo>
                  <a:pt x="0" y="21336"/>
                </a:moveTo>
                <a:cubicBezTo>
                  <a:pt x="0" y="9525"/>
                  <a:pt x="12572" y="0"/>
                  <a:pt x="28194" y="0"/>
                </a:cubicBezTo>
                <a:cubicBezTo>
                  <a:pt x="43815" y="0"/>
                  <a:pt x="56388" y="9525"/>
                  <a:pt x="56388" y="21336"/>
                </a:cubicBezTo>
                <a:cubicBezTo>
                  <a:pt x="56388" y="33147"/>
                  <a:pt x="43815" y="42672"/>
                  <a:pt x="28194" y="42672"/>
                </a:cubicBezTo>
                <a:cubicBezTo>
                  <a:pt x="12572" y="42672"/>
                  <a:pt x="0" y="33147"/>
                  <a:pt x="0" y="21336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0476" y="4117847"/>
            <a:ext cx="56387" cy="42672"/>
          </a:xfrm>
          <a:custGeom>
            <a:avLst/>
            <a:gdLst>
              <a:gd name="connsiteX0" fmla="*/ 0 w 56387"/>
              <a:gd name="connsiteY0" fmla="*/ 21336 h 42672"/>
              <a:gd name="connsiteX1" fmla="*/ 28193 w 56387"/>
              <a:gd name="connsiteY1" fmla="*/ 0 h 42672"/>
              <a:gd name="connsiteX2" fmla="*/ 56387 w 56387"/>
              <a:gd name="connsiteY2" fmla="*/ 21336 h 42672"/>
              <a:gd name="connsiteX3" fmla="*/ 28193 w 56387"/>
              <a:gd name="connsiteY3" fmla="*/ 42672 h 42672"/>
              <a:gd name="connsiteX4" fmla="*/ 0 w 56387"/>
              <a:gd name="connsiteY4" fmla="*/ 21336 h 42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7" h="42672">
                <a:moveTo>
                  <a:pt x="0" y="21336"/>
                </a:moveTo>
                <a:cubicBezTo>
                  <a:pt x="0" y="9525"/>
                  <a:pt x="12623" y="0"/>
                  <a:pt x="28193" y="0"/>
                </a:cubicBezTo>
                <a:cubicBezTo>
                  <a:pt x="43764" y="0"/>
                  <a:pt x="56387" y="9525"/>
                  <a:pt x="56387" y="21336"/>
                </a:cubicBezTo>
                <a:cubicBezTo>
                  <a:pt x="56387" y="33147"/>
                  <a:pt x="43764" y="42672"/>
                  <a:pt x="28193" y="42672"/>
                </a:cubicBezTo>
                <a:cubicBezTo>
                  <a:pt x="12623" y="42672"/>
                  <a:pt x="0" y="33147"/>
                  <a:pt x="0" y="21336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19800" y="8093964"/>
            <a:ext cx="56388" cy="42671"/>
          </a:xfrm>
          <a:custGeom>
            <a:avLst/>
            <a:gdLst>
              <a:gd name="connsiteX0" fmla="*/ 0 w 56388"/>
              <a:gd name="connsiteY0" fmla="*/ 21335 h 42671"/>
              <a:gd name="connsiteX1" fmla="*/ 28194 w 56388"/>
              <a:gd name="connsiteY1" fmla="*/ 0 h 42671"/>
              <a:gd name="connsiteX2" fmla="*/ 56388 w 56388"/>
              <a:gd name="connsiteY2" fmla="*/ 21335 h 42671"/>
              <a:gd name="connsiteX3" fmla="*/ 28194 w 56388"/>
              <a:gd name="connsiteY3" fmla="*/ 42671 h 42671"/>
              <a:gd name="connsiteX4" fmla="*/ 0 w 56388"/>
              <a:gd name="connsiteY4" fmla="*/ 21335 h 426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8" h="42671">
                <a:moveTo>
                  <a:pt x="0" y="21335"/>
                </a:moveTo>
                <a:cubicBezTo>
                  <a:pt x="0" y="9550"/>
                  <a:pt x="12572" y="0"/>
                  <a:pt x="28194" y="0"/>
                </a:cubicBezTo>
                <a:cubicBezTo>
                  <a:pt x="43815" y="0"/>
                  <a:pt x="56388" y="9550"/>
                  <a:pt x="56388" y="21335"/>
                </a:cubicBezTo>
                <a:cubicBezTo>
                  <a:pt x="56388" y="33121"/>
                  <a:pt x="43815" y="42671"/>
                  <a:pt x="28194" y="42671"/>
                </a:cubicBezTo>
                <a:cubicBezTo>
                  <a:pt x="12572" y="42671"/>
                  <a:pt x="0" y="33121"/>
                  <a:pt x="0" y="21335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0476" y="8093964"/>
            <a:ext cx="56387" cy="42671"/>
          </a:xfrm>
          <a:custGeom>
            <a:avLst/>
            <a:gdLst>
              <a:gd name="connsiteX0" fmla="*/ 0 w 56387"/>
              <a:gd name="connsiteY0" fmla="*/ 21335 h 42671"/>
              <a:gd name="connsiteX1" fmla="*/ 28193 w 56387"/>
              <a:gd name="connsiteY1" fmla="*/ 0 h 42671"/>
              <a:gd name="connsiteX2" fmla="*/ 56387 w 56387"/>
              <a:gd name="connsiteY2" fmla="*/ 21335 h 42671"/>
              <a:gd name="connsiteX3" fmla="*/ 28193 w 56387"/>
              <a:gd name="connsiteY3" fmla="*/ 42671 h 42671"/>
              <a:gd name="connsiteX4" fmla="*/ 0 w 56387"/>
              <a:gd name="connsiteY4" fmla="*/ 21335 h 426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7" h="42671">
                <a:moveTo>
                  <a:pt x="0" y="21335"/>
                </a:moveTo>
                <a:cubicBezTo>
                  <a:pt x="0" y="9550"/>
                  <a:pt x="12623" y="0"/>
                  <a:pt x="28193" y="0"/>
                </a:cubicBezTo>
                <a:cubicBezTo>
                  <a:pt x="43764" y="0"/>
                  <a:pt x="56387" y="9550"/>
                  <a:pt x="56387" y="21335"/>
                </a:cubicBezTo>
                <a:cubicBezTo>
                  <a:pt x="56387" y="33121"/>
                  <a:pt x="43764" y="42671"/>
                  <a:pt x="28193" y="42671"/>
                </a:cubicBezTo>
                <a:cubicBezTo>
                  <a:pt x="12623" y="42671"/>
                  <a:pt x="0" y="33121"/>
                  <a:pt x="0" y="21335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300" y="850900"/>
            <a:ext cx="6121400" cy="3454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300" y="4826000"/>
            <a:ext cx="6121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019800" y="76200"/>
            <a:ext cx="736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2017/10/10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80200" y="89408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51100" y="1155700"/>
            <a:ext cx="1943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195" dirty="0" smtClean="0">
                <a:solidFill>
                  <a:srgbClr val="2f5897"/>
                </a:solidFill>
                <a:latin typeface="幼圆" pitchFamily="18" charset="0"/>
                <a:cs typeface="幼圆" pitchFamily="18" charset="0"/>
              </a:rPr>
              <a:t>什么是社会学？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2006600"/>
            <a:ext cx="5232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因而社会学研究的便是人们之间的互动及其作为其基本体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2247900"/>
            <a:ext cx="2019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现形式和产物的群体。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2540000"/>
            <a:ext cx="4775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Sociology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scientific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study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human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life,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groups,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92200" y="2781300"/>
            <a:ext cx="1778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societies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(Giddens,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2006,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p.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4)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3009900"/>
            <a:ext cx="5156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社会学是关于社会良性运行和协调发展的条件和机制的综合性具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92200" y="3213100"/>
            <a:ext cx="2336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体社会科学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（郑杭生，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1994,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p.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3479800"/>
            <a:ext cx="400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4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Sociology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socius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(companion)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-logy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(the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79600" y="5130800"/>
            <a:ext cx="3060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195" dirty="0" smtClean="0">
                <a:solidFill>
                  <a:srgbClr val="2f5897"/>
                </a:solidFill>
                <a:latin typeface="幼圆" pitchFamily="18" charset="0"/>
                <a:cs typeface="幼圆" pitchFamily="18" charset="0"/>
              </a:rPr>
              <a:t>社会学中的主要研究问题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6019800"/>
            <a:ext cx="3213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Berger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(1966,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Invitation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Sociology)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6273800"/>
            <a:ext cx="39370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‘What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people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doing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here?’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‘What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relationships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other?’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6858000"/>
            <a:ext cx="4673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‘How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those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relationships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organized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institutions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?’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7150100"/>
            <a:ext cx="5295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‘What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collective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ideas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institutions?’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6858000" cy="9144000"/>
          </a:xfrm>
          <a:custGeom>
            <a:avLst/>
            <a:gdLst>
              <a:gd name="connsiteX0" fmla="*/ 0 w 6858000"/>
              <a:gd name="connsiteY0" fmla="*/ 9143999 h 9144000"/>
              <a:gd name="connsiteX1" fmla="*/ 6858000 w 6858000"/>
              <a:gd name="connsiteY1" fmla="*/ 9143999 h 9144000"/>
              <a:gd name="connsiteX2" fmla="*/ 6858000 w 6858000"/>
              <a:gd name="connsiteY2" fmla="*/ 0 h 9144000"/>
              <a:gd name="connsiteX3" fmla="*/ 0 w 6858000"/>
              <a:gd name="connsiteY3" fmla="*/ 0 h 9144000"/>
              <a:gd name="connsiteX4" fmla="*/ 0 w 6858000"/>
              <a:gd name="connsiteY4" fmla="*/ 9143999 h 914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0" h="9144000">
                <a:moveTo>
                  <a:pt x="0" y="9143999"/>
                </a:moveTo>
                <a:lnTo>
                  <a:pt x="6858000" y="9143999"/>
                </a:lnTo>
                <a:lnTo>
                  <a:pt x="6858000" y="0"/>
                </a:lnTo>
                <a:lnTo>
                  <a:pt x="0" y="0"/>
                </a:lnTo>
                <a:lnTo>
                  <a:pt x="0" y="9143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19800" y="4117847"/>
            <a:ext cx="56388" cy="42672"/>
          </a:xfrm>
          <a:custGeom>
            <a:avLst/>
            <a:gdLst>
              <a:gd name="connsiteX0" fmla="*/ 0 w 56388"/>
              <a:gd name="connsiteY0" fmla="*/ 21336 h 42672"/>
              <a:gd name="connsiteX1" fmla="*/ 28194 w 56388"/>
              <a:gd name="connsiteY1" fmla="*/ 0 h 42672"/>
              <a:gd name="connsiteX2" fmla="*/ 56388 w 56388"/>
              <a:gd name="connsiteY2" fmla="*/ 21336 h 42672"/>
              <a:gd name="connsiteX3" fmla="*/ 28194 w 56388"/>
              <a:gd name="connsiteY3" fmla="*/ 42672 h 42672"/>
              <a:gd name="connsiteX4" fmla="*/ 0 w 56388"/>
              <a:gd name="connsiteY4" fmla="*/ 21336 h 42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8" h="42672">
                <a:moveTo>
                  <a:pt x="0" y="21336"/>
                </a:moveTo>
                <a:cubicBezTo>
                  <a:pt x="0" y="9525"/>
                  <a:pt x="12572" y="0"/>
                  <a:pt x="28194" y="0"/>
                </a:cubicBezTo>
                <a:cubicBezTo>
                  <a:pt x="43815" y="0"/>
                  <a:pt x="56388" y="9525"/>
                  <a:pt x="56388" y="21336"/>
                </a:cubicBezTo>
                <a:cubicBezTo>
                  <a:pt x="56388" y="33147"/>
                  <a:pt x="43815" y="42672"/>
                  <a:pt x="28194" y="42672"/>
                </a:cubicBezTo>
                <a:cubicBezTo>
                  <a:pt x="12572" y="42672"/>
                  <a:pt x="0" y="33147"/>
                  <a:pt x="0" y="21336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0476" y="4117847"/>
            <a:ext cx="56387" cy="42672"/>
          </a:xfrm>
          <a:custGeom>
            <a:avLst/>
            <a:gdLst>
              <a:gd name="connsiteX0" fmla="*/ 0 w 56387"/>
              <a:gd name="connsiteY0" fmla="*/ 21336 h 42672"/>
              <a:gd name="connsiteX1" fmla="*/ 28193 w 56387"/>
              <a:gd name="connsiteY1" fmla="*/ 0 h 42672"/>
              <a:gd name="connsiteX2" fmla="*/ 56387 w 56387"/>
              <a:gd name="connsiteY2" fmla="*/ 21336 h 42672"/>
              <a:gd name="connsiteX3" fmla="*/ 28193 w 56387"/>
              <a:gd name="connsiteY3" fmla="*/ 42672 h 42672"/>
              <a:gd name="connsiteX4" fmla="*/ 0 w 56387"/>
              <a:gd name="connsiteY4" fmla="*/ 21336 h 42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7" h="42672">
                <a:moveTo>
                  <a:pt x="0" y="21336"/>
                </a:moveTo>
                <a:cubicBezTo>
                  <a:pt x="0" y="9525"/>
                  <a:pt x="12623" y="0"/>
                  <a:pt x="28193" y="0"/>
                </a:cubicBezTo>
                <a:cubicBezTo>
                  <a:pt x="43764" y="0"/>
                  <a:pt x="56387" y="9525"/>
                  <a:pt x="56387" y="21336"/>
                </a:cubicBezTo>
                <a:cubicBezTo>
                  <a:pt x="56387" y="33147"/>
                  <a:pt x="43764" y="42672"/>
                  <a:pt x="28193" y="42672"/>
                </a:cubicBezTo>
                <a:cubicBezTo>
                  <a:pt x="12623" y="42672"/>
                  <a:pt x="0" y="33147"/>
                  <a:pt x="0" y="21336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19800" y="8093964"/>
            <a:ext cx="56388" cy="42671"/>
          </a:xfrm>
          <a:custGeom>
            <a:avLst/>
            <a:gdLst>
              <a:gd name="connsiteX0" fmla="*/ 0 w 56388"/>
              <a:gd name="connsiteY0" fmla="*/ 21335 h 42671"/>
              <a:gd name="connsiteX1" fmla="*/ 28194 w 56388"/>
              <a:gd name="connsiteY1" fmla="*/ 0 h 42671"/>
              <a:gd name="connsiteX2" fmla="*/ 56388 w 56388"/>
              <a:gd name="connsiteY2" fmla="*/ 21335 h 42671"/>
              <a:gd name="connsiteX3" fmla="*/ 28194 w 56388"/>
              <a:gd name="connsiteY3" fmla="*/ 42671 h 42671"/>
              <a:gd name="connsiteX4" fmla="*/ 0 w 56388"/>
              <a:gd name="connsiteY4" fmla="*/ 21335 h 426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8" h="42671">
                <a:moveTo>
                  <a:pt x="0" y="21335"/>
                </a:moveTo>
                <a:cubicBezTo>
                  <a:pt x="0" y="9550"/>
                  <a:pt x="12572" y="0"/>
                  <a:pt x="28194" y="0"/>
                </a:cubicBezTo>
                <a:cubicBezTo>
                  <a:pt x="43815" y="0"/>
                  <a:pt x="56388" y="9550"/>
                  <a:pt x="56388" y="21335"/>
                </a:cubicBezTo>
                <a:cubicBezTo>
                  <a:pt x="56388" y="33121"/>
                  <a:pt x="43815" y="42671"/>
                  <a:pt x="28194" y="42671"/>
                </a:cubicBezTo>
                <a:cubicBezTo>
                  <a:pt x="12572" y="42671"/>
                  <a:pt x="0" y="33121"/>
                  <a:pt x="0" y="21335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0476" y="8093964"/>
            <a:ext cx="56387" cy="42671"/>
          </a:xfrm>
          <a:custGeom>
            <a:avLst/>
            <a:gdLst>
              <a:gd name="connsiteX0" fmla="*/ 0 w 56387"/>
              <a:gd name="connsiteY0" fmla="*/ 21335 h 42671"/>
              <a:gd name="connsiteX1" fmla="*/ 28193 w 56387"/>
              <a:gd name="connsiteY1" fmla="*/ 0 h 42671"/>
              <a:gd name="connsiteX2" fmla="*/ 56387 w 56387"/>
              <a:gd name="connsiteY2" fmla="*/ 21335 h 42671"/>
              <a:gd name="connsiteX3" fmla="*/ 28193 w 56387"/>
              <a:gd name="connsiteY3" fmla="*/ 42671 h 42671"/>
              <a:gd name="connsiteX4" fmla="*/ 0 w 56387"/>
              <a:gd name="connsiteY4" fmla="*/ 21335 h 426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7" h="42671">
                <a:moveTo>
                  <a:pt x="0" y="21335"/>
                </a:moveTo>
                <a:cubicBezTo>
                  <a:pt x="0" y="9550"/>
                  <a:pt x="12623" y="0"/>
                  <a:pt x="28193" y="0"/>
                </a:cubicBezTo>
                <a:cubicBezTo>
                  <a:pt x="43764" y="0"/>
                  <a:pt x="56387" y="9550"/>
                  <a:pt x="56387" y="21335"/>
                </a:cubicBezTo>
                <a:cubicBezTo>
                  <a:pt x="56387" y="33121"/>
                  <a:pt x="43764" y="42671"/>
                  <a:pt x="28193" y="42671"/>
                </a:cubicBezTo>
                <a:cubicBezTo>
                  <a:pt x="12623" y="42671"/>
                  <a:pt x="0" y="33121"/>
                  <a:pt x="0" y="21335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300" y="850900"/>
            <a:ext cx="6121400" cy="3454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300" y="4826000"/>
            <a:ext cx="6121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019800" y="76200"/>
            <a:ext cx="736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2017/10/10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80200" y="89408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79600" y="1155700"/>
            <a:ext cx="3060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195" dirty="0" smtClean="0">
                <a:solidFill>
                  <a:srgbClr val="2f5897"/>
                </a:solidFill>
                <a:latin typeface="幼圆" pitchFamily="18" charset="0"/>
                <a:cs typeface="幼圆" pitchFamily="18" charset="0"/>
              </a:rPr>
              <a:t>社会学中的主要研究问题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1752600"/>
            <a:ext cx="3581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Mills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(1959,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Sociological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Imagination):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1993900"/>
            <a:ext cx="5638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particular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society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whole?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" y="2286000"/>
            <a:ext cx="5664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essential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components,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related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another?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" y="2489200"/>
            <a:ext cx="4699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varieties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order?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2781300"/>
            <a:ext cx="54737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society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stand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human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history?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" y="3022600"/>
            <a:ext cx="3149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mechanics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changing?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327400"/>
            <a:ext cx="57785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1778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varieties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women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prevail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society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19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period?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…What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kinds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`human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nature'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revealed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9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conduct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character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observe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society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period?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79600" y="5130800"/>
            <a:ext cx="3060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195" dirty="0" smtClean="0">
                <a:solidFill>
                  <a:srgbClr val="2f5897"/>
                </a:solidFill>
                <a:latin typeface="幼圆" pitchFamily="18" charset="0"/>
                <a:cs typeface="幼圆" pitchFamily="18" charset="0"/>
              </a:rPr>
              <a:t>社会学中的主要研究问题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5994400"/>
            <a:ext cx="44196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社会（社会互动、社会结构等）是什么样子的？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社会是如何形成它当前的状态的？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社会如何变迁？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6858000" cy="9144000"/>
          </a:xfrm>
          <a:custGeom>
            <a:avLst/>
            <a:gdLst>
              <a:gd name="connsiteX0" fmla="*/ 0 w 6858000"/>
              <a:gd name="connsiteY0" fmla="*/ 9143999 h 9144000"/>
              <a:gd name="connsiteX1" fmla="*/ 6858000 w 6858000"/>
              <a:gd name="connsiteY1" fmla="*/ 9143999 h 9144000"/>
              <a:gd name="connsiteX2" fmla="*/ 6858000 w 6858000"/>
              <a:gd name="connsiteY2" fmla="*/ 0 h 9144000"/>
              <a:gd name="connsiteX3" fmla="*/ 0 w 6858000"/>
              <a:gd name="connsiteY3" fmla="*/ 0 h 9144000"/>
              <a:gd name="connsiteX4" fmla="*/ 0 w 6858000"/>
              <a:gd name="connsiteY4" fmla="*/ 9143999 h 914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0" h="9144000">
                <a:moveTo>
                  <a:pt x="0" y="9143999"/>
                </a:moveTo>
                <a:lnTo>
                  <a:pt x="6858000" y="9143999"/>
                </a:lnTo>
                <a:lnTo>
                  <a:pt x="6858000" y="0"/>
                </a:lnTo>
                <a:lnTo>
                  <a:pt x="0" y="0"/>
                </a:lnTo>
                <a:lnTo>
                  <a:pt x="0" y="9143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19800" y="4117847"/>
            <a:ext cx="56388" cy="42672"/>
          </a:xfrm>
          <a:custGeom>
            <a:avLst/>
            <a:gdLst>
              <a:gd name="connsiteX0" fmla="*/ 0 w 56388"/>
              <a:gd name="connsiteY0" fmla="*/ 21336 h 42672"/>
              <a:gd name="connsiteX1" fmla="*/ 28194 w 56388"/>
              <a:gd name="connsiteY1" fmla="*/ 0 h 42672"/>
              <a:gd name="connsiteX2" fmla="*/ 56388 w 56388"/>
              <a:gd name="connsiteY2" fmla="*/ 21336 h 42672"/>
              <a:gd name="connsiteX3" fmla="*/ 28194 w 56388"/>
              <a:gd name="connsiteY3" fmla="*/ 42672 h 42672"/>
              <a:gd name="connsiteX4" fmla="*/ 0 w 56388"/>
              <a:gd name="connsiteY4" fmla="*/ 21336 h 42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8" h="42672">
                <a:moveTo>
                  <a:pt x="0" y="21336"/>
                </a:moveTo>
                <a:cubicBezTo>
                  <a:pt x="0" y="9525"/>
                  <a:pt x="12572" y="0"/>
                  <a:pt x="28194" y="0"/>
                </a:cubicBezTo>
                <a:cubicBezTo>
                  <a:pt x="43815" y="0"/>
                  <a:pt x="56388" y="9525"/>
                  <a:pt x="56388" y="21336"/>
                </a:cubicBezTo>
                <a:cubicBezTo>
                  <a:pt x="56388" y="33147"/>
                  <a:pt x="43815" y="42672"/>
                  <a:pt x="28194" y="42672"/>
                </a:cubicBezTo>
                <a:cubicBezTo>
                  <a:pt x="12572" y="42672"/>
                  <a:pt x="0" y="33147"/>
                  <a:pt x="0" y="21336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0476" y="4117847"/>
            <a:ext cx="56387" cy="42672"/>
          </a:xfrm>
          <a:custGeom>
            <a:avLst/>
            <a:gdLst>
              <a:gd name="connsiteX0" fmla="*/ 0 w 56387"/>
              <a:gd name="connsiteY0" fmla="*/ 21336 h 42672"/>
              <a:gd name="connsiteX1" fmla="*/ 28193 w 56387"/>
              <a:gd name="connsiteY1" fmla="*/ 0 h 42672"/>
              <a:gd name="connsiteX2" fmla="*/ 56387 w 56387"/>
              <a:gd name="connsiteY2" fmla="*/ 21336 h 42672"/>
              <a:gd name="connsiteX3" fmla="*/ 28193 w 56387"/>
              <a:gd name="connsiteY3" fmla="*/ 42672 h 42672"/>
              <a:gd name="connsiteX4" fmla="*/ 0 w 56387"/>
              <a:gd name="connsiteY4" fmla="*/ 21336 h 42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7" h="42672">
                <a:moveTo>
                  <a:pt x="0" y="21336"/>
                </a:moveTo>
                <a:cubicBezTo>
                  <a:pt x="0" y="9525"/>
                  <a:pt x="12623" y="0"/>
                  <a:pt x="28193" y="0"/>
                </a:cubicBezTo>
                <a:cubicBezTo>
                  <a:pt x="43764" y="0"/>
                  <a:pt x="56387" y="9525"/>
                  <a:pt x="56387" y="21336"/>
                </a:cubicBezTo>
                <a:cubicBezTo>
                  <a:pt x="56387" y="33147"/>
                  <a:pt x="43764" y="42672"/>
                  <a:pt x="28193" y="42672"/>
                </a:cubicBezTo>
                <a:cubicBezTo>
                  <a:pt x="12623" y="42672"/>
                  <a:pt x="0" y="33147"/>
                  <a:pt x="0" y="21336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19800" y="8093964"/>
            <a:ext cx="56388" cy="42671"/>
          </a:xfrm>
          <a:custGeom>
            <a:avLst/>
            <a:gdLst>
              <a:gd name="connsiteX0" fmla="*/ 0 w 56388"/>
              <a:gd name="connsiteY0" fmla="*/ 21335 h 42671"/>
              <a:gd name="connsiteX1" fmla="*/ 28194 w 56388"/>
              <a:gd name="connsiteY1" fmla="*/ 0 h 42671"/>
              <a:gd name="connsiteX2" fmla="*/ 56388 w 56388"/>
              <a:gd name="connsiteY2" fmla="*/ 21335 h 42671"/>
              <a:gd name="connsiteX3" fmla="*/ 28194 w 56388"/>
              <a:gd name="connsiteY3" fmla="*/ 42671 h 42671"/>
              <a:gd name="connsiteX4" fmla="*/ 0 w 56388"/>
              <a:gd name="connsiteY4" fmla="*/ 21335 h 426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8" h="42671">
                <a:moveTo>
                  <a:pt x="0" y="21335"/>
                </a:moveTo>
                <a:cubicBezTo>
                  <a:pt x="0" y="9550"/>
                  <a:pt x="12572" y="0"/>
                  <a:pt x="28194" y="0"/>
                </a:cubicBezTo>
                <a:cubicBezTo>
                  <a:pt x="43815" y="0"/>
                  <a:pt x="56388" y="9550"/>
                  <a:pt x="56388" y="21335"/>
                </a:cubicBezTo>
                <a:cubicBezTo>
                  <a:pt x="56388" y="33121"/>
                  <a:pt x="43815" y="42671"/>
                  <a:pt x="28194" y="42671"/>
                </a:cubicBezTo>
                <a:cubicBezTo>
                  <a:pt x="12572" y="42671"/>
                  <a:pt x="0" y="33121"/>
                  <a:pt x="0" y="21335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0476" y="8093964"/>
            <a:ext cx="56387" cy="42671"/>
          </a:xfrm>
          <a:custGeom>
            <a:avLst/>
            <a:gdLst>
              <a:gd name="connsiteX0" fmla="*/ 0 w 56387"/>
              <a:gd name="connsiteY0" fmla="*/ 21335 h 42671"/>
              <a:gd name="connsiteX1" fmla="*/ 28193 w 56387"/>
              <a:gd name="connsiteY1" fmla="*/ 0 h 42671"/>
              <a:gd name="connsiteX2" fmla="*/ 56387 w 56387"/>
              <a:gd name="connsiteY2" fmla="*/ 21335 h 42671"/>
              <a:gd name="connsiteX3" fmla="*/ 28193 w 56387"/>
              <a:gd name="connsiteY3" fmla="*/ 42671 h 42671"/>
              <a:gd name="connsiteX4" fmla="*/ 0 w 56387"/>
              <a:gd name="connsiteY4" fmla="*/ 21335 h 426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7" h="42671">
                <a:moveTo>
                  <a:pt x="0" y="21335"/>
                </a:moveTo>
                <a:cubicBezTo>
                  <a:pt x="0" y="9550"/>
                  <a:pt x="12623" y="0"/>
                  <a:pt x="28193" y="0"/>
                </a:cubicBezTo>
                <a:cubicBezTo>
                  <a:pt x="43764" y="0"/>
                  <a:pt x="56387" y="9550"/>
                  <a:pt x="56387" y="21335"/>
                </a:cubicBezTo>
                <a:cubicBezTo>
                  <a:pt x="56387" y="33121"/>
                  <a:pt x="43764" y="42671"/>
                  <a:pt x="28193" y="42671"/>
                </a:cubicBezTo>
                <a:cubicBezTo>
                  <a:pt x="12623" y="42671"/>
                  <a:pt x="0" y="33121"/>
                  <a:pt x="0" y="21335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300" y="850900"/>
            <a:ext cx="6121400" cy="3454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300" y="4826000"/>
            <a:ext cx="6121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717800" y="114300"/>
            <a:ext cx="40259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33020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2017/10/10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302000" algn="l"/>
              </a:tabLst>
            </a:pPr>
            <a:r>
              <a:rPr lang="en-US" altLang="zh-CN" sz="2195" dirty="0" smtClean="0">
                <a:solidFill>
                  <a:srgbClr val="2f5897"/>
                </a:solidFill>
                <a:latin typeface="幼圆" pitchFamily="18" charset="0"/>
                <a:cs typeface="幼圆" pitchFamily="18" charset="0"/>
              </a:rPr>
              <a:t>社会学视角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17653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84" dirty="0" smtClean="0">
                <a:solidFill>
                  <a:srgbClr val="3891a7"/>
                </a:solidFill>
                <a:latin typeface="Wingdings 2" pitchFamily="18" charset="0"/>
                <a:cs typeface="Wingdings 2" pitchFamily="18" charset="0"/>
              </a:rPr>
              <a:t>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1727200"/>
            <a:ext cx="5473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社会学家研究群体情景中的人，将个体作为某一特定群体的成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197100"/>
            <a:ext cx="6210300" cy="713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38100" algn="l"/>
                <a:tab pos="177800" algn="l"/>
                <a:tab pos="355600" algn="l"/>
                <a:tab pos="406400" algn="l"/>
                <a:tab pos="2171700" algn="l"/>
                <a:tab pos="61341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员或代表进行研究。</a:t>
            </a:r>
          </a:p>
          <a:p>
            <a:pPr>
              <a:lnSpc>
                <a:spcPts val="2300"/>
              </a:lnSpc>
              <a:tabLst>
                <a:tab pos="38100" algn="l"/>
                <a:tab pos="177800" algn="l"/>
                <a:tab pos="355600" algn="l"/>
                <a:tab pos="406400" algn="l"/>
                <a:tab pos="2171700" algn="l"/>
                <a:tab pos="6134100" algn="l"/>
              </a:tabLst>
            </a:pPr>
            <a:r>
              <a:rPr lang="en-US" altLang="zh-CN" dirty="0" smtClean="0"/>
              <a:t>	</a:t>
            </a:r>
            <a:r>
              <a:rPr lang="en-US" altLang="zh-CN" sz="1284" dirty="0" smtClean="0">
                <a:solidFill>
                  <a:srgbClr val="3891a7"/>
                </a:solidFill>
                <a:latin typeface="Wingdings 2" pitchFamily="18" charset="0"/>
                <a:cs typeface="Wingdings 2" pitchFamily="18" charset="0"/>
              </a:rPr>
              <a:t>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Sociologists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study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people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group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situations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(Ballantine,</a:t>
            </a:r>
            <a:r>
              <a:rPr lang="en-US" altLang="zh-CN" sz="8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1997,</a:t>
            </a:r>
            <a:r>
              <a:rPr lang="en-US" altLang="zh-CN" sz="8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p.</a:t>
            </a:r>
            <a:r>
              <a:rPr lang="en-US" altLang="zh-CN" sz="8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2)</a:t>
            </a:r>
            <a:r>
              <a:rPr lang="en-US" altLang="zh-CN" sz="1596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.</a:t>
            </a:r>
            <a:r>
              <a:rPr lang="en-US" altLang="zh-CN" sz="1596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People</a:t>
            </a:r>
          </a:p>
          <a:p>
            <a:pPr>
              <a:lnSpc>
                <a:spcPts val="1900"/>
              </a:lnSpc>
              <a:tabLst>
                <a:tab pos="38100" algn="l"/>
                <a:tab pos="177800" algn="l"/>
                <a:tab pos="355600" algn="l"/>
                <a:tab pos="406400" algn="l"/>
                <a:tab pos="2171700" algn="l"/>
                <a:tab pos="6134100" algn="l"/>
              </a:tabLst>
            </a:pPr>
            <a:r>
              <a:rPr lang="en-US" altLang="zh-CN" dirty="0" smtClean="0"/>
              <a:t>		</a:t>
            </a:r>
            <a:r>
              <a:rPr lang="en-US" altLang="zh-CN" sz="1598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are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viewed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as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members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of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some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distinct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category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of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persons,</a:t>
            </a:r>
          </a:p>
          <a:p>
            <a:pPr>
              <a:lnSpc>
                <a:spcPts val="1900"/>
              </a:lnSpc>
              <a:tabLst>
                <a:tab pos="38100" algn="l"/>
                <a:tab pos="177800" algn="l"/>
                <a:tab pos="355600" algn="l"/>
                <a:tab pos="406400" algn="l"/>
                <a:tab pos="2171700" algn="l"/>
                <a:tab pos="61341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performing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certain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functions,</a:t>
            </a:r>
            <a:r>
              <a:rPr lang="en-US" altLang="zh-CN" sz="1596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certain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regular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ways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(Ralhan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&amp;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Lambat,</a:t>
            </a:r>
            <a:r>
              <a:rPr lang="en-US" altLang="zh-CN" sz="8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2006,</a:t>
            </a:r>
            <a:r>
              <a:rPr lang="en-US" altLang="zh-CN" sz="8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p.</a:t>
            </a:r>
            <a:r>
              <a:rPr lang="en-US" altLang="zh-CN" sz="8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3)</a:t>
            </a:r>
            <a:r>
              <a:rPr lang="en-US" altLang="zh-CN" sz="1596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.</a:t>
            </a:r>
          </a:p>
          <a:p>
            <a:pPr>
              <a:lnSpc>
                <a:spcPts val="2200"/>
              </a:lnSpc>
              <a:tabLst>
                <a:tab pos="38100" algn="l"/>
                <a:tab pos="177800" algn="l"/>
                <a:tab pos="355600" algn="l"/>
                <a:tab pos="406400" algn="l"/>
                <a:tab pos="2171700" algn="l"/>
                <a:tab pos="61341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tendencies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participation,</a:t>
            </a:r>
          </a:p>
          <a:p>
            <a:pPr>
              <a:lnSpc>
                <a:spcPts val="1900"/>
              </a:lnSpc>
              <a:tabLst>
                <a:tab pos="38100" algn="l"/>
                <a:tab pos="177800" algn="l"/>
                <a:tab pos="355600" algn="l"/>
                <a:tab pos="406400" algn="l"/>
                <a:tab pos="2171700" algn="l"/>
                <a:tab pos="61341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cohesion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conflict.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8100" algn="l"/>
                <a:tab pos="177800" algn="l"/>
                <a:tab pos="355600" algn="l"/>
                <a:tab pos="406400" algn="l"/>
                <a:tab pos="2171700" algn="l"/>
                <a:tab pos="6134100" algn="l"/>
              </a:tabLst>
            </a:pPr>
            <a:r>
              <a:rPr lang="en-US" altLang="zh-CN" dirty="0" smtClean="0"/>
              <a:t>					</a:t>
            </a:r>
            <a:r>
              <a:rPr lang="en-US" altLang="zh-CN" sz="2195" dirty="0" smtClean="0">
                <a:solidFill>
                  <a:srgbClr val="2f5897"/>
                </a:solidFill>
                <a:latin typeface="幼圆" pitchFamily="18" charset="0"/>
                <a:cs typeface="幼圆" pitchFamily="18" charset="0"/>
              </a:rPr>
              <a:t>社会学视角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8100" algn="l"/>
                <a:tab pos="177800" algn="l"/>
                <a:tab pos="355600" algn="l"/>
                <a:tab pos="406400" algn="l"/>
                <a:tab pos="2171700" algn="l"/>
                <a:tab pos="6134100" algn="l"/>
              </a:tabLst>
            </a:pPr>
            <a:r>
              <a:rPr lang="en-US" altLang="zh-CN" dirty="0" smtClean="0"/>
              <a:t>		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社会学的想象力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Sociological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Imagination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(Mills,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1959)</a:t>
            </a:r>
          </a:p>
          <a:p>
            <a:pPr>
              <a:lnSpc>
                <a:spcPts val="2000"/>
              </a:lnSpc>
              <a:tabLst>
                <a:tab pos="38100" algn="l"/>
                <a:tab pos="177800" algn="l"/>
                <a:tab pos="355600" algn="l"/>
                <a:tab pos="406400" algn="l"/>
                <a:tab pos="2171700" algn="l"/>
                <a:tab pos="6134100" algn="l"/>
              </a:tabLst>
            </a:pPr>
            <a:r>
              <a:rPr lang="en-US" altLang="zh-CN" dirty="0" smtClean="0"/>
              <a:t>				</a:t>
            </a:r>
            <a:r>
              <a:rPr lang="en-US" altLang="zh-CN" sz="14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Biography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history</a:t>
            </a:r>
          </a:p>
          <a:p>
            <a:pPr>
              <a:lnSpc>
                <a:spcPts val="2000"/>
              </a:lnSpc>
              <a:tabLst>
                <a:tab pos="38100" algn="l"/>
                <a:tab pos="177800" algn="l"/>
                <a:tab pos="355600" algn="l"/>
                <a:tab pos="406400" algn="l"/>
                <a:tab pos="2171700" algn="l"/>
                <a:tab pos="6134100" algn="l"/>
              </a:tabLst>
            </a:pPr>
            <a:r>
              <a:rPr lang="en-US" altLang="zh-CN" dirty="0" smtClean="0"/>
              <a:t>				</a:t>
            </a:r>
            <a:r>
              <a:rPr lang="en-US" altLang="zh-CN" sz="14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Personal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troubles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issues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</a:p>
          <a:p>
            <a:pPr>
              <a:lnSpc>
                <a:spcPts val="2200"/>
              </a:lnSpc>
              <a:tabLst>
                <a:tab pos="38100" algn="l"/>
                <a:tab pos="177800" algn="l"/>
                <a:tab pos="355600" algn="l"/>
                <a:tab pos="406400" algn="l"/>
                <a:tab pos="2171700" algn="l"/>
                <a:tab pos="61341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Single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actors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sociological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</a:p>
          <a:p>
            <a:pPr>
              <a:lnSpc>
                <a:spcPts val="1900"/>
              </a:lnSpc>
              <a:tabLst>
                <a:tab pos="38100" algn="l"/>
                <a:tab pos="177800" algn="l"/>
                <a:tab pos="355600" algn="l"/>
                <a:tab pos="406400" algn="l"/>
                <a:tab pos="2171700" algn="l"/>
                <a:tab pos="61341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capacity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units,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members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partners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1900"/>
              </a:lnSpc>
              <a:tabLst>
                <a:tab pos="38100" algn="l"/>
                <a:tab pos="177800" algn="l"/>
                <a:tab pos="355600" algn="l"/>
                <a:tab pos="406400" algn="l"/>
                <a:tab pos="2171700" algn="l"/>
                <a:tab pos="61341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interdependency.</a:t>
            </a:r>
          </a:p>
          <a:p>
            <a:pPr>
              <a:lnSpc>
                <a:spcPts val="2300"/>
              </a:lnSpc>
              <a:tabLst>
                <a:tab pos="38100" algn="l"/>
                <a:tab pos="177800" algn="l"/>
                <a:tab pos="355600" algn="l"/>
                <a:tab pos="406400" algn="l"/>
                <a:tab pos="2171700" algn="l"/>
                <a:tab pos="61341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transformation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intimate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relationships,</a:t>
            </a:r>
          </a:p>
          <a:p>
            <a:pPr>
              <a:lnSpc>
                <a:spcPts val="1900"/>
              </a:lnSpc>
              <a:tabLst>
                <a:tab pos="38100" algn="l"/>
                <a:tab pos="177800" algn="l"/>
                <a:tab pos="355600" algn="l"/>
                <a:tab pos="406400" algn="l"/>
                <a:tab pos="2171700" algn="l"/>
                <a:tab pos="6134100" algn="l"/>
              </a:tabLst>
            </a:pPr>
            <a:r>
              <a:rPr lang="en-US" altLang="zh-CN" dirty="0" smtClean="0"/>
              <a:t>			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employment,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crime,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smoke,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suicide,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consumerism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38100" algn="l"/>
                <a:tab pos="177800" algn="l"/>
                <a:tab pos="355600" algn="l"/>
                <a:tab pos="406400" algn="l"/>
                <a:tab pos="2171700" algn="l"/>
                <a:tab pos="6134100" algn="l"/>
              </a:tabLst>
            </a:pPr>
            <a:r>
              <a:rPr lang="en-US" altLang="zh-CN" dirty="0" smtClean="0"/>
              <a:t>					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6858000" cy="9144000"/>
          </a:xfrm>
          <a:custGeom>
            <a:avLst/>
            <a:gdLst>
              <a:gd name="connsiteX0" fmla="*/ 0 w 6858000"/>
              <a:gd name="connsiteY0" fmla="*/ 9143999 h 9144000"/>
              <a:gd name="connsiteX1" fmla="*/ 6858000 w 6858000"/>
              <a:gd name="connsiteY1" fmla="*/ 9143999 h 9144000"/>
              <a:gd name="connsiteX2" fmla="*/ 6858000 w 6858000"/>
              <a:gd name="connsiteY2" fmla="*/ 0 h 9144000"/>
              <a:gd name="connsiteX3" fmla="*/ 0 w 6858000"/>
              <a:gd name="connsiteY3" fmla="*/ 0 h 9144000"/>
              <a:gd name="connsiteX4" fmla="*/ 0 w 6858000"/>
              <a:gd name="connsiteY4" fmla="*/ 9143999 h 914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0" h="9144000">
                <a:moveTo>
                  <a:pt x="0" y="9143999"/>
                </a:moveTo>
                <a:lnTo>
                  <a:pt x="6858000" y="9143999"/>
                </a:lnTo>
                <a:lnTo>
                  <a:pt x="6858000" y="0"/>
                </a:lnTo>
                <a:lnTo>
                  <a:pt x="0" y="0"/>
                </a:lnTo>
                <a:lnTo>
                  <a:pt x="0" y="9143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19800" y="4117847"/>
            <a:ext cx="56388" cy="42672"/>
          </a:xfrm>
          <a:custGeom>
            <a:avLst/>
            <a:gdLst>
              <a:gd name="connsiteX0" fmla="*/ 0 w 56388"/>
              <a:gd name="connsiteY0" fmla="*/ 21336 h 42672"/>
              <a:gd name="connsiteX1" fmla="*/ 28194 w 56388"/>
              <a:gd name="connsiteY1" fmla="*/ 0 h 42672"/>
              <a:gd name="connsiteX2" fmla="*/ 56388 w 56388"/>
              <a:gd name="connsiteY2" fmla="*/ 21336 h 42672"/>
              <a:gd name="connsiteX3" fmla="*/ 28194 w 56388"/>
              <a:gd name="connsiteY3" fmla="*/ 42672 h 42672"/>
              <a:gd name="connsiteX4" fmla="*/ 0 w 56388"/>
              <a:gd name="connsiteY4" fmla="*/ 21336 h 42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8" h="42672">
                <a:moveTo>
                  <a:pt x="0" y="21336"/>
                </a:moveTo>
                <a:cubicBezTo>
                  <a:pt x="0" y="9525"/>
                  <a:pt x="12572" y="0"/>
                  <a:pt x="28194" y="0"/>
                </a:cubicBezTo>
                <a:cubicBezTo>
                  <a:pt x="43815" y="0"/>
                  <a:pt x="56388" y="9525"/>
                  <a:pt x="56388" y="21336"/>
                </a:cubicBezTo>
                <a:cubicBezTo>
                  <a:pt x="56388" y="33147"/>
                  <a:pt x="43815" y="42672"/>
                  <a:pt x="28194" y="42672"/>
                </a:cubicBezTo>
                <a:cubicBezTo>
                  <a:pt x="12572" y="42672"/>
                  <a:pt x="0" y="33147"/>
                  <a:pt x="0" y="21336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0476" y="4117847"/>
            <a:ext cx="56387" cy="42672"/>
          </a:xfrm>
          <a:custGeom>
            <a:avLst/>
            <a:gdLst>
              <a:gd name="connsiteX0" fmla="*/ 0 w 56387"/>
              <a:gd name="connsiteY0" fmla="*/ 21336 h 42672"/>
              <a:gd name="connsiteX1" fmla="*/ 28193 w 56387"/>
              <a:gd name="connsiteY1" fmla="*/ 0 h 42672"/>
              <a:gd name="connsiteX2" fmla="*/ 56387 w 56387"/>
              <a:gd name="connsiteY2" fmla="*/ 21336 h 42672"/>
              <a:gd name="connsiteX3" fmla="*/ 28193 w 56387"/>
              <a:gd name="connsiteY3" fmla="*/ 42672 h 42672"/>
              <a:gd name="connsiteX4" fmla="*/ 0 w 56387"/>
              <a:gd name="connsiteY4" fmla="*/ 21336 h 42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7" h="42672">
                <a:moveTo>
                  <a:pt x="0" y="21336"/>
                </a:moveTo>
                <a:cubicBezTo>
                  <a:pt x="0" y="9525"/>
                  <a:pt x="12623" y="0"/>
                  <a:pt x="28193" y="0"/>
                </a:cubicBezTo>
                <a:cubicBezTo>
                  <a:pt x="43764" y="0"/>
                  <a:pt x="56387" y="9525"/>
                  <a:pt x="56387" y="21336"/>
                </a:cubicBezTo>
                <a:cubicBezTo>
                  <a:pt x="56387" y="33147"/>
                  <a:pt x="43764" y="42672"/>
                  <a:pt x="28193" y="42672"/>
                </a:cubicBezTo>
                <a:cubicBezTo>
                  <a:pt x="12623" y="42672"/>
                  <a:pt x="0" y="33147"/>
                  <a:pt x="0" y="21336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19800" y="8093964"/>
            <a:ext cx="56388" cy="42671"/>
          </a:xfrm>
          <a:custGeom>
            <a:avLst/>
            <a:gdLst>
              <a:gd name="connsiteX0" fmla="*/ 0 w 56388"/>
              <a:gd name="connsiteY0" fmla="*/ 21335 h 42671"/>
              <a:gd name="connsiteX1" fmla="*/ 28194 w 56388"/>
              <a:gd name="connsiteY1" fmla="*/ 0 h 42671"/>
              <a:gd name="connsiteX2" fmla="*/ 56388 w 56388"/>
              <a:gd name="connsiteY2" fmla="*/ 21335 h 42671"/>
              <a:gd name="connsiteX3" fmla="*/ 28194 w 56388"/>
              <a:gd name="connsiteY3" fmla="*/ 42671 h 42671"/>
              <a:gd name="connsiteX4" fmla="*/ 0 w 56388"/>
              <a:gd name="connsiteY4" fmla="*/ 21335 h 426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8" h="42671">
                <a:moveTo>
                  <a:pt x="0" y="21335"/>
                </a:moveTo>
                <a:cubicBezTo>
                  <a:pt x="0" y="9550"/>
                  <a:pt x="12572" y="0"/>
                  <a:pt x="28194" y="0"/>
                </a:cubicBezTo>
                <a:cubicBezTo>
                  <a:pt x="43815" y="0"/>
                  <a:pt x="56388" y="9550"/>
                  <a:pt x="56388" y="21335"/>
                </a:cubicBezTo>
                <a:cubicBezTo>
                  <a:pt x="56388" y="33121"/>
                  <a:pt x="43815" y="42671"/>
                  <a:pt x="28194" y="42671"/>
                </a:cubicBezTo>
                <a:cubicBezTo>
                  <a:pt x="12572" y="42671"/>
                  <a:pt x="0" y="33121"/>
                  <a:pt x="0" y="21335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0476" y="8093964"/>
            <a:ext cx="56387" cy="42671"/>
          </a:xfrm>
          <a:custGeom>
            <a:avLst/>
            <a:gdLst>
              <a:gd name="connsiteX0" fmla="*/ 0 w 56387"/>
              <a:gd name="connsiteY0" fmla="*/ 21335 h 42671"/>
              <a:gd name="connsiteX1" fmla="*/ 28193 w 56387"/>
              <a:gd name="connsiteY1" fmla="*/ 0 h 42671"/>
              <a:gd name="connsiteX2" fmla="*/ 56387 w 56387"/>
              <a:gd name="connsiteY2" fmla="*/ 21335 h 42671"/>
              <a:gd name="connsiteX3" fmla="*/ 28193 w 56387"/>
              <a:gd name="connsiteY3" fmla="*/ 42671 h 42671"/>
              <a:gd name="connsiteX4" fmla="*/ 0 w 56387"/>
              <a:gd name="connsiteY4" fmla="*/ 21335 h 426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7" h="42671">
                <a:moveTo>
                  <a:pt x="0" y="21335"/>
                </a:moveTo>
                <a:cubicBezTo>
                  <a:pt x="0" y="9550"/>
                  <a:pt x="12623" y="0"/>
                  <a:pt x="28193" y="0"/>
                </a:cubicBezTo>
                <a:cubicBezTo>
                  <a:pt x="43764" y="0"/>
                  <a:pt x="56387" y="9550"/>
                  <a:pt x="56387" y="21335"/>
                </a:cubicBezTo>
                <a:cubicBezTo>
                  <a:pt x="56387" y="33121"/>
                  <a:pt x="43764" y="42671"/>
                  <a:pt x="28193" y="42671"/>
                </a:cubicBezTo>
                <a:cubicBezTo>
                  <a:pt x="12623" y="42671"/>
                  <a:pt x="0" y="33121"/>
                  <a:pt x="0" y="21335"/>
                </a:cubicBez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300" y="850900"/>
            <a:ext cx="6121400" cy="3454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300" y="4826000"/>
            <a:ext cx="6121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680200" y="89408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" y="139700"/>
            <a:ext cx="6184900" cy="193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77800" algn="l"/>
                <a:tab pos="2120900" algn="l"/>
                <a:tab pos="54610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2017/10/10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77800" algn="l"/>
                <a:tab pos="2120900" algn="l"/>
                <a:tab pos="5461000" algn="l"/>
              </a:tabLst>
            </a:pPr>
            <a:r>
              <a:rPr lang="en-US" altLang="zh-CN" dirty="0" smtClean="0"/>
              <a:t>		</a:t>
            </a:r>
            <a:r>
              <a:rPr lang="en-US" altLang="zh-CN" sz="2195" dirty="0" smtClean="0">
                <a:solidFill>
                  <a:srgbClr val="2f5897"/>
                </a:solidFill>
                <a:latin typeface="幼圆" pitchFamily="18" charset="0"/>
                <a:cs typeface="幼圆" pitchFamily="18" charset="0"/>
              </a:rPr>
              <a:t>社会学视角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77800" algn="l"/>
                <a:tab pos="2120900" algn="l"/>
                <a:tab pos="5461000" algn="l"/>
              </a:tabLst>
            </a:pP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apparent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frameworks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influence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</a:p>
          <a:p>
            <a:pPr>
              <a:lnSpc>
                <a:spcPts val="1900"/>
              </a:lnSpc>
              <a:tabLst>
                <a:tab pos="177800" algn="l"/>
                <a:tab pos="2120900" algn="l"/>
                <a:tab pos="54610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" y="2095500"/>
            <a:ext cx="76200" cy="128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15" dirty="0" smtClean="0">
                <a:solidFill>
                  <a:srgbClr val="3891a7"/>
                </a:solidFill>
                <a:latin typeface="Wingdings 2" pitchFamily="18" charset="0"/>
                <a:cs typeface="Wingdings 2" pitchFamily="18" charset="0"/>
              </a:rPr>
              <a:t>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115" dirty="0" smtClean="0">
                <a:solidFill>
                  <a:srgbClr val="3891a7"/>
                </a:solidFill>
                <a:latin typeface="Wingdings 2" pitchFamily="18" charset="0"/>
                <a:cs typeface="Wingdings 2" pitchFamily="18" charset="0"/>
              </a:rPr>
              <a:t>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115" dirty="0" smtClean="0">
                <a:solidFill>
                  <a:srgbClr val="3891a7"/>
                </a:solidFill>
                <a:latin typeface="Wingdings 2" pitchFamily="18" charset="0"/>
                <a:cs typeface="Wingdings 2" pitchFamily="18" charset="0"/>
              </a:rPr>
              <a:t>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115" dirty="0" smtClean="0">
                <a:solidFill>
                  <a:srgbClr val="3891a7"/>
                </a:solidFill>
                <a:latin typeface="Wingdings 2" pitchFamily="18" charset="0"/>
                <a:cs typeface="Wingdings 2" pitchFamily="18" charset="0"/>
              </a:rPr>
              <a:t>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2222500"/>
            <a:ext cx="5600700" cy="596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77800" algn="l"/>
                <a:tab pos="13081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think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imaginatively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and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detach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oneself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from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preconceived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ideas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about</a:t>
            </a:r>
          </a:p>
          <a:p>
            <a:pPr>
              <a:lnSpc>
                <a:spcPts val="1300"/>
              </a:lnSpc>
              <a:tabLst>
                <a:tab pos="177800" algn="l"/>
                <a:tab pos="13081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social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life</a:t>
            </a:r>
          </a:p>
          <a:p>
            <a:pPr>
              <a:lnSpc>
                <a:spcPts val="1600"/>
              </a:lnSpc>
              <a:tabLst>
                <a:tab pos="177800" algn="l"/>
                <a:tab pos="13081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break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free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from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the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immediacy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personal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circumstances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and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take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much</a:t>
            </a:r>
          </a:p>
          <a:p>
            <a:pPr>
              <a:lnSpc>
                <a:spcPts val="1300"/>
              </a:lnSpc>
              <a:tabLst>
                <a:tab pos="177800" algn="l"/>
                <a:tab pos="13081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broader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view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why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are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are,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and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why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act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do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(Giddens,</a:t>
            </a:r>
            <a:r>
              <a:rPr lang="en-US" altLang="zh-CN" sz="8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2006,</a:t>
            </a:r>
            <a:r>
              <a:rPr lang="en-US" altLang="zh-CN" sz="8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p.</a:t>
            </a:r>
            <a:r>
              <a:rPr lang="en-US" altLang="zh-CN" sz="8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4)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.</a:t>
            </a:r>
          </a:p>
          <a:p>
            <a:pPr>
              <a:lnSpc>
                <a:spcPts val="1600"/>
              </a:lnSpc>
              <a:tabLst>
                <a:tab pos="177800" algn="l"/>
                <a:tab pos="13081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view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human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actions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elements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wider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figurations: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non-random,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mutual</a:t>
            </a:r>
          </a:p>
          <a:p>
            <a:pPr>
              <a:lnSpc>
                <a:spcPts val="1300"/>
              </a:lnSpc>
              <a:tabLst>
                <a:tab pos="177800" algn="l"/>
                <a:tab pos="13081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dependency,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reciprocal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conditioning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action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(Bauman,</a:t>
            </a:r>
            <a:r>
              <a:rPr lang="en-US" altLang="zh-CN" sz="8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1990,</a:t>
            </a:r>
            <a:r>
              <a:rPr lang="en-US" altLang="zh-CN" sz="8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p.</a:t>
            </a:r>
            <a:r>
              <a:rPr lang="en-US" altLang="zh-CN" sz="8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7-8)</a:t>
            </a:r>
          </a:p>
          <a:p>
            <a:pPr>
              <a:lnSpc>
                <a:spcPts val="1600"/>
              </a:lnSpc>
              <a:tabLst>
                <a:tab pos="177800" algn="l"/>
                <a:tab pos="13081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It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teaches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us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that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what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regard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natural,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inevitable,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good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true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may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not</a:t>
            </a:r>
          </a:p>
          <a:p>
            <a:pPr>
              <a:lnSpc>
                <a:spcPts val="1300"/>
              </a:lnSpc>
              <a:tabLst>
                <a:tab pos="177800" algn="l"/>
                <a:tab pos="13081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be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such,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and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that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‘givens’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our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life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are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strongly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influenced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by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historical</a:t>
            </a:r>
          </a:p>
          <a:p>
            <a:pPr>
              <a:lnSpc>
                <a:spcPts val="1300"/>
              </a:lnSpc>
              <a:tabLst>
                <a:tab pos="177800" algn="l"/>
                <a:tab pos="13081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and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social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forces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(Giddens,</a:t>
            </a:r>
            <a:r>
              <a:rPr lang="en-US" altLang="zh-CN" sz="8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2006,</a:t>
            </a:r>
            <a:r>
              <a:rPr lang="en-US" altLang="zh-CN" sz="8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p.</a:t>
            </a:r>
            <a:r>
              <a:rPr lang="en-US" altLang="zh-CN" sz="803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4).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77800" algn="l"/>
                <a:tab pos="1308100" algn="l"/>
              </a:tabLst>
            </a:pPr>
            <a:r>
              <a:rPr lang="en-US" altLang="zh-CN" dirty="0" smtClean="0"/>
              <a:t>		</a:t>
            </a:r>
            <a:r>
              <a:rPr lang="en-US" altLang="zh-CN" sz="2195" dirty="0" smtClean="0">
                <a:solidFill>
                  <a:srgbClr val="2f5897"/>
                </a:solidFill>
                <a:latin typeface="幼圆" pitchFamily="18" charset="0"/>
                <a:cs typeface="幼圆" pitchFamily="18" charset="0"/>
              </a:rPr>
              <a:t>社会学视角的提问方式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77800" algn="l"/>
                <a:tab pos="13081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actions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seemly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free-willed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people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appear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>
              <a:lnSpc>
                <a:spcPts val="1900"/>
              </a:lnSpc>
              <a:tabLst>
                <a:tab pos="177800" algn="l"/>
                <a:tab pos="13081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patterns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regularities?</a:t>
            </a:r>
          </a:p>
          <a:p>
            <a:pPr>
              <a:lnSpc>
                <a:spcPts val="2400"/>
              </a:lnSpc>
              <a:tabLst>
                <a:tab pos="177800" algn="l"/>
                <a:tab pos="1308100" algn="l"/>
              </a:tabLst>
            </a:pP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为什么看似具有自由意志的人们在行动时呈现出特定的模</a:t>
            </a:r>
          </a:p>
          <a:p>
            <a:pPr>
              <a:lnSpc>
                <a:spcPts val="1700"/>
              </a:lnSpc>
              <a:tabLst>
                <a:tab pos="177800" algn="l"/>
                <a:tab pos="13081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式和规律性？</a:t>
            </a:r>
          </a:p>
          <a:p>
            <a:pPr>
              <a:lnSpc>
                <a:spcPts val="2400"/>
              </a:lnSpc>
              <a:tabLst>
                <a:tab pos="177800" algn="l"/>
                <a:tab pos="13081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people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choices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(freedom)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others?</a:t>
            </a:r>
          </a:p>
          <a:p>
            <a:pPr>
              <a:lnSpc>
                <a:spcPts val="1900"/>
              </a:lnSpc>
              <a:tabLst>
                <a:tab pos="177800" algn="l"/>
                <a:tab pos="13081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boundaries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freedom?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1900"/>
              </a:lnSpc>
              <a:tabLst>
                <a:tab pos="177800" algn="l"/>
                <a:tab pos="13081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is?</a:t>
            </a:r>
          </a:p>
          <a:p>
            <a:pPr>
              <a:lnSpc>
                <a:spcPts val="2400"/>
              </a:lnSpc>
              <a:tabLst>
                <a:tab pos="177800" algn="l"/>
                <a:tab pos="13081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为什么有些人比另一些拥有更多的自由？这种情况是怎么</a:t>
            </a:r>
          </a:p>
          <a:p>
            <a:pPr>
              <a:lnSpc>
                <a:spcPts val="1700"/>
              </a:lnSpc>
              <a:tabLst>
                <a:tab pos="177800" algn="l"/>
                <a:tab pos="13081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样形成的？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