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4749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第六讲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图（上）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1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44889" y="43050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7" y="6350"/>
                  <a:pt x="6350" y="108457"/>
                  <a:pt x="6350" y="234950"/>
                </a:cubicBezTo>
                <a:cubicBezTo>
                  <a:pt x="6350" y="361441"/>
                  <a:pt x="108457" y="463550"/>
                  <a:pt x="234950" y="463550"/>
                </a:cubicBezTo>
                <a:cubicBezTo>
                  <a:pt x="361441" y="463550"/>
                  <a:pt x="463550" y="361441"/>
                  <a:pt x="463550" y="234950"/>
                </a:cubicBezTo>
                <a:cubicBezTo>
                  <a:pt x="463550" y="108457"/>
                  <a:pt x="361441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30489" y="49146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7" y="6350"/>
                  <a:pt x="6350" y="108457"/>
                  <a:pt x="6350" y="234950"/>
                </a:cubicBezTo>
                <a:cubicBezTo>
                  <a:pt x="6350" y="361441"/>
                  <a:pt x="108457" y="463550"/>
                  <a:pt x="234950" y="463550"/>
                </a:cubicBezTo>
                <a:cubicBezTo>
                  <a:pt x="361441" y="463550"/>
                  <a:pt x="463550" y="361441"/>
                  <a:pt x="463550" y="234950"/>
                </a:cubicBezTo>
                <a:cubicBezTo>
                  <a:pt x="463550" y="108457"/>
                  <a:pt x="361441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59289" y="49146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8" y="6350"/>
                  <a:pt x="6350" y="108457"/>
                  <a:pt x="6350" y="234950"/>
                </a:cubicBezTo>
                <a:cubicBezTo>
                  <a:pt x="6350" y="361441"/>
                  <a:pt x="108458" y="463550"/>
                  <a:pt x="234950" y="463550"/>
                </a:cubicBezTo>
                <a:cubicBezTo>
                  <a:pt x="361442" y="463550"/>
                  <a:pt x="463550" y="361441"/>
                  <a:pt x="463550" y="234950"/>
                </a:cubicBezTo>
                <a:cubicBezTo>
                  <a:pt x="463550" y="108457"/>
                  <a:pt x="361442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44889" y="54480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7" y="6350"/>
                  <a:pt x="6350" y="108457"/>
                  <a:pt x="6350" y="234950"/>
                </a:cubicBezTo>
                <a:cubicBezTo>
                  <a:pt x="6350" y="361441"/>
                  <a:pt x="108457" y="463550"/>
                  <a:pt x="234950" y="463550"/>
                </a:cubicBezTo>
                <a:cubicBezTo>
                  <a:pt x="361441" y="463550"/>
                  <a:pt x="463550" y="361441"/>
                  <a:pt x="463550" y="234950"/>
                </a:cubicBezTo>
                <a:cubicBezTo>
                  <a:pt x="463550" y="108457"/>
                  <a:pt x="361441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45289" y="43812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8" y="6350"/>
                  <a:pt x="6350" y="108457"/>
                  <a:pt x="6350" y="234950"/>
                </a:cubicBezTo>
                <a:cubicBezTo>
                  <a:pt x="6350" y="361441"/>
                  <a:pt x="108458" y="463550"/>
                  <a:pt x="234950" y="463550"/>
                </a:cubicBezTo>
                <a:cubicBezTo>
                  <a:pt x="361442" y="463550"/>
                  <a:pt x="463550" y="361441"/>
                  <a:pt x="463550" y="234950"/>
                </a:cubicBezTo>
                <a:cubicBezTo>
                  <a:pt x="463550" y="108457"/>
                  <a:pt x="361442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30889" y="49908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8" y="6350"/>
                  <a:pt x="6350" y="108457"/>
                  <a:pt x="6350" y="234950"/>
                </a:cubicBezTo>
                <a:cubicBezTo>
                  <a:pt x="6350" y="361441"/>
                  <a:pt x="108458" y="463550"/>
                  <a:pt x="234950" y="463550"/>
                </a:cubicBezTo>
                <a:cubicBezTo>
                  <a:pt x="361442" y="463550"/>
                  <a:pt x="463550" y="361441"/>
                  <a:pt x="463550" y="234950"/>
                </a:cubicBezTo>
                <a:cubicBezTo>
                  <a:pt x="463550" y="108457"/>
                  <a:pt x="361442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93077" y="49908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7" y="6350"/>
                  <a:pt x="6350" y="108457"/>
                  <a:pt x="6350" y="234950"/>
                </a:cubicBezTo>
                <a:cubicBezTo>
                  <a:pt x="6350" y="361441"/>
                  <a:pt x="108457" y="463550"/>
                  <a:pt x="234950" y="463550"/>
                </a:cubicBezTo>
                <a:cubicBezTo>
                  <a:pt x="361441" y="463550"/>
                  <a:pt x="463550" y="361441"/>
                  <a:pt x="463550" y="234950"/>
                </a:cubicBezTo>
                <a:cubicBezTo>
                  <a:pt x="463550" y="108457"/>
                  <a:pt x="361441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45289" y="55242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8" y="6350"/>
                  <a:pt x="6350" y="108457"/>
                  <a:pt x="6350" y="234950"/>
                </a:cubicBezTo>
                <a:cubicBezTo>
                  <a:pt x="6350" y="361441"/>
                  <a:pt x="108458" y="463550"/>
                  <a:pt x="234950" y="463550"/>
                </a:cubicBezTo>
                <a:cubicBezTo>
                  <a:pt x="361442" y="463550"/>
                  <a:pt x="463550" y="361441"/>
                  <a:pt x="463550" y="234950"/>
                </a:cubicBezTo>
                <a:cubicBezTo>
                  <a:pt x="463550" y="108457"/>
                  <a:pt x="361442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4267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图不连通怎么办？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59000"/>
            <a:ext cx="1778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70100"/>
            <a:ext cx="73406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强连通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：有向图中顶点</a:t>
            </a:r>
            <a:r>
              <a:rPr lang="en-US" altLang="zh-CN" sz="30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0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之间存在双向路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径，则称</a:t>
            </a:r>
            <a:r>
              <a:rPr lang="en-US" altLang="zh-CN" sz="30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0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是强连通的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强连通图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：有向图中任意两顶点均强连通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强连通分量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：有向图的极大强连通子图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44577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76400" y="50673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05200" y="50673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56007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057900"/>
            <a:ext cx="254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91200" y="45339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76800" y="51435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0" y="51435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91200" y="56769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89511" y="3541776"/>
            <a:ext cx="338327" cy="160020"/>
          </a:xfrm>
          <a:custGeom>
            <a:avLst/>
            <a:gdLst>
              <a:gd name="connsiteX0" fmla="*/ 0 w 338327"/>
              <a:gd name="connsiteY0" fmla="*/ 160020 h 160020"/>
              <a:gd name="connsiteX1" fmla="*/ 87629 w 338327"/>
              <a:gd name="connsiteY1" fmla="*/ 5333 h 160020"/>
              <a:gd name="connsiteX2" fmla="*/ 338327 w 338327"/>
              <a:gd name="connsiteY2" fmla="*/ 0 h 160020"/>
              <a:gd name="connsiteX3" fmla="*/ 0 w 338327"/>
              <a:gd name="connsiteY3" fmla="*/ 160020 h 160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38327" h="160020">
                <a:moveTo>
                  <a:pt x="0" y="160020"/>
                </a:moveTo>
                <a:lnTo>
                  <a:pt x="87629" y="5333"/>
                </a:lnTo>
                <a:cubicBezTo>
                  <a:pt x="121158" y="29717"/>
                  <a:pt x="211073" y="29717"/>
                  <a:pt x="338327" y="0"/>
                </a:cubicBezTo>
                <a:lnTo>
                  <a:pt x="0" y="160020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8089" y="1638045"/>
            <a:ext cx="4356100" cy="2070100"/>
          </a:xfrm>
          <a:custGeom>
            <a:avLst/>
            <a:gdLst>
              <a:gd name="connsiteX0" fmla="*/ 6350 w 4356100"/>
              <a:gd name="connsiteY0" fmla="*/ 6350 h 2070100"/>
              <a:gd name="connsiteX1" fmla="*/ 6350 w 4356100"/>
              <a:gd name="connsiteY1" fmla="*/ 2063750 h 2070100"/>
              <a:gd name="connsiteX2" fmla="*/ 4011422 w 4356100"/>
              <a:gd name="connsiteY2" fmla="*/ 2063750 h 2070100"/>
              <a:gd name="connsiteX3" fmla="*/ 4349749 w 4356100"/>
              <a:gd name="connsiteY3" fmla="*/ 1903730 h 2070100"/>
              <a:gd name="connsiteX4" fmla="*/ 4349749 w 4356100"/>
              <a:gd name="connsiteY4" fmla="*/ 6350 h 2070100"/>
              <a:gd name="connsiteX5" fmla="*/ 6350 w 4356100"/>
              <a:gd name="connsiteY5" fmla="*/ 6350 h 207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356100" h="2070100">
                <a:moveTo>
                  <a:pt x="6350" y="6350"/>
                </a:moveTo>
                <a:lnTo>
                  <a:pt x="6350" y="2063750"/>
                </a:lnTo>
                <a:lnTo>
                  <a:pt x="4011422" y="2063750"/>
                </a:lnTo>
                <a:lnTo>
                  <a:pt x="4349749" y="1903730"/>
                </a:lnTo>
                <a:lnTo>
                  <a:pt x="43497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83161" y="3535426"/>
            <a:ext cx="351027" cy="172719"/>
          </a:xfrm>
          <a:custGeom>
            <a:avLst/>
            <a:gdLst>
              <a:gd name="connsiteX0" fmla="*/ 6350 w 351027"/>
              <a:gd name="connsiteY0" fmla="*/ 166370 h 172719"/>
              <a:gd name="connsiteX1" fmla="*/ 93979 w 351027"/>
              <a:gd name="connsiteY1" fmla="*/ 11683 h 172719"/>
              <a:gd name="connsiteX2" fmla="*/ 344677 w 351027"/>
              <a:gd name="connsiteY2" fmla="*/ 6350 h 172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51027" h="172719">
                <a:moveTo>
                  <a:pt x="6350" y="166370"/>
                </a:moveTo>
                <a:lnTo>
                  <a:pt x="93979" y="11683"/>
                </a:lnTo>
                <a:cubicBezTo>
                  <a:pt x="127508" y="36067"/>
                  <a:pt x="217423" y="36067"/>
                  <a:pt x="344677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91137" y="1790445"/>
            <a:ext cx="1305052" cy="712977"/>
          </a:xfrm>
          <a:custGeom>
            <a:avLst/>
            <a:gdLst>
              <a:gd name="connsiteX0" fmla="*/ 6350 w 1305052"/>
              <a:gd name="connsiteY0" fmla="*/ 706627 h 712977"/>
              <a:gd name="connsiteX1" fmla="*/ 1298701 w 1305052"/>
              <a:gd name="connsiteY1" fmla="*/ 6350 h 7129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05052" h="712977">
                <a:moveTo>
                  <a:pt x="6350" y="706627"/>
                </a:moveTo>
                <a:lnTo>
                  <a:pt x="129870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59689" y="1676145"/>
            <a:ext cx="2755900" cy="1117600"/>
          </a:xfrm>
          <a:custGeom>
            <a:avLst/>
            <a:gdLst>
              <a:gd name="connsiteX0" fmla="*/ 6350 w 2755900"/>
              <a:gd name="connsiteY0" fmla="*/ 1111250 h 1117600"/>
              <a:gd name="connsiteX1" fmla="*/ 6350 w 2755900"/>
              <a:gd name="connsiteY1" fmla="*/ 6350 h 1117600"/>
              <a:gd name="connsiteX2" fmla="*/ 2749550 w 2755900"/>
              <a:gd name="connsiteY2" fmla="*/ 6350 h 1117600"/>
              <a:gd name="connsiteX3" fmla="*/ 2749550 w 2755900"/>
              <a:gd name="connsiteY3" fmla="*/ 1111250 h 1117600"/>
              <a:gd name="connsiteX4" fmla="*/ 6350 w 2755900"/>
              <a:gd name="connsiteY4" fmla="*/ 1111250 h 1117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55900" h="1117600">
                <a:moveTo>
                  <a:pt x="6350" y="1111250"/>
                </a:moveTo>
                <a:lnTo>
                  <a:pt x="6350" y="6350"/>
                </a:lnTo>
                <a:lnTo>
                  <a:pt x="2749550" y="6350"/>
                </a:lnTo>
                <a:lnTo>
                  <a:pt x="2749550" y="1111250"/>
                </a:lnTo>
                <a:lnTo>
                  <a:pt x="6350" y="1111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54281" y="5686805"/>
            <a:ext cx="349758" cy="148590"/>
          </a:xfrm>
          <a:custGeom>
            <a:avLst/>
            <a:gdLst>
              <a:gd name="connsiteX0" fmla="*/ 0 w 349758"/>
              <a:gd name="connsiteY0" fmla="*/ 148590 h 148590"/>
              <a:gd name="connsiteX1" fmla="*/ 89915 w 349758"/>
              <a:gd name="connsiteY1" fmla="*/ 5334 h 148590"/>
              <a:gd name="connsiteX2" fmla="*/ 349757 w 349758"/>
              <a:gd name="connsiteY2" fmla="*/ 0 h 148590"/>
              <a:gd name="connsiteX3" fmla="*/ 0 w 349758"/>
              <a:gd name="connsiteY3" fmla="*/ 148590 h 1485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49758" h="148590">
                <a:moveTo>
                  <a:pt x="0" y="148590"/>
                </a:moveTo>
                <a:lnTo>
                  <a:pt x="89915" y="5334"/>
                </a:lnTo>
                <a:cubicBezTo>
                  <a:pt x="125729" y="28194"/>
                  <a:pt x="218694" y="28194"/>
                  <a:pt x="349757" y="0"/>
                </a:cubicBezTo>
                <a:lnTo>
                  <a:pt x="0" y="148590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01889" y="3924046"/>
            <a:ext cx="4508500" cy="1917700"/>
          </a:xfrm>
          <a:custGeom>
            <a:avLst/>
            <a:gdLst>
              <a:gd name="connsiteX0" fmla="*/ 6350 w 4508500"/>
              <a:gd name="connsiteY0" fmla="*/ 6350 h 1917700"/>
              <a:gd name="connsiteX1" fmla="*/ 6350 w 4508500"/>
              <a:gd name="connsiteY1" fmla="*/ 1911350 h 1917700"/>
              <a:gd name="connsiteX2" fmla="*/ 4152392 w 4508500"/>
              <a:gd name="connsiteY2" fmla="*/ 1911350 h 1917700"/>
              <a:gd name="connsiteX3" fmla="*/ 4502149 w 4508500"/>
              <a:gd name="connsiteY3" fmla="*/ 1762759 h 1917700"/>
              <a:gd name="connsiteX4" fmla="*/ 4502149 w 4508500"/>
              <a:gd name="connsiteY4" fmla="*/ 6350 h 1917700"/>
              <a:gd name="connsiteX5" fmla="*/ 6350 w 4508500"/>
              <a:gd name="connsiteY5" fmla="*/ 6350 h 1917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08500" h="1917700">
                <a:moveTo>
                  <a:pt x="6350" y="6350"/>
                </a:moveTo>
                <a:lnTo>
                  <a:pt x="6350" y="1911350"/>
                </a:lnTo>
                <a:lnTo>
                  <a:pt x="4152392" y="1911350"/>
                </a:lnTo>
                <a:lnTo>
                  <a:pt x="4502149" y="1762759"/>
                </a:lnTo>
                <a:lnTo>
                  <a:pt x="45021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47931" y="5680455"/>
            <a:ext cx="362457" cy="161290"/>
          </a:xfrm>
          <a:custGeom>
            <a:avLst/>
            <a:gdLst>
              <a:gd name="connsiteX0" fmla="*/ 6350 w 362457"/>
              <a:gd name="connsiteY0" fmla="*/ 154940 h 161290"/>
              <a:gd name="connsiteX1" fmla="*/ 96265 w 362457"/>
              <a:gd name="connsiteY1" fmla="*/ 11684 h 161290"/>
              <a:gd name="connsiteX2" fmla="*/ 356107 w 362457"/>
              <a:gd name="connsiteY2" fmla="*/ 6350 h 161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62457" h="161290">
                <a:moveTo>
                  <a:pt x="6350" y="154940"/>
                </a:moveTo>
                <a:lnTo>
                  <a:pt x="96265" y="11684"/>
                </a:lnTo>
                <a:cubicBezTo>
                  <a:pt x="132079" y="34544"/>
                  <a:pt x="225044" y="34544"/>
                  <a:pt x="356107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4267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图不连通怎么办？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54800" y="1790700"/>
            <a:ext cx="25146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每调用一次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DFS(V)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，就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把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所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连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量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历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了一遍。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BFS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也是一样。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1930400"/>
            <a:ext cx="4229100" cy="382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76200" algn="l"/>
                <a:tab pos="381000" algn="l"/>
                <a:tab pos="546100" algn="l"/>
                <a:tab pos="812800" algn="l"/>
                <a:tab pos="838200" algn="l"/>
                <a:tab pos="12954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DFS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300"/>
              </a:lnSpc>
              <a:tabLst>
                <a:tab pos="76200" algn="l"/>
                <a:tab pos="381000" algn="l"/>
                <a:tab pos="546100" algn="l"/>
                <a:tab pos="812800" algn="l"/>
                <a:tab pos="838200" algn="l"/>
                <a:tab pos="12954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visited[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true;</a:t>
            </a:r>
          </a:p>
          <a:p>
            <a:pPr>
              <a:lnSpc>
                <a:spcPts val="2300"/>
              </a:lnSpc>
              <a:tabLst>
                <a:tab pos="76200" algn="l"/>
                <a:tab pos="381000" algn="l"/>
                <a:tab pos="546100" algn="l"/>
                <a:tab pos="812800" algn="l"/>
                <a:tab pos="838200" algn="l"/>
                <a:tab pos="12954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的每个邻接点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300"/>
              </a:lnSpc>
              <a:tabLst>
                <a:tab pos="76200" algn="l"/>
                <a:tab pos="381000" algn="l"/>
                <a:tab pos="546100" algn="l"/>
                <a:tab pos="812800" algn="l"/>
                <a:tab pos="838200" algn="l"/>
                <a:tab pos="1295400" algn="l"/>
              </a:tabLst>
            </a:pPr>
            <a:r>
              <a:rPr lang="en-US" altLang="zh-CN" dirty="0" smtClean="0"/>
              <a:t>					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!visited[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300"/>
              </a:lnSpc>
              <a:tabLst>
                <a:tab pos="76200" algn="l"/>
                <a:tab pos="381000" algn="l"/>
                <a:tab pos="546100" algn="l"/>
                <a:tab pos="812800" algn="l"/>
                <a:tab pos="838200" algn="l"/>
                <a:tab pos="1295400" algn="l"/>
              </a:tabLst>
            </a:pPr>
            <a:r>
              <a:rPr lang="en-US" altLang="zh-CN" dirty="0" smtClean="0"/>
              <a:t>						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DFS(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300"/>
              </a:lnSpc>
              <a:tabLst>
                <a:tab pos="76200" algn="l"/>
                <a:tab pos="381000" algn="l"/>
                <a:tab pos="546100" algn="l"/>
                <a:tab pos="812800" algn="l"/>
                <a:tab pos="838200" algn="l"/>
                <a:tab pos="12954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76200" algn="l"/>
                <a:tab pos="381000" algn="l"/>
                <a:tab pos="546100" algn="l"/>
                <a:tab pos="812800" algn="l"/>
                <a:tab pos="838200" algn="l"/>
                <a:tab pos="12954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ListComponents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76200" algn="l"/>
                <a:tab pos="381000" algn="l"/>
                <a:tab pos="546100" algn="l"/>
                <a:tab pos="812800" algn="l"/>
                <a:tab pos="838200" algn="l"/>
                <a:tab pos="1295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each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76200" algn="l"/>
                <a:tab pos="381000" algn="l"/>
                <a:tab pos="546100" algn="l"/>
                <a:tab pos="812800" algn="l"/>
                <a:tab pos="838200" algn="l"/>
                <a:tab pos="12954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!visited[V]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76200" algn="l"/>
                <a:tab pos="381000" algn="l"/>
                <a:tab pos="546100" algn="l"/>
                <a:tab pos="812800" algn="l"/>
                <a:tab pos="838200" algn="l"/>
                <a:tab pos="12954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DFS(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BFS(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)*/</a:t>
            </a:r>
          </a:p>
          <a:p>
            <a:pPr>
              <a:lnSpc>
                <a:spcPts val="2100"/>
              </a:lnSpc>
              <a:tabLst>
                <a:tab pos="76200" algn="l"/>
                <a:tab pos="381000" algn="l"/>
                <a:tab pos="546100" algn="l"/>
                <a:tab pos="812800" algn="l"/>
                <a:tab pos="838200" algn="l"/>
                <a:tab pos="12954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76200" algn="l"/>
                <a:tab pos="381000" algn="l"/>
                <a:tab pos="546100" algn="l"/>
                <a:tab pos="812800" algn="l"/>
                <a:tab pos="838200" algn="l"/>
                <a:tab pos="1295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81200"/>
            <a:ext cx="34163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							</a:tabLst>
            </a:pP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6.2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图的遍历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17839" y="2101595"/>
            <a:ext cx="1447799" cy="304800"/>
          </a:xfrm>
          <a:custGeom>
            <a:avLst/>
            <a:gdLst>
              <a:gd name="connsiteX0" fmla="*/ 152400 w 1447799"/>
              <a:gd name="connsiteY0" fmla="*/ 0 h 304800"/>
              <a:gd name="connsiteX1" fmla="*/ 0 w 1447799"/>
              <a:gd name="connsiteY1" fmla="*/ 152400 h 304800"/>
              <a:gd name="connsiteX2" fmla="*/ 152400 w 1447799"/>
              <a:gd name="connsiteY2" fmla="*/ 304800 h 304800"/>
              <a:gd name="connsiteX3" fmla="*/ 1295400 w 1447799"/>
              <a:gd name="connsiteY3" fmla="*/ 304800 h 304800"/>
              <a:gd name="connsiteX4" fmla="*/ 1447799 w 1447799"/>
              <a:gd name="connsiteY4" fmla="*/ 152400 h 304800"/>
              <a:gd name="connsiteX5" fmla="*/ 1295400 w 1447799"/>
              <a:gd name="connsiteY5" fmla="*/ 0 h 304800"/>
              <a:gd name="connsiteX6" fmla="*/ 152400 w 1447799"/>
              <a:gd name="connsiteY6" fmla="*/ 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47799" h="304800">
                <a:moveTo>
                  <a:pt x="152400" y="0"/>
                </a:moveTo>
                <a:cubicBezTo>
                  <a:pt x="68579" y="0"/>
                  <a:pt x="0" y="68580"/>
                  <a:pt x="0" y="152400"/>
                </a:cubicBezTo>
                <a:cubicBezTo>
                  <a:pt x="0" y="236220"/>
                  <a:pt x="68579" y="304800"/>
                  <a:pt x="152400" y="304800"/>
                </a:cubicBezTo>
                <a:lnTo>
                  <a:pt x="1295400" y="304800"/>
                </a:lnTo>
                <a:cubicBezTo>
                  <a:pt x="1379219" y="304800"/>
                  <a:pt x="1447799" y="236220"/>
                  <a:pt x="1447799" y="152400"/>
                </a:cubicBezTo>
                <a:cubicBezTo>
                  <a:pt x="1447799" y="68580"/>
                  <a:pt x="1379219" y="0"/>
                  <a:pt x="1295400" y="0"/>
                </a:cubicBezTo>
                <a:lnTo>
                  <a:pt x="1524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11489" y="2095245"/>
            <a:ext cx="1460499" cy="317500"/>
          </a:xfrm>
          <a:custGeom>
            <a:avLst/>
            <a:gdLst>
              <a:gd name="connsiteX0" fmla="*/ 158750 w 1460499"/>
              <a:gd name="connsiteY0" fmla="*/ 6350 h 317500"/>
              <a:gd name="connsiteX1" fmla="*/ 6350 w 1460499"/>
              <a:gd name="connsiteY1" fmla="*/ 158750 h 317500"/>
              <a:gd name="connsiteX2" fmla="*/ 158750 w 1460499"/>
              <a:gd name="connsiteY2" fmla="*/ 311150 h 317500"/>
              <a:gd name="connsiteX3" fmla="*/ 1301750 w 1460499"/>
              <a:gd name="connsiteY3" fmla="*/ 311150 h 317500"/>
              <a:gd name="connsiteX4" fmla="*/ 1454149 w 1460499"/>
              <a:gd name="connsiteY4" fmla="*/ 158750 h 317500"/>
              <a:gd name="connsiteX5" fmla="*/ 1301750 w 1460499"/>
              <a:gd name="connsiteY5" fmla="*/ 6350 h 317500"/>
              <a:gd name="connsiteX6" fmla="*/ 158750 w 1460499"/>
              <a:gd name="connsiteY6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60499" h="317500">
                <a:moveTo>
                  <a:pt x="158750" y="6350"/>
                </a:moveTo>
                <a:cubicBezTo>
                  <a:pt x="74929" y="6350"/>
                  <a:pt x="6350" y="74930"/>
                  <a:pt x="6350" y="158750"/>
                </a:cubicBezTo>
                <a:cubicBezTo>
                  <a:pt x="6350" y="242570"/>
                  <a:pt x="74929" y="311150"/>
                  <a:pt x="158750" y="311150"/>
                </a:cubicBezTo>
                <a:lnTo>
                  <a:pt x="1301750" y="311150"/>
                </a:lnTo>
                <a:cubicBezTo>
                  <a:pt x="1385569" y="311150"/>
                  <a:pt x="1454149" y="242570"/>
                  <a:pt x="1454149" y="158750"/>
                </a:cubicBezTo>
                <a:cubicBezTo>
                  <a:pt x="1454149" y="74930"/>
                  <a:pt x="1385569" y="6350"/>
                  <a:pt x="1301750" y="6350"/>
                </a:cubicBezTo>
                <a:lnTo>
                  <a:pt x="1587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20656" y="2100738"/>
            <a:ext cx="1251966" cy="1068514"/>
          </a:xfrm>
          <a:custGeom>
            <a:avLst/>
            <a:gdLst>
              <a:gd name="connsiteX0" fmla="*/ 247269 w 1251966"/>
              <a:gd name="connsiteY0" fmla="*/ 32861 h 1068514"/>
              <a:gd name="connsiteX1" fmla="*/ 33147 w 1251966"/>
              <a:gd name="connsiteY1" fmla="*/ 55721 h 1068514"/>
              <a:gd name="connsiteX2" fmla="*/ 56007 w 1251966"/>
              <a:gd name="connsiteY2" fmla="*/ 269843 h 1068514"/>
              <a:gd name="connsiteX3" fmla="*/ 1004697 w 1251966"/>
              <a:gd name="connsiteY3" fmla="*/ 1035653 h 1068514"/>
              <a:gd name="connsiteX4" fmla="*/ 1218819 w 1251966"/>
              <a:gd name="connsiteY4" fmla="*/ 1012793 h 1068514"/>
              <a:gd name="connsiteX5" fmla="*/ 1195958 w 1251966"/>
              <a:gd name="connsiteY5" fmla="*/ 798671 h 1068514"/>
              <a:gd name="connsiteX6" fmla="*/ 247269 w 1251966"/>
              <a:gd name="connsiteY6" fmla="*/ 32861 h 10685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51966" h="1068514">
                <a:moveTo>
                  <a:pt x="247269" y="32861"/>
                </a:moveTo>
                <a:cubicBezTo>
                  <a:pt x="181737" y="-19716"/>
                  <a:pt x="85725" y="-9810"/>
                  <a:pt x="33147" y="55721"/>
                </a:cubicBezTo>
                <a:cubicBezTo>
                  <a:pt x="-20192" y="121253"/>
                  <a:pt x="-9525" y="217265"/>
                  <a:pt x="56007" y="269843"/>
                </a:cubicBezTo>
                <a:lnTo>
                  <a:pt x="1004697" y="1035653"/>
                </a:lnTo>
                <a:cubicBezTo>
                  <a:pt x="1070229" y="1088231"/>
                  <a:pt x="1166241" y="1078325"/>
                  <a:pt x="1218819" y="1012793"/>
                </a:cubicBezTo>
                <a:cubicBezTo>
                  <a:pt x="1272158" y="947261"/>
                  <a:pt x="1261491" y="851249"/>
                  <a:pt x="1195958" y="798671"/>
                </a:cubicBezTo>
                <a:lnTo>
                  <a:pt x="247269" y="3286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14306" y="2094388"/>
            <a:ext cx="1264666" cy="1081214"/>
          </a:xfrm>
          <a:custGeom>
            <a:avLst/>
            <a:gdLst>
              <a:gd name="connsiteX0" fmla="*/ 253619 w 1264666"/>
              <a:gd name="connsiteY0" fmla="*/ 39211 h 1081214"/>
              <a:gd name="connsiteX1" fmla="*/ 39497 w 1264666"/>
              <a:gd name="connsiteY1" fmla="*/ 62071 h 1081214"/>
              <a:gd name="connsiteX2" fmla="*/ 62357 w 1264666"/>
              <a:gd name="connsiteY2" fmla="*/ 276193 h 1081214"/>
              <a:gd name="connsiteX3" fmla="*/ 1011047 w 1264666"/>
              <a:gd name="connsiteY3" fmla="*/ 1042003 h 1081214"/>
              <a:gd name="connsiteX4" fmla="*/ 1225169 w 1264666"/>
              <a:gd name="connsiteY4" fmla="*/ 1019143 h 1081214"/>
              <a:gd name="connsiteX5" fmla="*/ 1202308 w 1264666"/>
              <a:gd name="connsiteY5" fmla="*/ 805021 h 1081214"/>
              <a:gd name="connsiteX6" fmla="*/ 253619 w 1264666"/>
              <a:gd name="connsiteY6" fmla="*/ 39211 h 1081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64666" h="1081214">
                <a:moveTo>
                  <a:pt x="253619" y="39211"/>
                </a:moveTo>
                <a:cubicBezTo>
                  <a:pt x="188087" y="-13366"/>
                  <a:pt x="92075" y="-3460"/>
                  <a:pt x="39497" y="62071"/>
                </a:cubicBezTo>
                <a:cubicBezTo>
                  <a:pt x="-13842" y="127603"/>
                  <a:pt x="-3175" y="223615"/>
                  <a:pt x="62357" y="276193"/>
                </a:cubicBezTo>
                <a:lnTo>
                  <a:pt x="1011047" y="1042003"/>
                </a:lnTo>
                <a:cubicBezTo>
                  <a:pt x="1076579" y="1094581"/>
                  <a:pt x="1172591" y="1084675"/>
                  <a:pt x="1225169" y="1019143"/>
                </a:cubicBezTo>
                <a:cubicBezTo>
                  <a:pt x="1278508" y="953611"/>
                  <a:pt x="1267841" y="857599"/>
                  <a:pt x="1202308" y="805021"/>
                </a:cubicBezTo>
                <a:lnTo>
                  <a:pt x="253619" y="3921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98839" y="3015995"/>
            <a:ext cx="1142999" cy="304800"/>
          </a:xfrm>
          <a:custGeom>
            <a:avLst/>
            <a:gdLst>
              <a:gd name="connsiteX0" fmla="*/ 152400 w 1142999"/>
              <a:gd name="connsiteY0" fmla="*/ 0 h 304800"/>
              <a:gd name="connsiteX1" fmla="*/ 0 w 1142999"/>
              <a:gd name="connsiteY1" fmla="*/ 152400 h 304800"/>
              <a:gd name="connsiteX2" fmla="*/ 152400 w 1142999"/>
              <a:gd name="connsiteY2" fmla="*/ 304800 h 304800"/>
              <a:gd name="connsiteX3" fmla="*/ 990599 w 1142999"/>
              <a:gd name="connsiteY3" fmla="*/ 304800 h 304800"/>
              <a:gd name="connsiteX4" fmla="*/ 1142999 w 1142999"/>
              <a:gd name="connsiteY4" fmla="*/ 152400 h 304800"/>
              <a:gd name="connsiteX5" fmla="*/ 990599 w 1142999"/>
              <a:gd name="connsiteY5" fmla="*/ 0 h 304800"/>
              <a:gd name="connsiteX6" fmla="*/ 152400 w 1142999"/>
              <a:gd name="connsiteY6" fmla="*/ 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42999" h="304800">
                <a:moveTo>
                  <a:pt x="152400" y="0"/>
                </a:moveTo>
                <a:cubicBezTo>
                  <a:pt x="68579" y="0"/>
                  <a:pt x="0" y="68580"/>
                  <a:pt x="0" y="152400"/>
                </a:cubicBezTo>
                <a:cubicBezTo>
                  <a:pt x="0" y="236219"/>
                  <a:pt x="68579" y="304800"/>
                  <a:pt x="152400" y="304800"/>
                </a:cubicBezTo>
                <a:lnTo>
                  <a:pt x="990599" y="304800"/>
                </a:lnTo>
                <a:cubicBezTo>
                  <a:pt x="1074419" y="304800"/>
                  <a:pt x="1142999" y="236219"/>
                  <a:pt x="1142999" y="152400"/>
                </a:cubicBezTo>
                <a:cubicBezTo>
                  <a:pt x="1142999" y="68580"/>
                  <a:pt x="1074419" y="0"/>
                  <a:pt x="990599" y="0"/>
                </a:cubicBezTo>
                <a:lnTo>
                  <a:pt x="1524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92489" y="3009645"/>
            <a:ext cx="1155699" cy="317500"/>
          </a:xfrm>
          <a:custGeom>
            <a:avLst/>
            <a:gdLst>
              <a:gd name="connsiteX0" fmla="*/ 158750 w 1155699"/>
              <a:gd name="connsiteY0" fmla="*/ 6350 h 317500"/>
              <a:gd name="connsiteX1" fmla="*/ 6350 w 1155699"/>
              <a:gd name="connsiteY1" fmla="*/ 158750 h 317500"/>
              <a:gd name="connsiteX2" fmla="*/ 158750 w 1155699"/>
              <a:gd name="connsiteY2" fmla="*/ 311150 h 317500"/>
              <a:gd name="connsiteX3" fmla="*/ 996949 w 1155699"/>
              <a:gd name="connsiteY3" fmla="*/ 311150 h 317500"/>
              <a:gd name="connsiteX4" fmla="*/ 1149349 w 1155699"/>
              <a:gd name="connsiteY4" fmla="*/ 158750 h 317500"/>
              <a:gd name="connsiteX5" fmla="*/ 996949 w 1155699"/>
              <a:gd name="connsiteY5" fmla="*/ 6350 h 317500"/>
              <a:gd name="connsiteX6" fmla="*/ 158750 w 1155699"/>
              <a:gd name="connsiteY6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55699" h="317500">
                <a:moveTo>
                  <a:pt x="158750" y="6350"/>
                </a:moveTo>
                <a:cubicBezTo>
                  <a:pt x="74929" y="6350"/>
                  <a:pt x="6350" y="74930"/>
                  <a:pt x="6350" y="158750"/>
                </a:cubicBezTo>
                <a:cubicBezTo>
                  <a:pt x="6350" y="242569"/>
                  <a:pt x="74929" y="311150"/>
                  <a:pt x="158750" y="311150"/>
                </a:cubicBezTo>
                <a:lnTo>
                  <a:pt x="996949" y="311150"/>
                </a:lnTo>
                <a:cubicBezTo>
                  <a:pt x="1080769" y="311150"/>
                  <a:pt x="1149349" y="242569"/>
                  <a:pt x="1149349" y="158750"/>
                </a:cubicBezTo>
                <a:cubicBezTo>
                  <a:pt x="1149349" y="74930"/>
                  <a:pt x="1080769" y="6350"/>
                  <a:pt x="996949" y="6350"/>
                </a:cubicBezTo>
                <a:lnTo>
                  <a:pt x="1587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1639" y="2101595"/>
            <a:ext cx="304800" cy="2286000"/>
          </a:xfrm>
          <a:custGeom>
            <a:avLst/>
            <a:gdLst>
              <a:gd name="connsiteX0" fmla="*/ 0 w 304800"/>
              <a:gd name="connsiteY0" fmla="*/ 2133600 h 2286000"/>
              <a:gd name="connsiteX1" fmla="*/ 152400 w 304800"/>
              <a:gd name="connsiteY1" fmla="*/ 2286000 h 2286000"/>
              <a:gd name="connsiteX2" fmla="*/ 304800 w 304800"/>
              <a:gd name="connsiteY2" fmla="*/ 2133600 h 2286000"/>
              <a:gd name="connsiteX3" fmla="*/ 304800 w 304800"/>
              <a:gd name="connsiteY3" fmla="*/ 152400 h 2286000"/>
              <a:gd name="connsiteX4" fmla="*/ 152400 w 304800"/>
              <a:gd name="connsiteY4" fmla="*/ 0 h 2286000"/>
              <a:gd name="connsiteX5" fmla="*/ 0 w 304800"/>
              <a:gd name="connsiteY5" fmla="*/ 152400 h 2286000"/>
              <a:gd name="connsiteX6" fmla="*/ 0 w 304800"/>
              <a:gd name="connsiteY6" fmla="*/ 2133600 h 228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4800" h="2286000">
                <a:moveTo>
                  <a:pt x="0" y="2133600"/>
                </a:moveTo>
                <a:cubicBezTo>
                  <a:pt x="0" y="2217419"/>
                  <a:pt x="68579" y="2286000"/>
                  <a:pt x="152400" y="2286000"/>
                </a:cubicBezTo>
                <a:cubicBezTo>
                  <a:pt x="236219" y="2286000"/>
                  <a:pt x="304800" y="2217419"/>
                  <a:pt x="304800" y="2133600"/>
                </a:cubicBezTo>
                <a:lnTo>
                  <a:pt x="304800" y="152400"/>
                </a:lnTo>
                <a:cubicBezTo>
                  <a:pt x="304800" y="68580"/>
                  <a:pt x="236219" y="0"/>
                  <a:pt x="152400" y="0"/>
                </a:cubicBezTo>
                <a:cubicBezTo>
                  <a:pt x="68579" y="0"/>
                  <a:pt x="0" y="68580"/>
                  <a:pt x="0" y="152400"/>
                </a:cubicBezTo>
                <a:lnTo>
                  <a:pt x="0" y="21336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5289" y="2095245"/>
            <a:ext cx="317500" cy="2298700"/>
          </a:xfrm>
          <a:custGeom>
            <a:avLst/>
            <a:gdLst>
              <a:gd name="connsiteX0" fmla="*/ 6350 w 317500"/>
              <a:gd name="connsiteY0" fmla="*/ 2139950 h 2298700"/>
              <a:gd name="connsiteX1" fmla="*/ 158750 w 317500"/>
              <a:gd name="connsiteY1" fmla="*/ 2292350 h 2298700"/>
              <a:gd name="connsiteX2" fmla="*/ 311150 w 317500"/>
              <a:gd name="connsiteY2" fmla="*/ 2139950 h 2298700"/>
              <a:gd name="connsiteX3" fmla="*/ 311150 w 317500"/>
              <a:gd name="connsiteY3" fmla="*/ 158750 h 2298700"/>
              <a:gd name="connsiteX4" fmla="*/ 158750 w 317500"/>
              <a:gd name="connsiteY4" fmla="*/ 6350 h 2298700"/>
              <a:gd name="connsiteX5" fmla="*/ 6350 w 317500"/>
              <a:gd name="connsiteY5" fmla="*/ 158750 h 2298700"/>
              <a:gd name="connsiteX6" fmla="*/ 6350 w 317500"/>
              <a:gd name="connsiteY6" fmla="*/ 2139950 h 2298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7500" h="2298700">
                <a:moveTo>
                  <a:pt x="6350" y="2139950"/>
                </a:moveTo>
                <a:cubicBezTo>
                  <a:pt x="6350" y="2223769"/>
                  <a:pt x="74929" y="2292350"/>
                  <a:pt x="158750" y="2292350"/>
                </a:cubicBezTo>
                <a:cubicBezTo>
                  <a:pt x="242569" y="2292350"/>
                  <a:pt x="311150" y="2223769"/>
                  <a:pt x="311150" y="2139950"/>
                </a:cubicBezTo>
                <a:lnTo>
                  <a:pt x="311150" y="158750"/>
                </a:lnTo>
                <a:cubicBezTo>
                  <a:pt x="311150" y="74930"/>
                  <a:pt x="242569" y="6350"/>
                  <a:pt x="158750" y="6350"/>
                </a:cubicBezTo>
                <a:cubicBezTo>
                  <a:pt x="74929" y="6350"/>
                  <a:pt x="6350" y="74930"/>
                  <a:pt x="6350" y="158750"/>
                </a:cubicBezTo>
                <a:lnTo>
                  <a:pt x="6350" y="213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37039" y="3015995"/>
            <a:ext cx="304799" cy="1447800"/>
          </a:xfrm>
          <a:custGeom>
            <a:avLst/>
            <a:gdLst>
              <a:gd name="connsiteX0" fmla="*/ 0 w 304799"/>
              <a:gd name="connsiteY0" fmla="*/ 1295400 h 1447800"/>
              <a:gd name="connsiteX1" fmla="*/ 152399 w 304799"/>
              <a:gd name="connsiteY1" fmla="*/ 1447800 h 1447800"/>
              <a:gd name="connsiteX2" fmla="*/ 304799 w 304799"/>
              <a:gd name="connsiteY2" fmla="*/ 1295400 h 1447800"/>
              <a:gd name="connsiteX3" fmla="*/ 304799 w 304799"/>
              <a:gd name="connsiteY3" fmla="*/ 152400 h 1447800"/>
              <a:gd name="connsiteX4" fmla="*/ 152399 w 304799"/>
              <a:gd name="connsiteY4" fmla="*/ 0 h 1447800"/>
              <a:gd name="connsiteX5" fmla="*/ 0 w 304799"/>
              <a:gd name="connsiteY5" fmla="*/ 152400 h 1447800"/>
              <a:gd name="connsiteX6" fmla="*/ 0 w 304799"/>
              <a:gd name="connsiteY6" fmla="*/ 1295400 h 144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4799" h="1447800">
                <a:moveTo>
                  <a:pt x="0" y="1295400"/>
                </a:moveTo>
                <a:cubicBezTo>
                  <a:pt x="0" y="1379219"/>
                  <a:pt x="68579" y="1447800"/>
                  <a:pt x="152399" y="1447800"/>
                </a:cubicBezTo>
                <a:cubicBezTo>
                  <a:pt x="236219" y="1447800"/>
                  <a:pt x="304799" y="1379219"/>
                  <a:pt x="304799" y="1295400"/>
                </a:cubicBezTo>
                <a:lnTo>
                  <a:pt x="304799" y="152400"/>
                </a:lnTo>
                <a:cubicBezTo>
                  <a:pt x="304799" y="68580"/>
                  <a:pt x="236219" y="0"/>
                  <a:pt x="152399" y="0"/>
                </a:cubicBezTo>
                <a:cubicBezTo>
                  <a:pt x="68579" y="0"/>
                  <a:pt x="0" y="68580"/>
                  <a:pt x="0" y="152400"/>
                </a:cubicBezTo>
                <a:lnTo>
                  <a:pt x="0" y="12954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30689" y="3009645"/>
            <a:ext cx="317499" cy="1460500"/>
          </a:xfrm>
          <a:custGeom>
            <a:avLst/>
            <a:gdLst>
              <a:gd name="connsiteX0" fmla="*/ 6350 w 317499"/>
              <a:gd name="connsiteY0" fmla="*/ 1301750 h 1460500"/>
              <a:gd name="connsiteX1" fmla="*/ 158749 w 317499"/>
              <a:gd name="connsiteY1" fmla="*/ 1454150 h 1460500"/>
              <a:gd name="connsiteX2" fmla="*/ 311149 w 317499"/>
              <a:gd name="connsiteY2" fmla="*/ 1301750 h 1460500"/>
              <a:gd name="connsiteX3" fmla="*/ 311149 w 317499"/>
              <a:gd name="connsiteY3" fmla="*/ 158750 h 1460500"/>
              <a:gd name="connsiteX4" fmla="*/ 158749 w 317499"/>
              <a:gd name="connsiteY4" fmla="*/ 6350 h 1460500"/>
              <a:gd name="connsiteX5" fmla="*/ 6350 w 317499"/>
              <a:gd name="connsiteY5" fmla="*/ 158750 h 1460500"/>
              <a:gd name="connsiteX6" fmla="*/ 6350 w 317499"/>
              <a:gd name="connsiteY6" fmla="*/ 1301750 h 1460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7499" h="1460500">
                <a:moveTo>
                  <a:pt x="6350" y="1301750"/>
                </a:moveTo>
                <a:cubicBezTo>
                  <a:pt x="6350" y="1385569"/>
                  <a:pt x="74929" y="1454150"/>
                  <a:pt x="158749" y="1454150"/>
                </a:cubicBezTo>
                <a:cubicBezTo>
                  <a:pt x="242569" y="1454150"/>
                  <a:pt x="311149" y="1385569"/>
                  <a:pt x="311149" y="1301750"/>
                </a:cubicBezTo>
                <a:lnTo>
                  <a:pt x="311149" y="158750"/>
                </a:lnTo>
                <a:cubicBezTo>
                  <a:pt x="311149" y="74930"/>
                  <a:pt x="242569" y="6350"/>
                  <a:pt x="158749" y="6350"/>
                </a:cubicBezTo>
                <a:cubicBezTo>
                  <a:pt x="74929" y="6350"/>
                  <a:pt x="6350" y="74930"/>
                  <a:pt x="6350" y="158750"/>
                </a:cubicBezTo>
                <a:lnTo>
                  <a:pt x="6350" y="1301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1639" y="4158996"/>
            <a:ext cx="1752599" cy="304800"/>
          </a:xfrm>
          <a:custGeom>
            <a:avLst/>
            <a:gdLst>
              <a:gd name="connsiteX0" fmla="*/ 152400 w 1752599"/>
              <a:gd name="connsiteY0" fmla="*/ 0 h 304800"/>
              <a:gd name="connsiteX1" fmla="*/ 0 w 1752599"/>
              <a:gd name="connsiteY1" fmla="*/ 152400 h 304800"/>
              <a:gd name="connsiteX2" fmla="*/ 152400 w 1752599"/>
              <a:gd name="connsiteY2" fmla="*/ 304800 h 304800"/>
              <a:gd name="connsiteX3" fmla="*/ 1600199 w 1752599"/>
              <a:gd name="connsiteY3" fmla="*/ 304800 h 304800"/>
              <a:gd name="connsiteX4" fmla="*/ 1752599 w 1752599"/>
              <a:gd name="connsiteY4" fmla="*/ 152400 h 304800"/>
              <a:gd name="connsiteX5" fmla="*/ 1600199 w 1752599"/>
              <a:gd name="connsiteY5" fmla="*/ 0 h 304800"/>
              <a:gd name="connsiteX6" fmla="*/ 152400 w 1752599"/>
              <a:gd name="connsiteY6" fmla="*/ 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52599" h="304800">
                <a:moveTo>
                  <a:pt x="152400" y="0"/>
                </a:moveTo>
                <a:cubicBezTo>
                  <a:pt x="68579" y="0"/>
                  <a:pt x="0" y="68579"/>
                  <a:pt x="0" y="152400"/>
                </a:cubicBezTo>
                <a:cubicBezTo>
                  <a:pt x="0" y="236219"/>
                  <a:pt x="68579" y="304800"/>
                  <a:pt x="152400" y="304800"/>
                </a:cubicBezTo>
                <a:lnTo>
                  <a:pt x="1600199" y="304800"/>
                </a:lnTo>
                <a:cubicBezTo>
                  <a:pt x="1684019" y="304800"/>
                  <a:pt x="1752599" y="236219"/>
                  <a:pt x="1752599" y="152400"/>
                </a:cubicBezTo>
                <a:cubicBezTo>
                  <a:pt x="1752599" y="68579"/>
                  <a:pt x="1684019" y="0"/>
                  <a:pt x="1600199" y="0"/>
                </a:cubicBezTo>
                <a:lnTo>
                  <a:pt x="1524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5289" y="4152646"/>
            <a:ext cx="1765299" cy="317500"/>
          </a:xfrm>
          <a:custGeom>
            <a:avLst/>
            <a:gdLst>
              <a:gd name="connsiteX0" fmla="*/ 158750 w 1765299"/>
              <a:gd name="connsiteY0" fmla="*/ 6350 h 317500"/>
              <a:gd name="connsiteX1" fmla="*/ 6350 w 1765299"/>
              <a:gd name="connsiteY1" fmla="*/ 158750 h 317500"/>
              <a:gd name="connsiteX2" fmla="*/ 158750 w 1765299"/>
              <a:gd name="connsiteY2" fmla="*/ 311150 h 317500"/>
              <a:gd name="connsiteX3" fmla="*/ 1606549 w 1765299"/>
              <a:gd name="connsiteY3" fmla="*/ 311150 h 317500"/>
              <a:gd name="connsiteX4" fmla="*/ 1758949 w 1765299"/>
              <a:gd name="connsiteY4" fmla="*/ 158750 h 317500"/>
              <a:gd name="connsiteX5" fmla="*/ 1606549 w 1765299"/>
              <a:gd name="connsiteY5" fmla="*/ 6350 h 317500"/>
              <a:gd name="connsiteX6" fmla="*/ 158750 w 1765299"/>
              <a:gd name="connsiteY6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65299" h="317500">
                <a:moveTo>
                  <a:pt x="158750" y="6350"/>
                </a:moveTo>
                <a:cubicBezTo>
                  <a:pt x="74929" y="6350"/>
                  <a:pt x="6350" y="74929"/>
                  <a:pt x="6350" y="158750"/>
                </a:cubicBezTo>
                <a:cubicBezTo>
                  <a:pt x="6350" y="242569"/>
                  <a:pt x="74929" y="311150"/>
                  <a:pt x="158750" y="311150"/>
                </a:cubicBezTo>
                <a:lnTo>
                  <a:pt x="1606549" y="311150"/>
                </a:lnTo>
                <a:cubicBezTo>
                  <a:pt x="1690369" y="311150"/>
                  <a:pt x="1758949" y="242569"/>
                  <a:pt x="1758949" y="158750"/>
                </a:cubicBezTo>
                <a:cubicBezTo>
                  <a:pt x="1758949" y="74929"/>
                  <a:pt x="1690369" y="6350"/>
                  <a:pt x="1606549" y="6350"/>
                </a:cubicBezTo>
                <a:lnTo>
                  <a:pt x="1587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40660" y="2899243"/>
            <a:ext cx="1059608" cy="1556004"/>
          </a:xfrm>
          <a:custGeom>
            <a:avLst/>
            <a:gdLst>
              <a:gd name="connsiteX0" fmla="*/ 20407 w 1059608"/>
              <a:gd name="connsiteY0" fmla="*/ 1326046 h 1556004"/>
              <a:gd name="connsiteX1" fmla="*/ 72223 w 1059608"/>
              <a:gd name="connsiteY1" fmla="*/ 1535596 h 1556004"/>
              <a:gd name="connsiteX2" fmla="*/ 281011 w 1059608"/>
              <a:gd name="connsiteY2" fmla="*/ 1483780 h 1556004"/>
              <a:gd name="connsiteX3" fmla="*/ 1039201 w 1059608"/>
              <a:gd name="connsiteY3" fmla="*/ 229528 h 1556004"/>
              <a:gd name="connsiteX4" fmla="*/ 987385 w 1059608"/>
              <a:gd name="connsiteY4" fmla="*/ 20740 h 1556004"/>
              <a:gd name="connsiteX5" fmla="*/ 778597 w 1059608"/>
              <a:gd name="connsiteY5" fmla="*/ 71794 h 1556004"/>
              <a:gd name="connsiteX6" fmla="*/ 20407 w 1059608"/>
              <a:gd name="connsiteY6" fmla="*/ 1326046 h 15560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59608" h="1556004">
                <a:moveTo>
                  <a:pt x="20407" y="1326046"/>
                </a:moveTo>
                <a:cubicBezTo>
                  <a:pt x="-23026" y="1398436"/>
                  <a:pt x="-166" y="1492162"/>
                  <a:pt x="72223" y="1535596"/>
                </a:cubicBezTo>
                <a:cubicBezTo>
                  <a:pt x="143851" y="1579030"/>
                  <a:pt x="237577" y="1556170"/>
                  <a:pt x="281011" y="1483780"/>
                </a:cubicBezTo>
                <a:lnTo>
                  <a:pt x="1039201" y="229528"/>
                </a:lnTo>
                <a:cubicBezTo>
                  <a:pt x="1082635" y="157900"/>
                  <a:pt x="1059775" y="64174"/>
                  <a:pt x="987385" y="20740"/>
                </a:cubicBezTo>
                <a:cubicBezTo>
                  <a:pt x="915757" y="-23455"/>
                  <a:pt x="822031" y="166"/>
                  <a:pt x="778597" y="71794"/>
                </a:cubicBezTo>
                <a:lnTo>
                  <a:pt x="20407" y="132604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4310" y="2892893"/>
            <a:ext cx="1072308" cy="1568704"/>
          </a:xfrm>
          <a:custGeom>
            <a:avLst/>
            <a:gdLst>
              <a:gd name="connsiteX0" fmla="*/ 26757 w 1072308"/>
              <a:gd name="connsiteY0" fmla="*/ 1332396 h 1568704"/>
              <a:gd name="connsiteX1" fmla="*/ 78573 w 1072308"/>
              <a:gd name="connsiteY1" fmla="*/ 1541946 h 1568704"/>
              <a:gd name="connsiteX2" fmla="*/ 287361 w 1072308"/>
              <a:gd name="connsiteY2" fmla="*/ 1490130 h 1568704"/>
              <a:gd name="connsiteX3" fmla="*/ 1045551 w 1072308"/>
              <a:gd name="connsiteY3" fmla="*/ 235878 h 1568704"/>
              <a:gd name="connsiteX4" fmla="*/ 993735 w 1072308"/>
              <a:gd name="connsiteY4" fmla="*/ 27090 h 1568704"/>
              <a:gd name="connsiteX5" fmla="*/ 784947 w 1072308"/>
              <a:gd name="connsiteY5" fmla="*/ 78144 h 1568704"/>
              <a:gd name="connsiteX6" fmla="*/ 26757 w 1072308"/>
              <a:gd name="connsiteY6" fmla="*/ 1332396 h 15687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72308" h="1568704">
                <a:moveTo>
                  <a:pt x="26757" y="1332396"/>
                </a:moveTo>
                <a:cubicBezTo>
                  <a:pt x="-16676" y="1404786"/>
                  <a:pt x="6183" y="1498512"/>
                  <a:pt x="78573" y="1541946"/>
                </a:cubicBezTo>
                <a:cubicBezTo>
                  <a:pt x="150201" y="1585380"/>
                  <a:pt x="243927" y="1562520"/>
                  <a:pt x="287361" y="1490130"/>
                </a:cubicBezTo>
                <a:lnTo>
                  <a:pt x="1045551" y="235878"/>
                </a:lnTo>
                <a:cubicBezTo>
                  <a:pt x="1088985" y="164250"/>
                  <a:pt x="1066125" y="70524"/>
                  <a:pt x="993735" y="27090"/>
                </a:cubicBezTo>
                <a:cubicBezTo>
                  <a:pt x="922107" y="-17105"/>
                  <a:pt x="828381" y="6516"/>
                  <a:pt x="784947" y="78144"/>
                </a:cubicBezTo>
                <a:lnTo>
                  <a:pt x="26757" y="133239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09279" y="3621023"/>
            <a:ext cx="807719" cy="770763"/>
          </a:xfrm>
          <a:custGeom>
            <a:avLst/>
            <a:gdLst>
              <a:gd name="connsiteX0" fmla="*/ 48767 w 807719"/>
              <a:gd name="connsiteY0" fmla="*/ 506729 h 770763"/>
              <a:gd name="connsiteX1" fmla="*/ 40386 w 807719"/>
              <a:gd name="connsiteY1" fmla="*/ 722376 h 770763"/>
              <a:gd name="connsiteX2" fmla="*/ 256032 w 807719"/>
              <a:gd name="connsiteY2" fmla="*/ 729996 h 770763"/>
              <a:gd name="connsiteX3" fmla="*/ 758951 w 807719"/>
              <a:gd name="connsiteY3" fmla="*/ 264414 h 770763"/>
              <a:gd name="connsiteX4" fmla="*/ 767333 w 807719"/>
              <a:gd name="connsiteY4" fmla="*/ 48767 h 770763"/>
              <a:gd name="connsiteX5" fmla="*/ 551688 w 807719"/>
              <a:gd name="connsiteY5" fmla="*/ 40385 h 770763"/>
              <a:gd name="connsiteX6" fmla="*/ 48767 w 807719"/>
              <a:gd name="connsiteY6" fmla="*/ 506729 h 770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07719" h="770763">
                <a:moveTo>
                  <a:pt x="48767" y="506729"/>
                </a:moveTo>
                <a:cubicBezTo>
                  <a:pt x="-12954" y="563879"/>
                  <a:pt x="-16763" y="660654"/>
                  <a:pt x="40386" y="722376"/>
                </a:cubicBezTo>
                <a:cubicBezTo>
                  <a:pt x="97536" y="784097"/>
                  <a:pt x="194310" y="787146"/>
                  <a:pt x="256032" y="729996"/>
                </a:cubicBezTo>
                <a:lnTo>
                  <a:pt x="758951" y="264414"/>
                </a:lnTo>
                <a:cubicBezTo>
                  <a:pt x="820673" y="207264"/>
                  <a:pt x="824483" y="110490"/>
                  <a:pt x="767333" y="48767"/>
                </a:cubicBezTo>
                <a:cubicBezTo>
                  <a:pt x="710183" y="-12953"/>
                  <a:pt x="613410" y="-16764"/>
                  <a:pt x="551688" y="40385"/>
                </a:cubicBezTo>
                <a:lnTo>
                  <a:pt x="48767" y="50672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02929" y="3614673"/>
            <a:ext cx="820419" cy="783463"/>
          </a:xfrm>
          <a:custGeom>
            <a:avLst/>
            <a:gdLst>
              <a:gd name="connsiteX0" fmla="*/ 55117 w 820419"/>
              <a:gd name="connsiteY0" fmla="*/ 513079 h 783463"/>
              <a:gd name="connsiteX1" fmla="*/ 46736 w 820419"/>
              <a:gd name="connsiteY1" fmla="*/ 728726 h 783463"/>
              <a:gd name="connsiteX2" fmla="*/ 262382 w 820419"/>
              <a:gd name="connsiteY2" fmla="*/ 736346 h 783463"/>
              <a:gd name="connsiteX3" fmla="*/ 765301 w 820419"/>
              <a:gd name="connsiteY3" fmla="*/ 270764 h 783463"/>
              <a:gd name="connsiteX4" fmla="*/ 773683 w 820419"/>
              <a:gd name="connsiteY4" fmla="*/ 55117 h 783463"/>
              <a:gd name="connsiteX5" fmla="*/ 558038 w 820419"/>
              <a:gd name="connsiteY5" fmla="*/ 46735 h 783463"/>
              <a:gd name="connsiteX6" fmla="*/ 55117 w 820419"/>
              <a:gd name="connsiteY6" fmla="*/ 513079 h 7834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20419" h="783463">
                <a:moveTo>
                  <a:pt x="55117" y="513079"/>
                </a:moveTo>
                <a:cubicBezTo>
                  <a:pt x="-6604" y="570229"/>
                  <a:pt x="-10413" y="667004"/>
                  <a:pt x="46736" y="728726"/>
                </a:cubicBezTo>
                <a:cubicBezTo>
                  <a:pt x="103886" y="790447"/>
                  <a:pt x="200660" y="793496"/>
                  <a:pt x="262382" y="736346"/>
                </a:cubicBezTo>
                <a:lnTo>
                  <a:pt x="765301" y="270764"/>
                </a:lnTo>
                <a:cubicBezTo>
                  <a:pt x="827023" y="213614"/>
                  <a:pt x="830833" y="116840"/>
                  <a:pt x="773683" y="55117"/>
                </a:cubicBezTo>
                <a:cubicBezTo>
                  <a:pt x="716533" y="-6603"/>
                  <a:pt x="619760" y="-10414"/>
                  <a:pt x="558038" y="46735"/>
                </a:cubicBezTo>
                <a:lnTo>
                  <a:pt x="55117" y="51307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42679" y="3621023"/>
            <a:ext cx="807720" cy="770763"/>
          </a:xfrm>
          <a:custGeom>
            <a:avLst/>
            <a:gdLst>
              <a:gd name="connsiteX0" fmla="*/ 758952 w 807720"/>
              <a:gd name="connsiteY0" fmla="*/ 506729 h 770763"/>
              <a:gd name="connsiteX1" fmla="*/ 767334 w 807720"/>
              <a:gd name="connsiteY1" fmla="*/ 722376 h 770763"/>
              <a:gd name="connsiteX2" fmla="*/ 551688 w 807720"/>
              <a:gd name="connsiteY2" fmla="*/ 729996 h 770763"/>
              <a:gd name="connsiteX3" fmla="*/ 48767 w 807720"/>
              <a:gd name="connsiteY3" fmla="*/ 264414 h 770763"/>
              <a:gd name="connsiteX4" fmla="*/ 40386 w 807720"/>
              <a:gd name="connsiteY4" fmla="*/ 48767 h 770763"/>
              <a:gd name="connsiteX5" fmla="*/ 256032 w 807720"/>
              <a:gd name="connsiteY5" fmla="*/ 40385 h 770763"/>
              <a:gd name="connsiteX6" fmla="*/ 758952 w 807720"/>
              <a:gd name="connsiteY6" fmla="*/ 506729 h 770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07720" h="770763">
                <a:moveTo>
                  <a:pt x="758952" y="506729"/>
                </a:moveTo>
                <a:cubicBezTo>
                  <a:pt x="820673" y="563879"/>
                  <a:pt x="824484" y="660654"/>
                  <a:pt x="767334" y="722376"/>
                </a:cubicBezTo>
                <a:cubicBezTo>
                  <a:pt x="710184" y="784097"/>
                  <a:pt x="613410" y="787146"/>
                  <a:pt x="551688" y="729996"/>
                </a:cubicBezTo>
                <a:lnTo>
                  <a:pt x="48767" y="264414"/>
                </a:lnTo>
                <a:cubicBezTo>
                  <a:pt x="-12954" y="207264"/>
                  <a:pt x="-16763" y="110490"/>
                  <a:pt x="40386" y="48767"/>
                </a:cubicBezTo>
                <a:cubicBezTo>
                  <a:pt x="97536" y="-12953"/>
                  <a:pt x="194310" y="-16764"/>
                  <a:pt x="256032" y="40385"/>
                </a:cubicBezTo>
                <a:lnTo>
                  <a:pt x="758952" y="50672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36329" y="3614673"/>
            <a:ext cx="820420" cy="783463"/>
          </a:xfrm>
          <a:custGeom>
            <a:avLst/>
            <a:gdLst>
              <a:gd name="connsiteX0" fmla="*/ 765302 w 820420"/>
              <a:gd name="connsiteY0" fmla="*/ 513079 h 783463"/>
              <a:gd name="connsiteX1" fmla="*/ 773684 w 820420"/>
              <a:gd name="connsiteY1" fmla="*/ 728726 h 783463"/>
              <a:gd name="connsiteX2" fmla="*/ 558038 w 820420"/>
              <a:gd name="connsiteY2" fmla="*/ 736346 h 783463"/>
              <a:gd name="connsiteX3" fmla="*/ 55117 w 820420"/>
              <a:gd name="connsiteY3" fmla="*/ 270764 h 783463"/>
              <a:gd name="connsiteX4" fmla="*/ 46736 w 820420"/>
              <a:gd name="connsiteY4" fmla="*/ 55117 h 783463"/>
              <a:gd name="connsiteX5" fmla="*/ 262382 w 820420"/>
              <a:gd name="connsiteY5" fmla="*/ 46735 h 783463"/>
              <a:gd name="connsiteX6" fmla="*/ 765302 w 820420"/>
              <a:gd name="connsiteY6" fmla="*/ 513079 h 7834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20420" h="783463">
                <a:moveTo>
                  <a:pt x="765302" y="513079"/>
                </a:moveTo>
                <a:cubicBezTo>
                  <a:pt x="827023" y="570229"/>
                  <a:pt x="830834" y="667004"/>
                  <a:pt x="773684" y="728726"/>
                </a:cubicBezTo>
                <a:cubicBezTo>
                  <a:pt x="716534" y="790447"/>
                  <a:pt x="619760" y="793496"/>
                  <a:pt x="558038" y="736346"/>
                </a:cubicBezTo>
                <a:lnTo>
                  <a:pt x="55117" y="270764"/>
                </a:lnTo>
                <a:cubicBezTo>
                  <a:pt x="-6604" y="213614"/>
                  <a:pt x="-10413" y="116840"/>
                  <a:pt x="46736" y="55117"/>
                </a:cubicBezTo>
                <a:cubicBezTo>
                  <a:pt x="103886" y="-6603"/>
                  <a:pt x="200660" y="-10414"/>
                  <a:pt x="262382" y="46735"/>
                </a:cubicBezTo>
                <a:lnTo>
                  <a:pt x="765302" y="51307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30056" y="2176938"/>
            <a:ext cx="1251966" cy="1068514"/>
          </a:xfrm>
          <a:custGeom>
            <a:avLst/>
            <a:gdLst>
              <a:gd name="connsiteX0" fmla="*/ 247269 w 1251966"/>
              <a:gd name="connsiteY0" fmla="*/ 32861 h 1068514"/>
              <a:gd name="connsiteX1" fmla="*/ 33147 w 1251966"/>
              <a:gd name="connsiteY1" fmla="*/ 55721 h 1068514"/>
              <a:gd name="connsiteX2" fmla="*/ 56007 w 1251966"/>
              <a:gd name="connsiteY2" fmla="*/ 269843 h 1068514"/>
              <a:gd name="connsiteX3" fmla="*/ 1004697 w 1251966"/>
              <a:gd name="connsiteY3" fmla="*/ 1035653 h 1068514"/>
              <a:gd name="connsiteX4" fmla="*/ 1218819 w 1251966"/>
              <a:gd name="connsiteY4" fmla="*/ 1012793 h 1068514"/>
              <a:gd name="connsiteX5" fmla="*/ 1195958 w 1251966"/>
              <a:gd name="connsiteY5" fmla="*/ 798671 h 1068514"/>
              <a:gd name="connsiteX6" fmla="*/ 247269 w 1251966"/>
              <a:gd name="connsiteY6" fmla="*/ 32861 h 10685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51966" h="1068514">
                <a:moveTo>
                  <a:pt x="247269" y="32861"/>
                </a:moveTo>
                <a:cubicBezTo>
                  <a:pt x="181737" y="-19716"/>
                  <a:pt x="85725" y="-9810"/>
                  <a:pt x="33147" y="55721"/>
                </a:cubicBezTo>
                <a:cubicBezTo>
                  <a:pt x="-20192" y="121253"/>
                  <a:pt x="-9525" y="217265"/>
                  <a:pt x="56007" y="269843"/>
                </a:cubicBezTo>
                <a:lnTo>
                  <a:pt x="1004697" y="1035653"/>
                </a:lnTo>
                <a:cubicBezTo>
                  <a:pt x="1070229" y="1088231"/>
                  <a:pt x="1166241" y="1078325"/>
                  <a:pt x="1218819" y="1012793"/>
                </a:cubicBezTo>
                <a:cubicBezTo>
                  <a:pt x="1272158" y="947261"/>
                  <a:pt x="1261491" y="851249"/>
                  <a:pt x="1195958" y="798671"/>
                </a:cubicBezTo>
                <a:lnTo>
                  <a:pt x="247269" y="3286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23706" y="2170588"/>
            <a:ext cx="1264666" cy="1081214"/>
          </a:xfrm>
          <a:custGeom>
            <a:avLst/>
            <a:gdLst>
              <a:gd name="connsiteX0" fmla="*/ 253619 w 1264666"/>
              <a:gd name="connsiteY0" fmla="*/ 39211 h 1081214"/>
              <a:gd name="connsiteX1" fmla="*/ 39497 w 1264666"/>
              <a:gd name="connsiteY1" fmla="*/ 62071 h 1081214"/>
              <a:gd name="connsiteX2" fmla="*/ 62357 w 1264666"/>
              <a:gd name="connsiteY2" fmla="*/ 276193 h 1081214"/>
              <a:gd name="connsiteX3" fmla="*/ 1011047 w 1264666"/>
              <a:gd name="connsiteY3" fmla="*/ 1042003 h 1081214"/>
              <a:gd name="connsiteX4" fmla="*/ 1225169 w 1264666"/>
              <a:gd name="connsiteY4" fmla="*/ 1019143 h 1081214"/>
              <a:gd name="connsiteX5" fmla="*/ 1202308 w 1264666"/>
              <a:gd name="connsiteY5" fmla="*/ 805021 h 1081214"/>
              <a:gd name="connsiteX6" fmla="*/ 253619 w 1264666"/>
              <a:gd name="connsiteY6" fmla="*/ 39211 h 1081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64666" h="1081214">
                <a:moveTo>
                  <a:pt x="253619" y="39211"/>
                </a:moveTo>
                <a:cubicBezTo>
                  <a:pt x="188087" y="-13366"/>
                  <a:pt x="92075" y="-3460"/>
                  <a:pt x="39497" y="62071"/>
                </a:cubicBezTo>
                <a:cubicBezTo>
                  <a:pt x="-13842" y="127603"/>
                  <a:pt x="-3175" y="223615"/>
                  <a:pt x="62357" y="276193"/>
                </a:cubicBezTo>
                <a:lnTo>
                  <a:pt x="1011047" y="1042003"/>
                </a:lnTo>
                <a:cubicBezTo>
                  <a:pt x="1076579" y="1094581"/>
                  <a:pt x="1172591" y="1084675"/>
                  <a:pt x="1225169" y="1019143"/>
                </a:cubicBezTo>
                <a:cubicBezTo>
                  <a:pt x="1278508" y="953611"/>
                  <a:pt x="1267841" y="857599"/>
                  <a:pt x="1202308" y="805021"/>
                </a:cubicBezTo>
                <a:lnTo>
                  <a:pt x="253619" y="3921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23477" y="3846576"/>
            <a:ext cx="361950" cy="160020"/>
          </a:xfrm>
          <a:custGeom>
            <a:avLst/>
            <a:gdLst>
              <a:gd name="connsiteX0" fmla="*/ 0 w 361950"/>
              <a:gd name="connsiteY0" fmla="*/ 160020 h 160020"/>
              <a:gd name="connsiteX1" fmla="*/ 93726 w 361950"/>
              <a:gd name="connsiteY1" fmla="*/ 5333 h 160020"/>
              <a:gd name="connsiteX2" fmla="*/ 361950 w 361950"/>
              <a:gd name="connsiteY2" fmla="*/ 0 h 160020"/>
              <a:gd name="connsiteX3" fmla="*/ 0 w 361950"/>
              <a:gd name="connsiteY3" fmla="*/ 160020 h 160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61950" h="160020">
                <a:moveTo>
                  <a:pt x="0" y="160020"/>
                </a:moveTo>
                <a:lnTo>
                  <a:pt x="93726" y="5333"/>
                </a:lnTo>
                <a:cubicBezTo>
                  <a:pt x="130302" y="29717"/>
                  <a:pt x="226314" y="29717"/>
                  <a:pt x="361950" y="0"/>
                </a:cubicBezTo>
                <a:lnTo>
                  <a:pt x="0" y="160020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30889" y="1942845"/>
            <a:ext cx="4660900" cy="2070100"/>
          </a:xfrm>
          <a:custGeom>
            <a:avLst/>
            <a:gdLst>
              <a:gd name="connsiteX0" fmla="*/ 6350 w 4660900"/>
              <a:gd name="connsiteY0" fmla="*/ 6350 h 2070100"/>
              <a:gd name="connsiteX1" fmla="*/ 6350 w 4660900"/>
              <a:gd name="connsiteY1" fmla="*/ 2063750 h 2070100"/>
              <a:gd name="connsiteX2" fmla="*/ 4292600 w 4660900"/>
              <a:gd name="connsiteY2" fmla="*/ 2063750 h 2070100"/>
              <a:gd name="connsiteX3" fmla="*/ 4654550 w 4660900"/>
              <a:gd name="connsiteY3" fmla="*/ 1903730 h 2070100"/>
              <a:gd name="connsiteX4" fmla="*/ 4654550 w 4660900"/>
              <a:gd name="connsiteY4" fmla="*/ 6350 h 2070100"/>
              <a:gd name="connsiteX5" fmla="*/ 6350 w 4660900"/>
              <a:gd name="connsiteY5" fmla="*/ 6350 h 207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660900" h="2070100">
                <a:moveTo>
                  <a:pt x="6350" y="6350"/>
                </a:moveTo>
                <a:lnTo>
                  <a:pt x="6350" y="2063750"/>
                </a:lnTo>
                <a:lnTo>
                  <a:pt x="4292600" y="2063750"/>
                </a:lnTo>
                <a:lnTo>
                  <a:pt x="4654550" y="1903730"/>
                </a:lnTo>
                <a:lnTo>
                  <a:pt x="4654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17139" y="3840226"/>
            <a:ext cx="374650" cy="172719"/>
          </a:xfrm>
          <a:custGeom>
            <a:avLst/>
            <a:gdLst>
              <a:gd name="connsiteX0" fmla="*/ 6350 w 374650"/>
              <a:gd name="connsiteY0" fmla="*/ 166370 h 172719"/>
              <a:gd name="connsiteX1" fmla="*/ 100076 w 374650"/>
              <a:gd name="connsiteY1" fmla="*/ 11683 h 172719"/>
              <a:gd name="connsiteX2" fmla="*/ 368300 w 374650"/>
              <a:gd name="connsiteY2" fmla="*/ 6350 h 172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74650" h="172719">
                <a:moveTo>
                  <a:pt x="6350" y="166370"/>
                </a:moveTo>
                <a:lnTo>
                  <a:pt x="100076" y="11683"/>
                </a:lnTo>
                <a:cubicBezTo>
                  <a:pt x="136652" y="36067"/>
                  <a:pt x="232664" y="36067"/>
                  <a:pt x="36830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62000"/>
            <a:ext cx="7137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深度优先搜索</a:t>
            </a:r>
            <a:r>
              <a:rPr lang="en-US" altLang="zh-CN" sz="2802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(Depth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First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Search,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DFS)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64100" y="2120900"/>
            <a:ext cx="3340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DFS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visited[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true;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68900" y="2654300"/>
            <a:ext cx="3352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的每个邻接点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26100" y="3022600"/>
            <a:ext cx="3035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!visited[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83300" y="3327400"/>
            <a:ext cx="135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DFS(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64100" y="36322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4838700"/>
            <a:ext cx="3721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若有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个顶点、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条边，时间复杂度是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5308600"/>
            <a:ext cx="3238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用邻接表存储图，有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O(N+E)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8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用邻接矩阵存储图，有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O(N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86400" y="1587500"/>
            <a:ext cx="2286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类似于树的</a:t>
            </a:r>
            <a:r>
              <a:rPr lang="en-US" altLang="zh-CN" sz="19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先</a:t>
            </a:r>
            <a:r>
              <a:rPr lang="en-US" altLang="zh-CN" sz="19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62000"/>
            <a:ext cx="73660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广度优先搜索</a:t>
            </a:r>
            <a:r>
              <a:rPr lang="en-US" altLang="zh-CN" sz="2802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(Breadth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First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Search,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BFS)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97200" y="16383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87600" y="2095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0" y="2095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2628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92400" y="2628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78200" y="2628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87800" y="2628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83400" y="2628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78600" y="2171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88200" y="3086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88200" y="2171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78600" y="3086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2628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73800" y="2628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0" y="1714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83400" y="1562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40600" y="17145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21717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26400" y="26289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30861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16800" y="35433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07200" y="36195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97600" y="35433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92800" y="30861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0" y="26289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92800" y="21717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3187700"/>
            <a:ext cx="28829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953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BFS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3949700"/>
            <a:ext cx="2438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413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visited[V]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true;</a:t>
            </a:r>
          </a:p>
          <a:p>
            <a:pPr>
              <a:lnSpc>
                <a:spcPts val="19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Enqueue(V,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76400" y="4483100"/>
            <a:ext cx="29337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41300" algn="l"/>
                <a:tab pos="495300" algn="l"/>
                <a:tab pos="7366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(!IsEmpty(Q)){</a:t>
            </a:r>
          </a:p>
          <a:p>
            <a:pPr>
              <a:lnSpc>
                <a:spcPts val="1900"/>
              </a:lnSpc>
              <a:tabLst>
                <a:tab pos="241300" algn="l"/>
                <a:tab pos="4953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Dequeue(Q);</a:t>
            </a:r>
          </a:p>
          <a:p>
            <a:pPr>
              <a:lnSpc>
                <a:spcPts val="1900"/>
              </a:lnSpc>
              <a:tabLst>
                <a:tab pos="241300" algn="l"/>
                <a:tab pos="4953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的每个邻接点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241300" algn="l"/>
                <a:tab pos="4953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!visited[W]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241300" algn="l"/>
                <a:tab pos="4953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visited[W]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true;</a:t>
            </a:r>
          </a:p>
          <a:p>
            <a:pPr>
              <a:lnSpc>
                <a:spcPts val="1900"/>
              </a:lnSpc>
              <a:tabLst>
                <a:tab pos="241300" algn="l"/>
                <a:tab pos="4953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Enqueue(W,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Q);</a:t>
            </a:r>
          </a:p>
          <a:p>
            <a:pPr>
              <a:lnSpc>
                <a:spcPts val="1900"/>
              </a:lnSpc>
              <a:tabLst>
                <a:tab pos="241300" algn="l"/>
                <a:tab pos="4953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241300" algn="l"/>
                <a:tab pos="495300" algn="l"/>
                <a:tab pos="7366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63754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40400" y="4419600"/>
            <a:ext cx="37211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若有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个顶点、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条边，时间复杂度是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用邻接表存储图，有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O(N+E)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用邻接矩阵存储图，有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O(N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679839" y="1949195"/>
          <a:ext cx="4876800" cy="3962400"/>
        </p:xfrm>
        <a:graphic>
          <a:graphicData uri="http://schemas.openxmlformats.org/drawingml/2006/table">
            <a:tbl>
              <a:tblPr/>
              <a:tblGrid>
                <a:gridCol w="406145"/>
                <a:gridCol w="406908"/>
                <a:gridCol w="406145"/>
                <a:gridCol w="406146"/>
                <a:gridCol w="406908"/>
                <a:gridCol w="406145"/>
                <a:gridCol w="406146"/>
                <a:gridCol w="406908"/>
                <a:gridCol w="406145"/>
                <a:gridCol w="406133"/>
                <a:gridCol w="406908"/>
                <a:gridCol w="406158"/>
              </a:tblGrid>
              <a:tr h="3970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954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4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0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970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4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4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970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1320800" y="774700"/>
            <a:ext cx="53467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为什么需要两种遍历？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3619500"/>
            <a:ext cx="673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2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DFS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679839" y="1949195"/>
          <a:ext cx="4876800" cy="3962400"/>
        </p:xfrm>
        <a:graphic>
          <a:graphicData uri="http://schemas.openxmlformats.org/drawingml/2006/table">
            <a:tbl>
              <a:tblPr/>
              <a:tblGrid>
                <a:gridCol w="406145"/>
                <a:gridCol w="406908"/>
                <a:gridCol w="406145"/>
                <a:gridCol w="406146"/>
                <a:gridCol w="406908"/>
                <a:gridCol w="406145"/>
                <a:gridCol w="406146"/>
                <a:gridCol w="406908"/>
                <a:gridCol w="406145"/>
                <a:gridCol w="406133"/>
                <a:gridCol w="406908"/>
                <a:gridCol w="406158"/>
              </a:tblGrid>
              <a:tr h="3970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954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4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0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970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4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4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970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1320800" y="774700"/>
            <a:ext cx="53467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为什么需要两种遍历？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3619500"/>
            <a:ext cx="635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2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BFS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679839" y="1720595"/>
          <a:ext cx="4876800" cy="3962400"/>
        </p:xfrm>
        <a:graphic>
          <a:graphicData uri="http://schemas.openxmlformats.org/drawingml/2006/table">
            <a:tbl>
              <a:tblPr/>
              <a:tblGrid>
                <a:gridCol w="406145"/>
                <a:gridCol w="406908"/>
                <a:gridCol w="406145"/>
                <a:gridCol w="406146"/>
                <a:gridCol w="406908"/>
                <a:gridCol w="406145"/>
                <a:gridCol w="406146"/>
                <a:gridCol w="406908"/>
                <a:gridCol w="406145"/>
                <a:gridCol w="406133"/>
                <a:gridCol w="406908"/>
                <a:gridCol w="406158"/>
              </a:tblGrid>
              <a:tr h="3970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954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4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0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970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4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4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970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1320800" y="774700"/>
            <a:ext cx="53467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为什么需要两种遍历？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44800" y="5905500"/>
            <a:ext cx="4521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把出口换到哪里就该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BFS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不爽了？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4267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图不连通怎么办？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235200"/>
            <a:ext cx="165100" cy="397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8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146300"/>
            <a:ext cx="7912100" cy="407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连通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：如果从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存在一条（无向）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路径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是连通的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							</a:tabLst>
            </a:pP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路径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的路径是一系列顶点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{V,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9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9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…,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9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W}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的集合，其中任一对相邻的顶点间都有图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中的边。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路径的长度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是路径中的边数（如果带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权，则是所有边的权重和）。如果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之间的所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有顶点都不同，则称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简单路径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回路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：起点等于终点的路径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连通图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：图中任意两顶点均连通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11889" y="36954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8" y="6350"/>
                  <a:pt x="6350" y="108457"/>
                  <a:pt x="6350" y="234950"/>
                </a:cubicBezTo>
                <a:cubicBezTo>
                  <a:pt x="6350" y="361441"/>
                  <a:pt x="108458" y="463550"/>
                  <a:pt x="234950" y="463550"/>
                </a:cubicBezTo>
                <a:cubicBezTo>
                  <a:pt x="361442" y="463550"/>
                  <a:pt x="463550" y="361441"/>
                  <a:pt x="463550" y="234950"/>
                </a:cubicBezTo>
                <a:cubicBezTo>
                  <a:pt x="463550" y="108457"/>
                  <a:pt x="361442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97489" y="43050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8" y="6350"/>
                  <a:pt x="6350" y="108457"/>
                  <a:pt x="6350" y="234950"/>
                </a:cubicBezTo>
                <a:cubicBezTo>
                  <a:pt x="6350" y="361441"/>
                  <a:pt x="108458" y="463550"/>
                  <a:pt x="234950" y="463550"/>
                </a:cubicBezTo>
                <a:cubicBezTo>
                  <a:pt x="361442" y="463550"/>
                  <a:pt x="463550" y="361441"/>
                  <a:pt x="463550" y="234950"/>
                </a:cubicBezTo>
                <a:cubicBezTo>
                  <a:pt x="463550" y="108457"/>
                  <a:pt x="361442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78489" y="4000246"/>
            <a:ext cx="546100" cy="393700"/>
          </a:xfrm>
          <a:custGeom>
            <a:avLst/>
            <a:gdLst>
              <a:gd name="connsiteX0" fmla="*/ 6350 w 546100"/>
              <a:gd name="connsiteY0" fmla="*/ 387350 h 393700"/>
              <a:gd name="connsiteX1" fmla="*/ 539750 w 546100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6100" h="393700">
                <a:moveTo>
                  <a:pt x="6350" y="387350"/>
                </a:moveTo>
                <a:lnTo>
                  <a:pt x="5397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26289" y="43050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8" y="6350"/>
                  <a:pt x="6350" y="108457"/>
                  <a:pt x="6350" y="234950"/>
                </a:cubicBezTo>
                <a:cubicBezTo>
                  <a:pt x="6350" y="361441"/>
                  <a:pt x="108458" y="463550"/>
                  <a:pt x="234950" y="463550"/>
                </a:cubicBezTo>
                <a:cubicBezTo>
                  <a:pt x="361442" y="463550"/>
                  <a:pt x="463550" y="361441"/>
                  <a:pt x="463550" y="234950"/>
                </a:cubicBezTo>
                <a:cubicBezTo>
                  <a:pt x="463550" y="108457"/>
                  <a:pt x="361442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69089" y="4000246"/>
            <a:ext cx="546100" cy="393700"/>
          </a:xfrm>
          <a:custGeom>
            <a:avLst/>
            <a:gdLst>
              <a:gd name="connsiteX0" fmla="*/ 539750 w 546100"/>
              <a:gd name="connsiteY0" fmla="*/ 387350 h 393700"/>
              <a:gd name="connsiteX1" fmla="*/ 6350 w 546100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6100" h="393700">
                <a:moveTo>
                  <a:pt x="539750" y="387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78489" y="4686046"/>
            <a:ext cx="546100" cy="393700"/>
          </a:xfrm>
          <a:custGeom>
            <a:avLst/>
            <a:gdLst>
              <a:gd name="connsiteX0" fmla="*/ 6350 w 546100"/>
              <a:gd name="connsiteY0" fmla="*/ 6350 h 393700"/>
              <a:gd name="connsiteX1" fmla="*/ 539750 w 546100"/>
              <a:gd name="connsiteY1" fmla="*/ 387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6100" h="393700">
                <a:moveTo>
                  <a:pt x="6350" y="6350"/>
                </a:moveTo>
                <a:lnTo>
                  <a:pt x="539750" y="387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69089" y="4686046"/>
            <a:ext cx="546100" cy="393700"/>
          </a:xfrm>
          <a:custGeom>
            <a:avLst/>
            <a:gdLst>
              <a:gd name="connsiteX0" fmla="*/ 539750 w 546100"/>
              <a:gd name="connsiteY0" fmla="*/ 6350 h 393700"/>
              <a:gd name="connsiteX1" fmla="*/ 6350 w 546100"/>
              <a:gd name="connsiteY1" fmla="*/ 387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6100" h="393700">
                <a:moveTo>
                  <a:pt x="539750" y="6350"/>
                </a:moveTo>
                <a:lnTo>
                  <a:pt x="6350" y="387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11889" y="48384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8" y="6350"/>
                  <a:pt x="6350" y="108457"/>
                  <a:pt x="6350" y="234950"/>
                </a:cubicBezTo>
                <a:cubicBezTo>
                  <a:pt x="6350" y="361441"/>
                  <a:pt x="108458" y="463550"/>
                  <a:pt x="234950" y="463550"/>
                </a:cubicBezTo>
                <a:cubicBezTo>
                  <a:pt x="361442" y="463550"/>
                  <a:pt x="463550" y="361441"/>
                  <a:pt x="463550" y="234950"/>
                </a:cubicBezTo>
                <a:cubicBezTo>
                  <a:pt x="463550" y="108457"/>
                  <a:pt x="361442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07089" y="56004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8" y="6350"/>
                  <a:pt x="6350" y="108457"/>
                  <a:pt x="6350" y="234950"/>
                </a:cubicBezTo>
                <a:cubicBezTo>
                  <a:pt x="6350" y="361441"/>
                  <a:pt x="108458" y="463550"/>
                  <a:pt x="234950" y="463550"/>
                </a:cubicBezTo>
                <a:cubicBezTo>
                  <a:pt x="361442" y="463550"/>
                  <a:pt x="463550" y="361441"/>
                  <a:pt x="463550" y="234950"/>
                </a:cubicBezTo>
                <a:cubicBezTo>
                  <a:pt x="463550" y="108457"/>
                  <a:pt x="361442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16689" y="56004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8" y="6350"/>
                  <a:pt x="6350" y="108457"/>
                  <a:pt x="6350" y="234950"/>
                </a:cubicBezTo>
                <a:cubicBezTo>
                  <a:pt x="6350" y="361441"/>
                  <a:pt x="108458" y="463550"/>
                  <a:pt x="234950" y="463550"/>
                </a:cubicBezTo>
                <a:cubicBezTo>
                  <a:pt x="361442" y="463550"/>
                  <a:pt x="463550" y="361441"/>
                  <a:pt x="463550" y="234950"/>
                </a:cubicBezTo>
                <a:cubicBezTo>
                  <a:pt x="463550" y="108457"/>
                  <a:pt x="361442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64289" y="5829046"/>
            <a:ext cx="165100" cy="22225"/>
          </a:xfrm>
          <a:custGeom>
            <a:avLst/>
            <a:gdLst>
              <a:gd name="connsiteX0" fmla="*/ 6350 w 165100"/>
              <a:gd name="connsiteY0" fmla="*/ 6350 h 22225"/>
              <a:gd name="connsiteX1" fmla="*/ 158750 w 1651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22225">
                <a:moveTo>
                  <a:pt x="6350" y="6350"/>
                </a:moveTo>
                <a:lnTo>
                  <a:pt x="1587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55089" y="36954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8" y="6350"/>
                  <a:pt x="6350" y="108457"/>
                  <a:pt x="6350" y="234950"/>
                </a:cubicBezTo>
                <a:cubicBezTo>
                  <a:pt x="6350" y="361441"/>
                  <a:pt x="108458" y="463550"/>
                  <a:pt x="234950" y="463550"/>
                </a:cubicBezTo>
                <a:cubicBezTo>
                  <a:pt x="361442" y="463550"/>
                  <a:pt x="463550" y="361441"/>
                  <a:pt x="463550" y="234950"/>
                </a:cubicBezTo>
                <a:cubicBezTo>
                  <a:pt x="463550" y="108457"/>
                  <a:pt x="361442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40677" y="43050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7" y="6350"/>
                  <a:pt x="6350" y="108457"/>
                  <a:pt x="6350" y="234950"/>
                </a:cubicBezTo>
                <a:cubicBezTo>
                  <a:pt x="6350" y="361441"/>
                  <a:pt x="108457" y="463550"/>
                  <a:pt x="234950" y="463550"/>
                </a:cubicBezTo>
                <a:cubicBezTo>
                  <a:pt x="361441" y="463550"/>
                  <a:pt x="463550" y="361441"/>
                  <a:pt x="463550" y="234950"/>
                </a:cubicBezTo>
                <a:cubicBezTo>
                  <a:pt x="463550" y="108457"/>
                  <a:pt x="361441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1677" y="4000246"/>
            <a:ext cx="546100" cy="393700"/>
          </a:xfrm>
          <a:custGeom>
            <a:avLst/>
            <a:gdLst>
              <a:gd name="connsiteX0" fmla="*/ 6350 w 546100"/>
              <a:gd name="connsiteY0" fmla="*/ 387350 h 393700"/>
              <a:gd name="connsiteX1" fmla="*/ 539750 w 546100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6100" h="393700">
                <a:moveTo>
                  <a:pt x="6350" y="387350"/>
                </a:moveTo>
                <a:lnTo>
                  <a:pt x="5397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69477" y="43050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7" y="6350"/>
                  <a:pt x="6350" y="108457"/>
                  <a:pt x="6350" y="234950"/>
                </a:cubicBezTo>
                <a:cubicBezTo>
                  <a:pt x="6350" y="361441"/>
                  <a:pt x="108457" y="463550"/>
                  <a:pt x="234950" y="463550"/>
                </a:cubicBezTo>
                <a:cubicBezTo>
                  <a:pt x="361441" y="463550"/>
                  <a:pt x="463550" y="361441"/>
                  <a:pt x="463550" y="234950"/>
                </a:cubicBezTo>
                <a:cubicBezTo>
                  <a:pt x="463550" y="108457"/>
                  <a:pt x="361441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12277" y="4000246"/>
            <a:ext cx="546100" cy="393700"/>
          </a:xfrm>
          <a:custGeom>
            <a:avLst/>
            <a:gdLst>
              <a:gd name="connsiteX0" fmla="*/ 539750 w 546100"/>
              <a:gd name="connsiteY0" fmla="*/ 387350 h 393700"/>
              <a:gd name="connsiteX1" fmla="*/ 6350 w 546100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6100" h="393700">
                <a:moveTo>
                  <a:pt x="539750" y="387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12277" y="4686046"/>
            <a:ext cx="546100" cy="393700"/>
          </a:xfrm>
          <a:custGeom>
            <a:avLst/>
            <a:gdLst>
              <a:gd name="connsiteX0" fmla="*/ 539750 w 546100"/>
              <a:gd name="connsiteY0" fmla="*/ 6350 h 393700"/>
              <a:gd name="connsiteX1" fmla="*/ 6350 w 546100"/>
              <a:gd name="connsiteY1" fmla="*/ 387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6100" h="393700">
                <a:moveTo>
                  <a:pt x="539750" y="6350"/>
                </a:moveTo>
                <a:lnTo>
                  <a:pt x="6350" y="387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55077" y="48384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7" y="6350"/>
                  <a:pt x="6350" y="108457"/>
                  <a:pt x="6350" y="234950"/>
                </a:cubicBezTo>
                <a:cubicBezTo>
                  <a:pt x="6350" y="361441"/>
                  <a:pt x="108457" y="463550"/>
                  <a:pt x="234950" y="463550"/>
                </a:cubicBezTo>
                <a:cubicBezTo>
                  <a:pt x="361441" y="463550"/>
                  <a:pt x="463550" y="361441"/>
                  <a:pt x="463550" y="234950"/>
                </a:cubicBezTo>
                <a:cubicBezTo>
                  <a:pt x="463550" y="108457"/>
                  <a:pt x="361441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40677" y="53718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7" y="6350"/>
                  <a:pt x="6350" y="108457"/>
                  <a:pt x="6350" y="234950"/>
                </a:cubicBezTo>
                <a:cubicBezTo>
                  <a:pt x="6350" y="361441"/>
                  <a:pt x="108457" y="463550"/>
                  <a:pt x="234950" y="463550"/>
                </a:cubicBezTo>
                <a:cubicBezTo>
                  <a:pt x="361441" y="463550"/>
                  <a:pt x="463550" y="361441"/>
                  <a:pt x="463550" y="234950"/>
                </a:cubicBezTo>
                <a:cubicBezTo>
                  <a:pt x="463550" y="108457"/>
                  <a:pt x="361441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69477" y="53718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7" y="6350"/>
                  <a:pt x="6350" y="108457"/>
                  <a:pt x="6350" y="234950"/>
                </a:cubicBezTo>
                <a:cubicBezTo>
                  <a:pt x="6350" y="361441"/>
                  <a:pt x="108457" y="463550"/>
                  <a:pt x="234950" y="463550"/>
                </a:cubicBezTo>
                <a:cubicBezTo>
                  <a:pt x="361441" y="463550"/>
                  <a:pt x="463550" y="361441"/>
                  <a:pt x="463550" y="234950"/>
                </a:cubicBezTo>
                <a:cubicBezTo>
                  <a:pt x="463550" y="108457"/>
                  <a:pt x="361441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1677" y="5752846"/>
            <a:ext cx="546100" cy="393700"/>
          </a:xfrm>
          <a:custGeom>
            <a:avLst/>
            <a:gdLst>
              <a:gd name="connsiteX0" fmla="*/ 6350 w 546100"/>
              <a:gd name="connsiteY0" fmla="*/ 6350 h 393700"/>
              <a:gd name="connsiteX1" fmla="*/ 539750 w 546100"/>
              <a:gd name="connsiteY1" fmla="*/ 387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6100" h="393700">
                <a:moveTo>
                  <a:pt x="6350" y="6350"/>
                </a:moveTo>
                <a:lnTo>
                  <a:pt x="539750" y="387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12277" y="5752846"/>
            <a:ext cx="546100" cy="393700"/>
          </a:xfrm>
          <a:custGeom>
            <a:avLst/>
            <a:gdLst>
              <a:gd name="connsiteX0" fmla="*/ 539750 w 546100"/>
              <a:gd name="connsiteY0" fmla="*/ 6350 h 393700"/>
              <a:gd name="connsiteX1" fmla="*/ 6350 w 546100"/>
              <a:gd name="connsiteY1" fmla="*/ 387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6100" h="393700">
                <a:moveTo>
                  <a:pt x="539750" y="6350"/>
                </a:moveTo>
                <a:lnTo>
                  <a:pt x="6350" y="387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55077" y="59052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7" y="6350"/>
                  <a:pt x="6350" y="108457"/>
                  <a:pt x="6350" y="234950"/>
                </a:cubicBezTo>
                <a:cubicBezTo>
                  <a:pt x="6350" y="361441"/>
                  <a:pt x="108457" y="463550"/>
                  <a:pt x="234950" y="463550"/>
                </a:cubicBezTo>
                <a:cubicBezTo>
                  <a:pt x="361441" y="463550"/>
                  <a:pt x="463550" y="361441"/>
                  <a:pt x="463550" y="234950"/>
                </a:cubicBezTo>
                <a:cubicBezTo>
                  <a:pt x="463550" y="108457"/>
                  <a:pt x="361441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44889" y="38478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7" y="6350"/>
                  <a:pt x="6350" y="108457"/>
                  <a:pt x="6350" y="234950"/>
                </a:cubicBezTo>
                <a:cubicBezTo>
                  <a:pt x="6350" y="361441"/>
                  <a:pt x="108457" y="463550"/>
                  <a:pt x="234950" y="463550"/>
                </a:cubicBezTo>
                <a:cubicBezTo>
                  <a:pt x="361441" y="463550"/>
                  <a:pt x="463550" y="361441"/>
                  <a:pt x="463550" y="234950"/>
                </a:cubicBezTo>
                <a:cubicBezTo>
                  <a:pt x="463550" y="108457"/>
                  <a:pt x="361441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30489" y="44574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7" y="6350"/>
                  <a:pt x="6350" y="108457"/>
                  <a:pt x="6350" y="234950"/>
                </a:cubicBezTo>
                <a:cubicBezTo>
                  <a:pt x="6350" y="361441"/>
                  <a:pt x="108457" y="463550"/>
                  <a:pt x="234950" y="463550"/>
                </a:cubicBezTo>
                <a:cubicBezTo>
                  <a:pt x="361441" y="463550"/>
                  <a:pt x="463550" y="361441"/>
                  <a:pt x="463550" y="234950"/>
                </a:cubicBezTo>
                <a:cubicBezTo>
                  <a:pt x="463550" y="108457"/>
                  <a:pt x="361441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11489" y="4152646"/>
            <a:ext cx="546100" cy="393700"/>
          </a:xfrm>
          <a:custGeom>
            <a:avLst/>
            <a:gdLst>
              <a:gd name="connsiteX0" fmla="*/ 6350 w 546100"/>
              <a:gd name="connsiteY0" fmla="*/ 387350 h 393700"/>
              <a:gd name="connsiteX1" fmla="*/ 539750 w 546100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6100" h="393700">
                <a:moveTo>
                  <a:pt x="6350" y="387350"/>
                </a:moveTo>
                <a:lnTo>
                  <a:pt x="5397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59289" y="44574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8" y="6350"/>
                  <a:pt x="6350" y="108457"/>
                  <a:pt x="6350" y="234950"/>
                </a:cubicBezTo>
                <a:cubicBezTo>
                  <a:pt x="6350" y="361441"/>
                  <a:pt x="108458" y="463550"/>
                  <a:pt x="234950" y="463550"/>
                </a:cubicBezTo>
                <a:cubicBezTo>
                  <a:pt x="361442" y="463550"/>
                  <a:pt x="463550" y="361441"/>
                  <a:pt x="463550" y="234950"/>
                </a:cubicBezTo>
                <a:cubicBezTo>
                  <a:pt x="463550" y="108457"/>
                  <a:pt x="361442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02089" y="4152646"/>
            <a:ext cx="546100" cy="393700"/>
          </a:xfrm>
          <a:custGeom>
            <a:avLst/>
            <a:gdLst>
              <a:gd name="connsiteX0" fmla="*/ 539749 w 546100"/>
              <a:gd name="connsiteY0" fmla="*/ 387350 h 393700"/>
              <a:gd name="connsiteX1" fmla="*/ 6350 w 546100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6100" h="393700">
                <a:moveTo>
                  <a:pt x="539749" y="387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11489" y="4838446"/>
            <a:ext cx="546100" cy="393700"/>
          </a:xfrm>
          <a:custGeom>
            <a:avLst/>
            <a:gdLst>
              <a:gd name="connsiteX0" fmla="*/ 6350 w 546100"/>
              <a:gd name="connsiteY0" fmla="*/ 6350 h 393700"/>
              <a:gd name="connsiteX1" fmla="*/ 539750 w 546100"/>
              <a:gd name="connsiteY1" fmla="*/ 387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6100" h="393700">
                <a:moveTo>
                  <a:pt x="6350" y="6350"/>
                </a:moveTo>
                <a:lnTo>
                  <a:pt x="539750" y="387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02089" y="4838446"/>
            <a:ext cx="546100" cy="393700"/>
          </a:xfrm>
          <a:custGeom>
            <a:avLst/>
            <a:gdLst>
              <a:gd name="connsiteX0" fmla="*/ 539749 w 546100"/>
              <a:gd name="connsiteY0" fmla="*/ 6350 h 393700"/>
              <a:gd name="connsiteX1" fmla="*/ 6350 w 546100"/>
              <a:gd name="connsiteY1" fmla="*/ 387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6100" h="393700">
                <a:moveTo>
                  <a:pt x="539749" y="6350"/>
                </a:moveTo>
                <a:lnTo>
                  <a:pt x="6350" y="387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44889" y="49908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7" y="6350"/>
                  <a:pt x="6350" y="108457"/>
                  <a:pt x="6350" y="234950"/>
                </a:cubicBezTo>
                <a:cubicBezTo>
                  <a:pt x="6350" y="361441"/>
                  <a:pt x="108457" y="463550"/>
                  <a:pt x="234950" y="463550"/>
                </a:cubicBezTo>
                <a:cubicBezTo>
                  <a:pt x="361441" y="463550"/>
                  <a:pt x="463550" y="361441"/>
                  <a:pt x="463550" y="234950"/>
                </a:cubicBezTo>
                <a:cubicBezTo>
                  <a:pt x="463550" y="108457"/>
                  <a:pt x="361441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40089" y="44574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7" y="6350"/>
                  <a:pt x="6350" y="108457"/>
                  <a:pt x="6350" y="234950"/>
                </a:cubicBezTo>
                <a:cubicBezTo>
                  <a:pt x="6350" y="361441"/>
                  <a:pt x="108457" y="463550"/>
                  <a:pt x="234950" y="463550"/>
                </a:cubicBezTo>
                <a:cubicBezTo>
                  <a:pt x="361441" y="463550"/>
                  <a:pt x="463550" y="361441"/>
                  <a:pt x="463550" y="234950"/>
                </a:cubicBezTo>
                <a:cubicBezTo>
                  <a:pt x="463550" y="108457"/>
                  <a:pt x="361441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9689" y="4457446"/>
            <a:ext cx="469900" cy="469900"/>
          </a:xfrm>
          <a:custGeom>
            <a:avLst/>
            <a:gdLst>
              <a:gd name="connsiteX0" fmla="*/ 234950 w 469900"/>
              <a:gd name="connsiteY0" fmla="*/ 6350 h 469900"/>
              <a:gd name="connsiteX1" fmla="*/ 6350 w 469900"/>
              <a:gd name="connsiteY1" fmla="*/ 234950 h 469900"/>
              <a:gd name="connsiteX2" fmla="*/ 234950 w 469900"/>
              <a:gd name="connsiteY2" fmla="*/ 463550 h 469900"/>
              <a:gd name="connsiteX3" fmla="*/ 463550 w 469900"/>
              <a:gd name="connsiteY3" fmla="*/ 234950 h 469900"/>
              <a:gd name="connsiteX4" fmla="*/ 234950 w 469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469900">
                <a:moveTo>
                  <a:pt x="234950" y="6350"/>
                </a:moveTo>
                <a:cubicBezTo>
                  <a:pt x="108457" y="6350"/>
                  <a:pt x="6350" y="108457"/>
                  <a:pt x="6350" y="234950"/>
                </a:cubicBezTo>
                <a:cubicBezTo>
                  <a:pt x="6350" y="361441"/>
                  <a:pt x="108457" y="463550"/>
                  <a:pt x="234950" y="463550"/>
                </a:cubicBezTo>
                <a:cubicBezTo>
                  <a:pt x="361441" y="463550"/>
                  <a:pt x="463550" y="361441"/>
                  <a:pt x="463550" y="234950"/>
                </a:cubicBezTo>
                <a:cubicBezTo>
                  <a:pt x="463550" y="108457"/>
                  <a:pt x="361441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7289" y="4686046"/>
            <a:ext cx="165100" cy="22225"/>
          </a:xfrm>
          <a:custGeom>
            <a:avLst/>
            <a:gdLst>
              <a:gd name="connsiteX0" fmla="*/ 6350 w 165100"/>
              <a:gd name="connsiteY0" fmla="*/ 6350 h 22225"/>
              <a:gd name="connsiteX1" fmla="*/ 158750 w 1651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22225">
                <a:moveTo>
                  <a:pt x="6350" y="6350"/>
                </a:moveTo>
                <a:lnTo>
                  <a:pt x="1587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4267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图不连通怎么办？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70100"/>
            <a:ext cx="5727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连通分量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：无向图的</a:t>
            </a:r>
            <a:r>
              <a:rPr lang="en-US" altLang="zh-CN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极大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连通子图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692400"/>
            <a:ext cx="1778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590800"/>
            <a:ext cx="66294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极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大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顶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再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加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顶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就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连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通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极大边数：包含子图中所有顶点相连的所有边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57800" y="38481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43400" y="44577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72200" y="44577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57800" y="49911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65700" y="57531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75300" y="5753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0" y="38481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86600" y="44577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915400" y="44577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0" y="49911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86600" y="55245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915400" y="55245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40005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76400" y="46101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05200" y="46101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51435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98700" y="46101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08300" y="4610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5676900"/>
            <a:ext cx="254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0" y="4254500"/>
            <a:ext cx="355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6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30800" y="6045200"/>
            <a:ext cx="355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6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99400" y="4254500"/>
            <a:ext cx="279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6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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75600" y="5473700"/>
            <a:ext cx="2794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5400" algn="l"/>
              </a:tabLst>
            </a:pPr>
            <a:r>
              <a:rPr lang="en-US" altLang="zh-CN" sz="3600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</a:t>
            </a:r>
          </a:p>
          <a:p>
            <a:pPr>
              <a:lnSpc>
                <a:spcPts val="24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