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47498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第六讲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图（上）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406900"/>
            <a:ext cx="251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81200"/>
            <a:ext cx="66294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600"/>
              </a:lnSpc>
              <a:tabLst>
							</a:tabLst>
            </a:pPr>
            <a:r>
              <a:rPr lang="en-US" altLang="zh-CN" sz="4997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6.4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应用实例：六度空间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11200"/>
            <a:ext cx="81407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							</a:tabLst>
            </a:pPr>
            <a:r>
              <a:rPr lang="en-US" altLang="zh-CN" sz="37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六度空间（</a:t>
            </a:r>
            <a:r>
              <a:rPr lang="en-US" altLang="zh-CN" sz="3797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Six</a:t>
            </a:r>
            <a:r>
              <a:rPr lang="en-US" altLang="zh-CN" sz="37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797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Degrees</a:t>
            </a:r>
            <a:r>
              <a:rPr lang="en-US" altLang="zh-CN" sz="37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797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of</a:t>
            </a:r>
            <a:r>
              <a:rPr lang="en-US" altLang="zh-CN" sz="37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797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Separation</a:t>
            </a:r>
            <a:r>
              <a:rPr lang="en-US" altLang="zh-CN" sz="37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247900"/>
            <a:ext cx="177800" cy="368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159000"/>
            <a:ext cx="7645400" cy="422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你和任何一个陌生人之间所间隔的人不会超过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六个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给定社交网络图，请对每个节点计算符合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六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度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空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间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理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论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占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总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百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883281" y="6207252"/>
            <a:ext cx="349758" cy="237744"/>
          </a:xfrm>
          <a:custGeom>
            <a:avLst/>
            <a:gdLst>
              <a:gd name="connsiteX0" fmla="*/ 0 w 349758"/>
              <a:gd name="connsiteY0" fmla="*/ 237744 h 237744"/>
              <a:gd name="connsiteX1" fmla="*/ 89916 w 349758"/>
              <a:gd name="connsiteY1" fmla="*/ 8382 h 237744"/>
              <a:gd name="connsiteX2" fmla="*/ 349757 w 349758"/>
              <a:gd name="connsiteY2" fmla="*/ 0 h 237744"/>
              <a:gd name="connsiteX3" fmla="*/ 0 w 349758"/>
              <a:gd name="connsiteY3" fmla="*/ 237744 h 237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49758" h="237744">
                <a:moveTo>
                  <a:pt x="0" y="237744"/>
                </a:moveTo>
                <a:lnTo>
                  <a:pt x="89916" y="8382"/>
                </a:lnTo>
                <a:cubicBezTo>
                  <a:pt x="125729" y="44957"/>
                  <a:pt x="218693" y="44957"/>
                  <a:pt x="349757" y="0"/>
                </a:cubicBezTo>
                <a:lnTo>
                  <a:pt x="0" y="237744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30889" y="3390646"/>
            <a:ext cx="4508500" cy="3060700"/>
          </a:xfrm>
          <a:custGeom>
            <a:avLst/>
            <a:gdLst>
              <a:gd name="connsiteX0" fmla="*/ 6350 w 4508500"/>
              <a:gd name="connsiteY0" fmla="*/ 6350 h 3060700"/>
              <a:gd name="connsiteX1" fmla="*/ 6350 w 4508500"/>
              <a:gd name="connsiteY1" fmla="*/ 3054350 h 3060700"/>
              <a:gd name="connsiteX2" fmla="*/ 4152392 w 4508500"/>
              <a:gd name="connsiteY2" fmla="*/ 3054350 h 3060700"/>
              <a:gd name="connsiteX3" fmla="*/ 4502150 w 4508500"/>
              <a:gd name="connsiteY3" fmla="*/ 2816605 h 3060700"/>
              <a:gd name="connsiteX4" fmla="*/ 4502150 w 4508500"/>
              <a:gd name="connsiteY4" fmla="*/ 6350 h 3060700"/>
              <a:gd name="connsiteX5" fmla="*/ 6350 w 4508500"/>
              <a:gd name="connsiteY5" fmla="*/ 6350 h 306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08500" h="3060700">
                <a:moveTo>
                  <a:pt x="6350" y="6350"/>
                </a:moveTo>
                <a:lnTo>
                  <a:pt x="6350" y="3054350"/>
                </a:lnTo>
                <a:lnTo>
                  <a:pt x="4152392" y="3054350"/>
                </a:lnTo>
                <a:lnTo>
                  <a:pt x="4502150" y="2816605"/>
                </a:lnTo>
                <a:lnTo>
                  <a:pt x="450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876931" y="6200902"/>
            <a:ext cx="362458" cy="250444"/>
          </a:xfrm>
          <a:custGeom>
            <a:avLst/>
            <a:gdLst>
              <a:gd name="connsiteX0" fmla="*/ 6350 w 362458"/>
              <a:gd name="connsiteY0" fmla="*/ 244094 h 250444"/>
              <a:gd name="connsiteX1" fmla="*/ 96266 w 362458"/>
              <a:gd name="connsiteY1" fmla="*/ 14732 h 250444"/>
              <a:gd name="connsiteX2" fmla="*/ 356107 w 362458"/>
              <a:gd name="connsiteY2" fmla="*/ 6350 h 250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62458" h="250444">
                <a:moveTo>
                  <a:pt x="6350" y="244094"/>
                </a:moveTo>
                <a:lnTo>
                  <a:pt x="96266" y="14732"/>
                </a:lnTo>
                <a:cubicBezTo>
                  <a:pt x="132079" y="51307"/>
                  <a:pt x="225043" y="51307"/>
                  <a:pt x="356107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41761" y="5440679"/>
            <a:ext cx="243077" cy="166116"/>
          </a:xfrm>
          <a:custGeom>
            <a:avLst/>
            <a:gdLst>
              <a:gd name="connsiteX0" fmla="*/ 0 w 243077"/>
              <a:gd name="connsiteY0" fmla="*/ 166116 h 166116"/>
              <a:gd name="connsiteX1" fmla="*/ 62483 w 243077"/>
              <a:gd name="connsiteY1" fmla="*/ 5334 h 166116"/>
              <a:gd name="connsiteX2" fmla="*/ 243077 w 243077"/>
              <a:gd name="connsiteY2" fmla="*/ 0 h 166116"/>
              <a:gd name="connsiteX3" fmla="*/ 0 w 243077"/>
              <a:gd name="connsiteY3" fmla="*/ 166116 h 1661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077" h="166116">
                <a:moveTo>
                  <a:pt x="0" y="166116"/>
                </a:moveTo>
                <a:lnTo>
                  <a:pt x="62483" y="5334"/>
                </a:lnTo>
                <a:cubicBezTo>
                  <a:pt x="86867" y="31241"/>
                  <a:pt x="151638" y="31241"/>
                  <a:pt x="243077" y="0"/>
                </a:cubicBezTo>
                <a:lnTo>
                  <a:pt x="0" y="166116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54289" y="3466846"/>
            <a:ext cx="3136899" cy="2146300"/>
          </a:xfrm>
          <a:custGeom>
            <a:avLst/>
            <a:gdLst>
              <a:gd name="connsiteX0" fmla="*/ 6350 w 3136899"/>
              <a:gd name="connsiteY0" fmla="*/ 6350 h 2146300"/>
              <a:gd name="connsiteX1" fmla="*/ 6350 w 3136899"/>
              <a:gd name="connsiteY1" fmla="*/ 2139950 h 2146300"/>
              <a:gd name="connsiteX2" fmla="*/ 2887472 w 3136899"/>
              <a:gd name="connsiteY2" fmla="*/ 2139950 h 2146300"/>
              <a:gd name="connsiteX3" fmla="*/ 3130549 w 3136899"/>
              <a:gd name="connsiteY3" fmla="*/ 1973833 h 2146300"/>
              <a:gd name="connsiteX4" fmla="*/ 3130549 w 3136899"/>
              <a:gd name="connsiteY4" fmla="*/ 6350 h 2146300"/>
              <a:gd name="connsiteX5" fmla="*/ 6350 w 3136899"/>
              <a:gd name="connsiteY5" fmla="*/ 6350 h 2146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136899" h="2146300">
                <a:moveTo>
                  <a:pt x="6350" y="6350"/>
                </a:moveTo>
                <a:lnTo>
                  <a:pt x="6350" y="2139950"/>
                </a:lnTo>
                <a:lnTo>
                  <a:pt x="2887472" y="2139950"/>
                </a:lnTo>
                <a:lnTo>
                  <a:pt x="3130549" y="1973833"/>
                </a:lnTo>
                <a:lnTo>
                  <a:pt x="3130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35411" y="5434329"/>
            <a:ext cx="255777" cy="178816"/>
          </a:xfrm>
          <a:custGeom>
            <a:avLst/>
            <a:gdLst>
              <a:gd name="connsiteX0" fmla="*/ 6350 w 255777"/>
              <a:gd name="connsiteY0" fmla="*/ 172466 h 178816"/>
              <a:gd name="connsiteX1" fmla="*/ 68833 w 255777"/>
              <a:gd name="connsiteY1" fmla="*/ 11684 h 178816"/>
              <a:gd name="connsiteX2" fmla="*/ 249427 w 255777"/>
              <a:gd name="connsiteY2" fmla="*/ 6350 h 1788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55777" h="178816">
                <a:moveTo>
                  <a:pt x="6350" y="172466"/>
                </a:moveTo>
                <a:lnTo>
                  <a:pt x="68833" y="11684"/>
                </a:lnTo>
                <a:cubicBezTo>
                  <a:pt x="93217" y="37591"/>
                  <a:pt x="157988" y="37591"/>
                  <a:pt x="249427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13439" y="3473196"/>
            <a:ext cx="609600" cy="244602"/>
          </a:xfrm>
          <a:custGeom>
            <a:avLst/>
            <a:gdLst>
              <a:gd name="connsiteX0" fmla="*/ 0 w 609600"/>
              <a:gd name="connsiteY0" fmla="*/ 0 h 244602"/>
              <a:gd name="connsiteX1" fmla="*/ 0 w 609600"/>
              <a:gd name="connsiteY1" fmla="*/ 244601 h 244602"/>
              <a:gd name="connsiteX2" fmla="*/ 609600 w 609600"/>
              <a:gd name="connsiteY2" fmla="*/ 244601 h 244602"/>
              <a:gd name="connsiteX3" fmla="*/ 609600 w 609600"/>
              <a:gd name="connsiteY3" fmla="*/ 0 h 244602"/>
              <a:gd name="connsiteX4" fmla="*/ 0 w 609600"/>
              <a:gd name="connsiteY4" fmla="*/ 0 h 2446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9600" h="244602">
                <a:moveTo>
                  <a:pt x="0" y="0"/>
                </a:moveTo>
                <a:lnTo>
                  <a:pt x="0" y="244601"/>
                </a:lnTo>
                <a:lnTo>
                  <a:pt x="609600" y="244601"/>
                </a:lnTo>
                <a:lnTo>
                  <a:pt x="6096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343400" y="2654300"/>
            <a:ext cx="7620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900"/>
              </a:lnSpc>
              <a:tabLst>
							</a:tabLst>
            </a:pPr>
            <a:r>
              <a:rPr lang="en-US" altLang="zh-CN" sz="6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算法思路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1892300"/>
            <a:ext cx="1778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1803400"/>
            <a:ext cx="70866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对每个节点，进行广度优先搜索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搜索过程中累计访问的节点数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需要记录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层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数，仅计算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层以内的节点数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05400" y="59817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64100" y="62230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87500" y="3644900"/>
            <a:ext cx="28067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41300" algn="l"/>
                <a:tab pos="4826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SDS()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each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count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BFS(V);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70100" y="4597400"/>
            <a:ext cx="1955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Output(count/N);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28800" y="48387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87500" y="50800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64100" y="3568700"/>
            <a:ext cx="37719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413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BFS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2413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visited[V]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true;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count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1;</a:t>
            </a:r>
          </a:p>
          <a:p>
            <a:pPr>
              <a:lnSpc>
                <a:spcPts val="17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Enqueue(V,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Q);</a:t>
            </a:r>
          </a:p>
          <a:p>
            <a:pPr>
              <a:lnSpc>
                <a:spcPts val="19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(!IsEmpty(Q)){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46700" y="4572000"/>
            <a:ext cx="3390900" cy="165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88900" algn="l"/>
                <a:tab pos="254000" algn="l"/>
                <a:tab pos="4953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Dequeue(Q);</a:t>
            </a:r>
          </a:p>
          <a:p>
            <a:pPr>
              <a:lnSpc>
                <a:spcPts val="1900"/>
              </a:lnSpc>
              <a:tabLst>
                <a:tab pos="88900" algn="l"/>
                <a:tab pos="254000" algn="l"/>
                <a:tab pos="4953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的每个邻接点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88900" algn="l"/>
                <a:tab pos="2540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!visited[W]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88900" algn="l"/>
                <a:tab pos="254000" algn="l"/>
                <a:tab pos="4953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visited[W]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true;</a:t>
            </a:r>
          </a:p>
          <a:p>
            <a:pPr>
              <a:lnSpc>
                <a:spcPts val="2100"/>
              </a:lnSpc>
              <a:tabLst>
                <a:tab pos="88900" algn="l"/>
                <a:tab pos="254000" algn="l"/>
                <a:tab pos="4953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Enqueue(W,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Q);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count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++;</a:t>
            </a:r>
          </a:p>
          <a:p>
            <a:pPr>
              <a:lnSpc>
                <a:spcPts val="1700"/>
              </a:lnSpc>
              <a:tabLst>
                <a:tab pos="88900" algn="l"/>
                <a:tab pos="2540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88900" algn="l"/>
                <a:tab pos="2540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count;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02200" y="3517900"/>
            <a:ext cx="355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044700" y="1117600"/>
            <a:ext cx="37846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413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BFS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2413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visited[V]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true;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count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</a:t>
            </a:r>
          </a:p>
          <a:p>
            <a:pPr>
              <a:lnSpc>
                <a:spcPts val="19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level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last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86000" y="1841500"/>
            <a:ext cx="2311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Enqueue(V,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Q);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(!IsEmpty(Q)){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27300" y="2349500"/>
            <a:ext cx="26924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54000" algn="l"/>
                <a:tab pos="4953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Dequeue(Q);</a:t>
            </a:r>
          </a:p>
          <a:p>
            <a:pPr>
              <a:lnSpc>
                <a:spcPts val="1900"/>
              </a:lnSpc>
              <a:tabLst>
                <a:tab pos="254000" algn="l"/>
                <a:tab pos="4953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的每个邻接点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2540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!visited[W]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2540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visited[W]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true;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27300" y="3327400"/>
            <a:ext cx="33020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540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Enqueue(W,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Q);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count++;</a:t>
            </a:r>
          </a:p>
          <a:p>
            <a:pPr>
              <a:lnSpc>
                <a:spcPts val="1900"/>
              </a:lnSpc>
              <a:tabLst>
                <a:tab pos="254000" algn="l"/>
                <a:tab pos="4953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tail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W;</a:t>
            </a:r>
          </a:p>
          <a:p>
            <a:pPr>
              <a:lnSpc>
                <a:spcPts val="1900"/>
              </a:lnSpc>
              <a:tabLst>
                <a:tab pos="254000" algn="l"/>
                <a:tab pos="4953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254000" algn="l"/>
                <a:tab pos="4953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last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4318000"/>
            <a:ext cx="34163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41300" algn="l"/>
                <a:tab pos="482600" algn="l"/>
                <a:tab pos="7366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level++;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last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tail;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level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break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count;</a:t>
            </a:r>
          </a:p>
          <a:p>
            <a:pPr>
              <a:lnSpc>
                <a:spcPts val="1900"/>
              </a:lnSpc>
              <a:tabLst>
                <a:tab pos="241300" algn="l"/>
                <a:tab pos="482600" algn="l"/>
                <a:tab pos="7366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45400" y="2933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40600" y="2476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50200" y="3390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950200" y="2476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40600" y="3390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55000" y="2933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35800" y="29337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12000" y="20193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45400" y="18669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02600" y="2019300"/>
            <a:ext cx="25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83600" y="2476500"/>
            <a:ext cx="25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88400" y="2933700"/>
            <a:ext cx="25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83600" y="3390900"/>
            <a:ext cx="25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178800" y="3848100"/>
            <a:ext cx="25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69200" y="3924300"/>
            <a:ext cx="25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59600" y="3848100"/>
            <a:ext cx="25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54800" y="3390900"/>
            <a:ext cx="25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0" y="2933700"/>
            <a:ext cx="25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54800" y="2476500"/>
            <a:ext cx="25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05500" y="1828800"/>
            <a:ext cx="546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last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53100" y="2286000"/>
            <a:ext cx="5461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tail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