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693400" cy="755929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2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3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5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	<Relationship Id="rId3" Type="http://schemas.openxmlformats.org/officeDocument/2006/relationships/image" Target="../media/image4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68500"/>
            <a:ext cx="47752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							</a:tabLst>
            </a:pP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第七讲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图（中）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62500" y="4406900"/>
            <a:ext cx="2527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浙江大学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陈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越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62179" y="5163311"/>
            <a:ext cx="403859" cy="291084"/>
          </a:xfrm>
          <a:custGeom>
            <a:avLst/>
            <a:gdLst>
              <a:gd name="connsiteX0" fmla="*/ 0 w 403859"/>
              <a:gd name="connsiteY0" fmla="*/ 291084 h 291084"/>
              <a:gd name="connsiteX1" fmla="*/ 104394 w 403859"/>
              <a:gd name="connsiteY1" fmla="*/ 9905 h 291084"/>
              <a:gd name="connsiteX2" fmla="*/ 403859 w 403859"/>
              <a:gd name="connsiteY2" fmla="*/ 0 h 291084"/>
              <a:gd name="connsiteX3" fmla="*/ 0 w 403859"/>
              <a:gd name="connsiteY3" fmla="*/ 291084 h 2910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03859" h="291084">
                <a:moveTo>
                  <a:pt x="0" y="291084"/>
                </a:moveTo>
                <a:lnTo>
                  <a:pt x="104394" y="9905"/>
                </a:lnTo>
                <a:cubicBezTo>
                  <a:pt x="145541" y="54864"/>
                  <a:pt x="252222" y="54864"/>
                  <a:pt x="403859" y="0"/>
                </a:cubicBezTo>
                <a:lnTo>
                  <a:pt x="0" y="291084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8089" y="1714245"/>
            <a:ext cx="5194300" cy="3746500"/>
          </a:xfrm>
          <a:custGeom>
            <a:avLst/>
            <a:gdLst>
              <a:gd name="connsiteX0" fmla="*/ 6350 w 5194300"/>
              <a:gd name="connsiteY0" fmla="*/ 6350 h 3746500"/>
              <a:gd name="connsiteX1" fmla="*/ 6350 w 5194300"/>
              <a:gd name="connsiteY1" fmla="*/ 3740150 h 3746500"/>
              <a:gd name="connsiteX2" fmla="*/ 4784089 w 5194300"/>
              <a:gd name="connsiteY2" fmla="*/ 3740150 h 3746500"/>
              <a:gd name="connsiteX3" fmla="*/ 5187949 w 5194300"/>
              <a:gd name="connsiteY3" fmla="*/ 3449066 h 3746500"/>
              <a:gd name="connsiteX4" fmla="*/ 5187949 w 5194300"/>
              <a:gd name="connsiteY4" fmla="*/ 6350 h 3746500"/>
              <a:gd name="connsiteX5" fmla="*/ 6350 w 5194300"/>
              <a:gd name="connsiteY5" fmla="*/ 6350 h 3746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194300" h="3746500">
                <a:moveTo>
                  <a:pt x="6350" y="6350"/>
                </a:moveTo>
                <a:lnTo>
                  <a:pt x="6350" y="3740150"/>
                </a:lnTo>
                <a:lnTo>
                  <a:pt x="4784089" y="3740150"/>
                </a:lnTo>
                <a:lnTo>
                  <a:pt x="5187949" y="3449066"/>
                </a:lnTo>
                <a:lnTo>
                  <a:pt x="51879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55829" y="5156961"/>
            <a:ext cx="416559" cy="303783"/>
          </a:xfrm>
          <a:custGeom>
            <a:avLst/>
            <a:gdLst>
              <a:gd name="connsiteX0" fmla="*/ 6350 w 416559"/>
              <a:gd name="connsiteY0" fmla="*/ 297434 h 303783"/>
              <a:gd name="connsiteX1" fmla="*/ 110744 w 416559"/>
              <a:gd name="connsiteY1" fmla="*/ 16255 h 303783"/>
              <a:gd name="connsiteX2" fmla="*/ 410209 w 416559"/>
              <a:gd name="connsiteY2" fmla="*/ 6350 h 3037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16559" h="303783">
                <a:moveTo>
                  <a:pt x="6350" y="297434"/>
                </a:moveTo>
                <a:lnTo>
                  <a:pt x="110744" y="16255"/>
                </a:lnTo>
                <a:cubicBezTo>
                  <a:pt x="151891" y="61214"/>
                  <a:pt x="258572" y="61214"/>
                  <a:pt x="410209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05139" y="2469895"/>
            <a:ext cx="2997200" cy="50800"/>
          </a:xfrm>
          <a:custGeom>
            <a:avLst/>
            <a:gdLst>
              <a:gd name="connsiteX0" fmla="*/ 12700 w 2997200"/>
              <a:gd name="connsiteY0" fmla="*/ 12700 h 50800"/>
              <a:gd name="connsiteX1" fmla="*/ 2984499 w 2997200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97200" h="50800">
                <a:moveTo>
                  <a:pt x="12700" y="12700"/>
                </a:moveTo>
                <a:lnTo>
                  <a:pt x="2984499" y="1270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0939" y="4222496"/>
            <a:ext cx="3073400" cy="50800"/>
          </a:xfrm>
          <a:custGeom>
            <a:avLst/>
            <a:gdLst>
              <a:gd name="connsiteX0" fmla="*/ 12700 w 3073400"/>
              <a:gd name="connsiteY0" fmla="*/ 12700 h 50800"/>
              <a:gd name="connsiteX1" fmla="*/ 3060699 w 3073400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73400" h="50800">
                <a:moveTo>
                  <a:pt x="12700" y="12700"/>
                </a:moveTo>
                <a:lnTo>
                  <a:pt x="3060699" y="1270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838200"/>
            <a:ext cx="5880100" cy="222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190500" algn="l"/>
                <a:tab pos="673100" algn="l"/>
                <a:tab pos="927100" algn="l"/>
              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有权图的单源最短路算法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190500" algn="l"/>
                <a:tab pos="673100" algn="l"/>
                <a:tab pos="9271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Dijkstra(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190500" algn="l"/>
                <a:tab pos="673100" algn="l"/>
                <a:tab pos="9271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while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(1)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190500" algn="l"/>
                <a:tab pos="673100" algn="l"/>
                <a:tab pos="9271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未收录顶点中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最小者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1900"/>
              </a:lnSpc>
              <a:tabLst>
                <a:tab pos="190500" algn="l"/>
                <a:tab pos="673100" algn="l"/>
                <a:tab pos="9271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这样的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不存在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190500" algn="l"/>
                <a:tab pos="673100" algn="l"/>
                <a:tab pos="9271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break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3136900"/>
            <a:ext cx="4267200" cy="162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54000" algn="l"/>
                <a:tab pos="431800" algn="l"/>
                <a:tab pos="6223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collected[V]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true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1900"/>
              </a:lnSpc>
              <a:tabLst>
                <a:tab pos="254000" algn="l"/>
                <a:tab pos="431800" algn="l"/>
                <a:tab pos="622300" algn="l"/>
              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的每个邻接点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254000" algn="l"/>
                <a:tab pos="431800" algn="l"/>
                <a:tab pos="6223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collected[W]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false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200"/>
              </a:lnSpc>
              <a:tabLst>
                <a:tab pos="254000" algn="l"/>
                <a:tab pos="431800" algn="l"/>
                <a:tab pos="6223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dist[V]+E</a:t>
            </a:r>
            <a:r>
              <a:rPr lang="en-US" altLang="zh-CN" sz="10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&lt;V,W&gt;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dist[W]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254000" algn="l"/>
                <a:tab pos="431800" algn="l"/>
                <a:tab pos="6223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dist[W]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dist[V]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10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&lt;V,W&gt;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1600"/>
              </a:lnSpc>
              <a:tabLst>
                <a:tab pos="254000" algn="l"/>
                <a:tab pos="431800" algn="l"/>
                <a:tab pos="6223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path[W]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V;</a:t>
            </a:r>
          </a:p>
          <a:p>
            <a:pPr>
              <a:lnSpc>
                <a:spcPts val="1900"/>
              </a:lnSpc>
              <a:tabLst>
                <a:tab pos="254000" algn="l"/>
                <a:tab pos="431800" algn="l"/>
                <a:tab pos="6223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52600" y="48006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50419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30400" y="5067300"/>
            <a:ext cx="3111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不能解决有负边的情况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35800" y="3035300"/>
            <a:ext cx="16510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31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31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87989" y="2704845"/>
            <a:ext cx="584200" cy="53847"/>
          </a:xfrm>
          <a:custGeom>
            <a:avLst/>
            <a:gdLst>
              <a:gd name="connsiteX0" fmla="*/ 6350 w 584200"/>
              <a:gd name="connsiteY0" fmla="*/ 47498 h 53847"/>
              <a:gd name="connsiteX1" fmla="*/ 577850 w 584200"/>
              <a:gd name="connsiteY1" fmla="*/ 6350 h 538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84200" h="53847">
                <a:moveTo>
                  <a:pt x="6350" y="47498"/>
                </a:moveTo>
                <a:lnTo>
                  <a:pt x="5778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35689" y="2590545"/>
            <a:ext cx="2679700" cy="431800"/>
          </a:xfrm>
          <a:custGeom>
            <a:avLst/>
            <a:gdLst>
              <a:gd name="connsiteX0" fmla="*/ 6350 w 2679700"/>
              <a:gd name="connsiteY0" fmla="*/ 425450 h 431800"/>
              <a:gd name="connsiteX1" fmla="*/ 6350 w 2679700"/>
              <a:gd name="connsiteY1" fmla="*/ 6350 h 431800"/>
              <a:gd name="connsiteX2" fmla="*/ 2673350 w 2679700"/>
              <a:gd name="connsiteY2" fmla="*/ 6350 h 431800"/>
              <a:gd name="connsiteX3" fmla="*/ 2673350 w 2679700"/>
              <a:gd name="connsiteY3" fmla="*/ 425450 h 431800"/>
              <a:gd name="connsiteX4" fmla="*/ 6350 w 2679700"/>
              <a:gd name="connsiteY4" fmla="*/ 42545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79700" h="431800">
                <a:moveTo>
                  <a:pt x="6350" y="425450"/>
                </a:moveTo>
                <a:lnTo>
                  <a:pt x="6350" y="6350"/>
                </a:lnTo>
                <a:lnTo>
                  <a:pt x="2673350" y="6350"/>
                </a:lnTo>
                <a:lnTo>
                  <a:pt x="2673350" y="425450"/>
                </a:lnTo>
                <a:lnTo>
                  <a:pt x="6350" y="4254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35689" y="4875021"/>
            <a:ext cx="1835404" cy="395224"/>
          </a:xfrm>
          <a:custGeom>
            <a:avLst/>
            <a:gdLst>
              <a:gd name="connsiteX0" fmla="*/ 1829054 w 1835404"/>
              <a:gd name="connsiteY0" fmla="*/ 6350 h 395224"/>
              <a:gd name="connsiteX1" fmla="*/ 6350 w 1835404"/>
              <a:gd name="connsiteY1" fmla="*/ 388874 h 395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35404" h="395224">
                <a:moveTo>
                  <a:pt x="1829054" y="6350"/>
                </a:moveTo>
                <a:lnTo>
                  <a:pt x="6350" y="38887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92489" y="5143246"/>
            <a:ext cx="2679699" cy="431800"/>
          </a:xfrm>
          <a:custGeom>
            <a:avLst/>
            <a:gdLst>
              <a:gd name="connsiteX0" fmla="*/ 6350 w 2679699"/>
              <a:gd name="connsiteY0" fmla="*/ 425450 h 431800"/>
              <a:gd name="connsiteX1" fmla="*/ 6350 w 2679699"/>
              <a:gd name="connsiteY1" fmla="*/ 6350 h 431800"/>
              <a:gd name="connsiteX2" fmla="*/ 2673349 w 2679699"/>
              <a:gd name="connsiteY2" fmla="*/ 6350 h 431800"/>
              <a:gd name="connsiteX3" fmla="*/ 2673349 w 2679699"/>
              <a:gd name="connsiteY3" fmla="*/ 425450 h 431800"/>
              <a:gd name="connsiteX4" fmla="*/ 6350 w 2679699"/>
              <a:gd name="connsiteY4" fmla="*/ 42545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79699" h="431800">
                <a:moveTo>
                  <a:pt x="6350" y="425450"/>
                </a:moveTo>
                <a:lnTo>
                  <a:pt x="6350" y="6350"/>
                </a:lnTo>
                <a:lnTo>
                  <a:pt x="2673349" y="6350"/>
                </a:lnTo>
                <a:lnTo>
                  <a:pt x="2673349" y="425450"/>
                </a:lnTo>
                <a:lnTo>
                  <a:pt x="6350" y="4254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58801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有权图的单源最短路算法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336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44700"/>
            <a:ext cx="69977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：直接扫描所有未收录顶点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|V|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667000"/>
            <a:ext cx="177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2603500"/>
            <a:ext cx="2349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|V|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|E|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36830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3594100"/>
            <a:ext cx="6832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：将</a:t>
            </a:r>
            <a:r>
              <a:rPr lang="en-US" altLang="zh-CN" sz="30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存在最小堆中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log|V|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4229100"/>
            <a:ext cx="1778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3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48300" y="2692400"/>
            <a:ext cx="1828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对于稠密图效果好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4152900"/>
            <a:ext cx="62865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7112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更新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dist[w]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的值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log|V|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711200" algn="l"/>
              </a:tabLst>
            </a:pP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|V|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log|V|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|E|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log|V|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|E|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log|V|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11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对于稀疏图效果好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65941" y="2666745"/>
            <a:ext cx="739648" cy="146050"/>
          </a:xfrm>
          <a:custGeom>
            <a:avLst/>
            <a:gdLst>
              <a:gd name="connsiteX0" fmla="*/ 6350 w 739648"/>
              <a:gd name="connsiteY0" fmla="*/ 139700 h 146050"/>
              <a:gd name="connsiteX1" fmla="*/ 733297 w 739648"/>
              <a:gd name="connsiteY1" fmla="*/ 6350 h 146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9648" h="146050">
                <a:moveTo>
                  <a:pt x="6350" y="139700"/>
                </a:moveTo>
                <a:lnTo>
                  <a:pt x="73329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69089" y="2552445"/>
            <a:ext cx="2679700" cy="431800"/>
          </a:xfrm>
          <a:custGeom>
            <a:avLst/>
            <a:gdLst>
              <a:gd name="connsiteX0" fmla="*/ 6350 w 2679700"/>
              <a:gd name="connsiteY0" fmla="*/ 425450 h 431800"/>
              <a:gd name="connsiteX1" fmla="*/ 6350 w 2679700"/>
              <a:gd name="connsiteY1" fmla="*/ 6350 h 431800"/>
              <a:gd name="connsiteX2" fmla="*/ 2673350 w 2679700"/>
              <a:gd name="connsiteY2" fmla="*/ 6350 h 431800"/>
              <a:gd name="connsiteX3" fmla="*/ 2673350 w 2679700"/>
              <a:gd name="connsiteY3" fmla="*/ 425450 h 431800"/>
              <a:gd name="connsiteX4" fmla="*/ 6350 w 2679700"/>
              <a:gd name="connsiteY4" fmla="*/ 42545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79700" h="431800">
                <a:moveTo>
                  <a:pt x="6350" y="425450"/>
                </a:moveTo>
                <a:lnTo>
                  <a:pt x="6350" y="6350"/>
                </a:lnTo>
                <a:lnTo>
                  <a:pt x="2673350" y="6350"/>
                </a:lnTo>
                <a:lnTo>
                  <a:pt x="2673350" y="425450"/>
                </a:lnTo>
                <a:lnTo>
                  <a:pt x="6350" y="4254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70363" y="4217415"/>
            <a:ext cx="792226" cy="214629"/>
          </a:xfrm>
          <a:custGeom>
            <a:avLst/>
            <a:gdLst>
              <a:gd name="connsiteX0" fmla="*/ 6350 w 792226"/>
              <a:gd name="connsiteY0" fmla="*/ 6350 h 214629"/>
              <a:gd name="connsiteX1" fmla="*/ 785875 w 792226"/>
              <a:gd name="connsiteY1" fmla="*/ 208280 h 2146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2226" h="214629">
                <a:moveTo>
                  <a:pt x="6350" y="6350"/>
                </a:moveTo>
                <a:lnTo>
                  <a:pt x="785875" y="20828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26089" y="4305046"/>
            <a:ext cx="2679700" cy="431800"/>
          </a:xfrm>
          <a:custGeom>
            <a:avLst/>
            <a:gdLst>
              <a:gd name="connsiteX0" fmla="*/ 6350 w 2679700"/>
              <a:gd name="connsiteY0" fmla="*/ 425450 h 431800"/>
              <a:gd name="connsiteX1" fmla="*/ 6350 w 2679700"/>
              <a:gd name="connsiteY1" fmla="*/ 6350 h 431800"/>
              <a:gd name="connsiteX2" fmla="*/ 2673350 w 2679700"/>
              <a:gd name="connsiteY2" fmla="*/ 6350 h 431800"/>
              <a:gd name="connsiteX3" fmla="*/ 2673350 w 2679700"/>
              <a:gd name="connsiteY3" fmla="*/ 425450 h 431800"/>
              <a:gd name="connsiteX4" fmla="*/ 6350 w 2679700"/>
              <a:gd name="connsiteY4" fmla="*/ 42545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79700" h="431800">
                <a:moveTo>
                  <a:pt x="6350" y="425450"/>
                </a:moveTo>
                <a:lnTo>
                  <a:pt x="6350" y="6350"/>
                </a:lnTo>
                <a:lnTo>
                  <a:pt x="2673350" y="6350"/>
                </a:lnTo>
                <a:lnTo>
                  <a:pt x="2673350" y="425450"/>
                </a:lnTo>
                <a:lnTo>
                  <a:pt x="6350" y="4254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37338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多源最短路算法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336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44700"/>
            <a:ext cx="6769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：直接将单源最短路算法调用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|V|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679700"/>
            <a:ext cx="177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2527300"/>
            <a:ext cx="2832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|V|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|E|</a:t>
            </a:r>
            <a:r>
              <a:rPr lang="en-US" altLang="zh-CN" sz="25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|V|)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36449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3543300"/>
            <a:ext cx="1346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4165600"/>
            <a:ext cx="177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4114800"/>
            <a:ext cx="1638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|V|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81700" y="2654300"/>
            <a:ext cx="1828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对于稀疏图效果好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38800" y="3390900"/>
            <a:ext cx="1016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4002" dirty="0" smtClean="0">
                <a:solidFill>
                  <a:srgbClr val="ff6500"/>
                </a:solidFill>
                <a:latin typeface="Times New Roman" pitchFamily="18" charset="0"/>
                <a:cs typeface="Times New Roman" pitchFamily="18" charset="0"/>
              </a:rPr>
              <a:t>算法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38700" y="4406900"/>
            <a:ext cx="1828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对于稠密图效果好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37338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多源最短路算法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336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44700"/>
            <a:ext cx="17907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Floyd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算法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730500"/>
            <a:ext cx="1778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2578100"/>
            <a:ext cx="6997700" cy="181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6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[i][j]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路径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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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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的最小长度</a:t>
            </a:r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…,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|V|-1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[i][j]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即给出了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的真正最短距离</a:t>
            </a:r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最初的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是什么？</a:t>
            </a:r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6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已经完成，递推到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6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4559300"/>
            <a:ext cx="1270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3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3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36800" y="4457700"/>
            <a:ext cx="68453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或者</a:t>
            </a:r>
            <a:r>
              <a:rPr lang="en-US" altLang="zh-CN" sz="22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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最短路径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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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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5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5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或者</a:t>
            </a:r>
            <a:r>
              <a:rPr lang="en-US" altLang="zh-CN" sz="22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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最短路径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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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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2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该路径必定由两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2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段最短路径组成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6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[i][j]=D</a:t>
            </a:r>
            <a:r>
              <a:rPr lang="en-US" altLang="zh-CN" sz="16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[i][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]+D</a:t>
            </a:r>
            <a:r>
              <a:rPr lang="en-US" altLang="zh-CN" sz="16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][j]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51305" y="5321808"/>
            <a:ext cx="462533" cy="284988"/>
          </a:xfrm>
          <a:custGeom>
            <a:avLst/>
            <a:gdLst>
              <a:gd name="connsiteX0" fmla="*/ 0 w 462533"/>
              <a:gd name="connsiteY0" fmla="*/ 284988 h 284988"/>
              <a:gd name="connsiteX1" fmla="*/ 119633 w 462533"/>
              <a:gd name="connsiteY1" fmla="*/ 9905 h 284988"/>
              <a:gd name="connsiteX2" fmla="*/ 462533 w 462533"/>
              <a:gd name="connsiteY2" fmla="*/ 0 h 284988"/>
              <a:gd name="connsiteX3" fmla="*/ 0 w 462533"/>
              <a:gd name="connsiteY3" fmla="*/ 284988 h 2849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62533" h="284988">
                <a:moveTo>
                  <a:pt x="0" y="284988"/>
                </a:moveTo>
                <a:lnTo>
                  <a:pt x="119633" y="9905"/>
                </a:lnTo>
                <a:cubicBezTo>
                  <a:pt x="166116" y="53339"/>
                  <a:pt x="288797" y="53339"/>
                  <a:pt x="462533" y="0"/>
                </a:cubicBezTo>
                <a:lnTo>
                  <a:pt x="0" y="284988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63889" y="1942845"/>
            <a:ext cx="5956300" cy="3670300"/>
          </a:xfrm>
          <a:custGeom>
            <a:avLst/>
            <a:gdLst>
              <a:gd name="connsiteX0" fmla="*/ 6350 w 5956300"/>
              <a:gd name="connsiteY0" fmla="*/ 6350 h 3670300"/>
              <a:gd name="connsiteX1" fmla="*/ 6350 w 5956300"/>
              <a:gd name="connsiteY1" fmla="*/ 3663950 h 3670300"/>
              <a:gd name="connsiteX2" fmla="*/ 5487416 w 5956300"/>
              <a:gd name="connsiteY2" fmla="*/ 3663950 h 3670300"/>
              <a:gd name="connsiteX3" fmla="*/ 5949949 w 5956300"/>
              <a:gd name="connsiteY3" fmla="*/ 3378962 h 3670300"/>
              <a:gd name="connsiteX4" fmla="*/ 5949949 w 5956300"/>
              <a:gd name="connsiteY4" fmla="*/ 6350 h 3670300"/>
              <a:gd name="connsiteX5" fmla="*/ 6350 w 5956300"/>
              <a:gd name="connsiteY5" fmla="*/ 635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956300" h="3670300">
                <a:moveTo>
                  <a:pt x="6350" y="6350"/>
                </a:moveTo>
                <a:lnTo>
                  <a:pt x="6350" y="3663950"/>
                </a:lnTo>
                <a:lnTo>
                  <a:pt x="5487416" y="3663950"/>
                </a:lnTo>
                <a:lnTo>
                  <a:pt x="5949949" y="3378962"/>
                </a:lnTo>
                <a:lnTo>
                  <a:pt x="59499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44955" y="5315458"/>
            <a:ext cx="475233" cy="297688"/>
          </a:xfrm>
          <a:custGeom>
            <a:avLst/>
            <a:gdLst>
              <a:gd name="connsiteX0" fmla="*/ 6350 w 475233"/>
              <a:gd name="connsiteY0" fmla="*/ 291338 h 297688"/>
              <a:gd name="connsiteX1" fmla="*/ 125983 w 475233"/>
              <a:gd name="connsiteY1" fmla="*/ 16255 h 297688"/>
              <a:gd name="connsiteX2" fmla="*/ 468883 w 475233"/>
              <a:gd name="connsiteY2" fmla="*/ 6350 h 2976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5233" h="297688">
                <a:moveTo>
                  <a:pt x="6350" y="291338"/>
                </a:moveTo>
                <a:lnTo>
                  <a:pt x="125983" y="16255"/>
                </a:lnTo>
                <a:cubicBezTo>
                  <a:pt x="172466" y="59689"/>
                  <a:pt x="295147" y="59689"/>
                  <a:pt x="468883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914400"/>
            <a:ext cx="6248400" cy="441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876300" algn="l"/>
                <a:tab pos="1244600" algn="l"/>
                <a:tab pos="1485900" algn="l"/>
                <a:tab pos="1727200" algn="l"/>
                <a:tab pos="1981200" algn="l"/>
                <a:tab pos="2222500" algn="l"/>
              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多源最短路算法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876300" algn="l"/>
                <a:tab pos="1244600" algn="l"/>
                <a:tab pos="1485900" algn="l"/>
                <a:tab pos="1727200" algn="l"/>
                <a:tab pos="1981200" algn="l"/>
                <a:tab pos="22225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Floyd()</a:t>
            </a:r>
          </a:p>
          <a:p>
            <a:pPr>
              <a:lnSpc>
                <a:spcPts val="1900"/>
              </a:lnSpc>
              <a:tabLst>
                <a:tab pos="876300" algn="l"/>
                <a:tab pos="1244600" algn="l"/>
                <a:tab pos="1485900" algn="l"/>
                <a:tab pos="1727200" algn="l"/>
                <a:tab pos="1981200" algn="l"/>
                <a:tab pos="22225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i++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876300" algn="l"/>
                <a:tab pos="1244600" algn="l"/>
                <a:tab pos="1485900" algn="l"/>
                <a:tab pos="1727200" algn="l"/>
                <a:tab pos="1981200" algn="l"/>
                <a:tab pos="22225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for(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j++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876300" algn="l"/>
                <a:tab pos="1244600" algn="l"/>
                <a:tab pos="1485900" algn="l"/>
                <a:tab pos="1727200" algn="l"/>
                <a:tab pos="1981200" algn="l"/>
                <a:tab pos="2222500" algn="l"/>
              </a:tabLst>
            </a:pPr>
            <a:r>
              <a:rPr lang="en-US" altLang="zh-CN" dirty="0" smtClean="0"/>
              <a:t>	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D[i][j]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G[i][j];</a:t>
            </a:r>
          </a:p>
          <a:p>
            <a:pPr>
              <a:lnSpc>
                <a:spcPts val="1900"/>
              </a:lnSpc>
              <a:tabLst>
                <a:tab pos="876300" algn="l"/>
                <a:tab pos="1244600" algn="l"/>
                <a:tab pos="1485900" algn="l"/>
                <a:tab pos="1727200" algn="l"/>
                <a:tab pos="1981200" algn="l"/>
                <a:tab pos="2222500" algn="l"/>
              </a:tabLst>
            </a:pPr>
            <a:r>
              <a:rPr lang="en-US" altLang="zh-CN" dirty="0" smtClean="0"/>
              <a:t>	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path[i][j]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-1;</a:t>
            </a:r>
          </a:p>
          <a:p>
            <a:pPr>
              <a:lnSpc>
                <a:spcPts val="1900"/>
              </a:lnSpc>
              <a:tabLst>
                <a:tab pos="876300" algn="l"/>
                <a:tab pos="1244600" algn="l"/>
                <a:tab pos="1485900" algn="l"/>
                <a:tab pos="1727200" algn="l"/>
                <a:tab pos="1981200" algn="l"/>
                <a:tab pos="22225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876300" algn="l"/>
                <a:tab pos="1244600" algn="l"/>
                <a:tab pos="1485900" algn="l"/>
                <a:tab pos="1727200" algn="l"/>
                <a:tab pos="1981200" algn="l"/>
                <a:tab pos="22225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for(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k++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876300" algn="l"/>
                <a:tab pos="1244600" algn="l"/>
                <a:tab pos="1485900" algn="l"/>
                <a:tab pos="1727200" algn="l"/>
                <a:tab pos="1981200" algn="l"/>
                <a:tab pos="22225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for(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i++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876300" algn="l"/>
                <a:tab pos="1244600" algn="l"/>
                <a:tab pos="1485900" algn="l"/>
                <a:tab pos="1727200" algn="l"/>
                <a:tab pos="1981200" algn="l"/>
                <a:tab pos="2222500" algn="l"/>
              </a:tabLst>
            </a:pPr>
            <a:r>
              <a:rPr lang="en-US" altLang="zh-CN" dirty="0" smtClean="0"/>
              <a:t>	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for(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j++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876300" algn="l"/>
                <a:tab pos="1244600" algn="l"/>
                <a:tab pos="1485900" algn="l"/>
                <a:tab pos="1727200" algn="l"/>
                <a:tab pos="1981200" algn="l"/>
                <a:tab pos="2222500" algn="l"/>
              </a:tabLst>
            </a:pPr>
            <a:r>
              <a:rPr lang="en-US" altLang="zh-CN" dirty="0" smtClean="0"/>
              <a:t>		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if(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D[i][k]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D[k][j]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D[i][j]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876300" algn="l"/>
                <a:tab pos="1244600" algn="l"/>
                <a:tab pos="1485900" algn="l"/>
                <a:tab pos="1727200" algn="l"/>
                <a:tab pos="1981200" algn="l"/>
                <a:tab pos="2222500" algn="l"/>
              </a:tabLst>
            </a:pPr>
            <a:r>
              <a:rPr lang="en-US" altLang="zh-CN" dirty="0" smtClean="0"/>
              <a:t>			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D[i][j]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D[i][k]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D[k][j];</a:t>
            </a:r>
          </a:p>
          <a:p>
            <a:pPr>
              <a:lnSpc>
                <a:spcPts val="1900"/>
              </a:lnSpc>
              <a:tabLst>
                <a:tab pos="876300" algn="l"/>
                <a:tab pos="1244600" algn="l"/>
                <a:tab pos="1485900" algn="l"/>
                <a:tab pos="1727200" algn="l"/>
                <a:tab pos="1981200" algn="l"/>
                <a:tab pos="2222500" algn="l"/>
              </a:tabLst>
            </a:pPr>
            <a:r>
              <a:rPr lang="en-US" altLang="zh-CN" dirty="0" smtClean="0"/>
              <a:t>			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path[i][j]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k;</a:t>
            </a:r>
          </a:p>
          <a:p>
            <a:pPr>
              <a:lnSpc>
                <a:spcPts val="1900"/>
              </a:lnSpc>
              <a:tabLst>
                <a:tab pos="876300" algn="l"/>
                <a:tab pos="1244600" algn="l"/>
                <a:tab pos="1485900" algn="l"/>
                <a:tab pos="1727200" algn="l"/>
                <a:tab pos="1981200" algn="l"/>
                <a:tab pos="2222500" algn="l"/>
              </a:tabLst>
            </a:pPr>
            <a:r>
              <a:rPr lang="en-US" altLang="zh-CN" dirty="0" smtClean="0"/>
              <a:t>		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97100" y="52705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92600" y="5270500"/>
            <a:ext cx="1536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|V|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81200"/>
            <a:ext cx="46609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							</a:tabLst>
            </a:pPr>
            <a:r>
              <a:rPr lang="en-US" altLang="zh-CN" sz="48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7.1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最短路径问题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4800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最短路径问题的抽象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590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82800"/>
            <a:ext cx="72644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在网络中，求两个不同顶点之间的所有路径</a:t>
            </a:r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中，边的权值之和最小的那一条路径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3238500"/>
            <a:ext cx="1778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3136900"/>
            <a:ext cx="6883400" cy="184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这条路径就是两点之间的</a:t>
            </a:r>
            <a:r>
              <a:rPr lang="en-US" altLang="zh-CN" sz="25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最短路径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Shortest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Path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第一个顶点为</a:t>
            </a:r>
            <a:r>
              <a:rPr lang="en-US" altLang="zh-CN" sz="25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源点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Source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最后一个顶点为</a:t>
            </a:r>
            <a:r>
              <a:rPr lang="en-US" altLang="zh-CN" sz="25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终点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Destination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213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问题分类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590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82800"/>
            <a:ext cx="76454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单源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最短路径问题：从某固定源点出发，求其</a:t>
            </a:r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到所有其他顶点的最短路径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3251200"/>
            <a:ext cx="1778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3149600"/>
            <a:ext cx="23114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（有向）无权图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（有向）有权图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43688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4292600"/>
            <a:ext cx="76454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多源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最短路径问题：求任意两顶点间的最短路</a:t>
            </a:r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0519" y="2758694"/>
            <a:ext cx="409448" cy="409447"/>
          </a:xfrm>
          <a:custGeom>
            <a:avLst/>
            <a:gdLst>
              <a:gd name="connsiteX0" fmla="*/ 204724 w 409448"/>
              <a:gd name="connsiteY0" fmla="*/ 12700 h 409447"/>
              <a:gd name="connsiteX1" fmla="*/ 12700 w 409448"/>
              <a:gd name="connsiteY1" fmla="*/ 204723 h 409447"/>
              <a:gd name="connsiteX2" fmla="*/ 204724 w 409448"/>
              <a:gd name="connsiteY2" fmla="*/ 396748 h 409447"/>
              <a:gd name="connsiteX3" fmla="*/ 396748 w 409448"/>
              <a:gd name="connsiteY3" fmla="*/ 204723 h 409447"/>
              <a:gd name="connsiteX4" fmla="*/ 204724 w 409448"/>
              <a:gd name="connsiteY4" fmla="*/ 12700 h 4094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9448" h="409447">
                <a:moveTo>
                  <a:pt x="204724" y="12700"/>
                </a:moveTo>
                <a:cubicBezTo>
                  <a:pt x="98044" y="12700"/>
                  <a:pt x="12700" y="98805"/>
                  <a:pt x="12700" y="204723"/>
                </a:cubicBezTo>
                <a:cubicBezTo>
                  <a:pt x="12700" y="310641"/>
                  <a:pt x="98044" y="396748"/>
                  <a:pt x="204724" y="396748"/>
                </a:cubicBezTo>
                <a:cubicBezTo>
                  <a:pt x="310642" y="396748"/>
                  <a:pt x="396748" y="310641"/>
                  <a:pt x="396748" y="204723"/>
                </a:cubicBezTo>
                <a:cubicBezTo>
                  <a:pt x="396748" y="98805"/>
                  <a:pt x="310642" y="12700"/>
                  <a:pt x="204724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00639" y="2758694"/>
            <a:ext cx="409448" cy="409447"/>
          </a:xfrm>
          <a:custGeom>
            <a:avLst/>
            <a:gdLst>
              <a:gd name="connsiteX0" fmla="*/ 204724 w 409448"/>
              <a:gd name="connsiteY0" fmla="*/ 12700 h 409447"/>
              <a:gd name="connsiteX1" fmla="*/ 12700 w 409448"/>
              <a:gd name="connsiteY1" fmla="*/ 204723 h 409447"/>
              <a:gd name="connsiteX2" fmla="*/ 204724 w 409448"/>
              <a:gd name="connsiteY2" fmla="*/ 396748 h 409447"/>
              <a:gd name="connsiteX3" fmla="*/ 396748 w 409448"/>
              <a:gd name="connsiteY3" fmla="*/ 204723 h 409447"/>
              <a:gd name="connsiteX4" fmla="*/ 204724 w 409448"/>
              <a:gd name="connsiteY4" fmla="*/ 12700 h 4094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9448" h="409447">
                <a:moveTo>
                  <a:pt x="204724" y="12700"/>
                </a:moveTo>
                <a:cubicBezTo>
                  <a:pt x="98805" y="12700"/>
                  <a:pt x="12700" y="98805"/>
                  <a:pt x="12700" y="204723"/>
                </a:cubicBezTo>
                <a:cubicBezTo>
                  <a:pt x="12700" y="310641"/>
                  <a:pt x="98805" y="396748"/>
                  <a:pt x="204724" y="396748"/>
                </a:cubicBezTo>
                <a:cubicBezTo>
                  <a:pt x="310642" y="396748"/>
                  <a:pt x="396748" y="310641"/>
                  <a:pt x="396748" y="204723"/>
                </a:cubicBezTo>
                <a:cubicBezTo>
                  <a:pt x="396748" y="98805"/>
                  <a:pt x="310642" y="12700"/>
                  <a:pt x="204724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03765" y="4039615"/>
            <a:ext cx="409447" cy="410210"/>
          </a:xfrm>
          <a:custGeom>
            <a:avLst/>
            <a:gdLst>
              <a:gd name="connsiteX0" fmla="*/ 204723 w 409447"/>
              <a:gd name="connsiteY0" fmla="*/ 12700 h 410210"/>
              <a:gd name="connsiteX1" fmla="*/ 12700 w 409447"/>
              <a:gd name="connsiteY1" fmla="*/ 204724 h 410210"/>
              <a:gd name="connsiteX2" fmla="*/ 204723 w 409447"/>
              <a:gd name="connsiteY2" fmla="*/ 397510 h 410210"/>
              <a:gd name="connsiteX3" fmla="*/ 396748 w 409447"/>
              <a:gd name="connsiteY3" fmla="*/ 204724 h 410210"/>
              <a:gd name="connsiteX4" fmla="*/ 204723 w 409447"/>
              <a:gd name="connsiteY4" fmla="*/ 12700 h 410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9447" h="410210">
                <a:moveTo>
                  <a:pt x="204723" y="12700"/>
                </a:moveTo>
                <a:cubicBezTo>
                  <a:pt x="98805" y="12700"/>
                  <a:pt x="12700" y="98805"/>
                  <a:pt x="12700" y="204724"/>
                </a:cubicBezTo>
                <a:cubicBezTo>
                  <a:pt x="12700" y="311404"/>
                  <a:pt x="98805" y="397510"/>
                  <a:pt x="204723" y="397510"/>
                </a:cubicBezTo>
                <a:cubicBezTo>
                  <a:pt x="310642" y="397510"/>
                  <a:pt x="396748" y="311404"/>
                  <a:pt x="396748" y="204724"/>
                </a:cubicBezTo>
                <a:cubicBezTo>
                  <a:pt x="396748" y="98805"/>
                  <a:pt x="310642" y="12700"/>
                  <a:pt x="204723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63885" y="4039615"/>
            <a:ext cx="409447" cy="410210"/>
          </a:xfrm>
          <a:custGeom>
            <a:avLst/>
            <a:gdLst>
              <a:gd name="connsiteX0" fmla="*/ 204723 w 409447"/>
              <a:gd name="connsiteY0" fmla="*/ 12700 h 410210"/>
              <a:gd name="connsiteX1" fmla="*/ 12700 w 409447"/>
              <a:gd name="connsiteY1" fmla="*/ 204724 h 410210"/>
              <a:gd name="connsiteX2" fmla="*/ 204723 w 409447"/>
              <a:gd name="connsiteY2" fmla="*/ 397510 h 410210"/>
              <a:gd name="connsiteX3" fmla="*/ 396747 w 409447"/>
              <a:gd name="connsiteY3" fmla="*/ 204724 h 410210"/>
              <a:gd name="connsiteX4" fmla="*/ 204723 w 409447"/>
              <a:gd name="connsiteY4" fmla="*/ 12700 h 410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9447" h="410210">
                <a:moveTo>
                  <a:pt x="204723" y="12700"/>
                </a:moveTo>
                <a:cubicBezTo>
                  <a:pt x="98805" y="12700"/>
                  <a:pt x="12700" y="98805"/>
                  <a:pt x="12700" y="204724"/>
                </a:cubicBezTo>
                <a:cubicBezTo>
                  <a:pt x="12700" y="311404"/>
                  <a:pt x="98805" y="397510"/>
                  <a:pt x="204723" y="397510"/>
                </a:cubicBezTo>
                <a:cubicBezTo>
                  <a:pt x="311403" y="397510"/>
                  <a:pt x="396747" y="311404"/>
                  <a:pt x="396747" y="204724"/>
                </a:cubicBezTo>
                <a:cubicBezTo>
                  <a:pt x="396747" y="98805"/>
                  <a:pt x="311403" y="12700"/>
                  <a:pt x="204723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0939" y="3398773"/>
            <a:ext cx="409447" cy="410971"/>
          </a:xfrm>
          <a:custGeom>
            <a:avLst/>
            <a:gdLst>
              <a:gd name="connsiteX0" fmla="*/ 204723 w 409447"/>
              <a:gd name="connsiteY0" fmla="*/ 12700 h 410971"/>
              <a:gd name="connsiteX1" fmla="*/ 12700 w 409447"/>
              <a:gd name="connsiteY1" fmla="*/ 205485 h 410971"/>
              <a:gd name="connsiteX2" fmla="*/ 204723 w 409447"/>
              <a:gd name="connsiteY2" fmla="*/ 398272 h 410971"/>
              <a:gd name="connsiteX3" fmla="*/ 396748 w 409447"/>
              <a:gd name="connsiteY3" fmla="*/ 205485 h 410971"/>
              <a:gd name="connsiteX4" fmla="*/ 204723 w 409447"/>
              <a:gd name="connsiteY4" fmla="*/ 12700 h 4109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9447" h="410971">
                <a:moveTo>
                  <a:pt x="204723" y="12700"/>
                </a:moveTo>
                <a:cubicBezTo>
                  <a:pt x="98805" y="12700"/>
                  <a:pt x="12700" y="98805"/>
                  <a:pt x="12700" y="205485"/>
                </a:cubicBezTo>
                <a:cubicBezTo>
                  <a:pt x="12700" y="312166"/>
                  <a:pt x="98805" y="398272"/>
                  <a:pt x="204723" y="398272"/>
                </a:cubicBezTo>
                <a:cubicBezTo>
                  <a:pt x="310641" y="398272"/>
                  <a:pt x="396748" y="312166"/>
                  <a:pt x="396748" y="205485"/>
                </a:cubicBezTo>
                <a:cubicBezTo>
                  <a:pt x="396748" y="98805"/>
                  <a:pt x="310641" y="12700"/>
                  <a:pt x="204723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51059" y="3398773"/>
            <a:ext cx="411734" cy="410971"/>
          </a:xfrm>
          <a:custGeom>
            <a:avLst/>
            <a:gdLst>
              <a:gd name="connsiteX0" fmla="*/ 206248 w 411734"/>
              <a:gd name="connsiteY0" fmla="*/ 12700 h 410971"/>
              <a:gd name="connsiteX1" fmla="*/ 12700 w 411734"/>
              <a:gd name="connsiteY1" fmla="*/ 205485 h 410971"/>
              <a:gd name="connsiteX2" fmla="*/ 206248 w 411734"/>
              <a:gd name="connsiteY2" fmla="*/ 398272 h 410971"/>
              <a:gd name="connsiteX3" fmla="*/ 399034 w 411734"/>
              <a:gd name="connsiteY3" fmla="*/ 205485 h 410971"/>
              <a:gd name="connsiteX4" fmla="*/ 206248 w 411734"/>
              <a:gd name="connsiteY4" fmla="*/ 12700 h 4109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1734" h="410971">
                <a:moveTo>
                  <a:pt x="206248" y="12700"/>
                </a:moveTo>
                <a:cubicBezTo>
                  <a:pt x="99567" y="12700"/>
                  <a:pt x="12700" y="98805"/>
                  <a:pt x="12700" y="205485"/>
                </a:cubicBezTo>
                <a:cubicBezTo>
                  <a:pt x="12700" y="312166"/>
                  <a:pt x="99567" y="398272"/>
                  <a:pt x="206248" y="398272"/>
                </a:cubicBezTo>
                <a:cubicBezTo>
                  <a:pt x="312166" y="398272"/>
                  <a:pt x="399034" y="312166"/>
                  <a:pt x="399034" y="205485"/>
                </a:cubicBezTo>
                <a:cubicBezTo>
                  <a:pt x="399034" y="98805"/>
                  <a:pt x="312166" y="12700"/>
                  <a:pt x="206248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13465" y="3398773"/>
            <a:ext cx="409447" cy="410971"/>
          </a:xfrm>
          <a:custGeom>
            <a:avLst/>
            <a:gdLst>
              <a:gd name="connsiteX0" fmla="*/ 204723 w 409447"/>
              <a:gd name="connsiteY0" fmla="*/ 12700 h 410971"/>
              <a:gd name="connsiteX1" fmla="*/ 12700 w 409447"/>
              <a:gd name="connsiteY1" fmla="*/ 205485 h 410971"/>
              <a:gd name="connsiteX2" fmla="*/ 204723 w 409447"/>
              <a:gd name="connsiteY2" fmla="*/ 398272 h 410971"/>
              <a:gd name="connsiteX3" fmla="*/ 396748 w 409447"/>
              <a:gd name="connsiteY3" fmla="*/ 205485 h 410971"/>
              <a:gd name="connsiteX4" fmla="*/ 204723 w 409447"/>
              <a:gd name="connsiteY4" fmla="*/ 12700 h 4109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9447" h="410971">
                <a:moveTo>
                  <a:pt x="204723" y="12700"/>
                </a:moveTo>
                <a:cubicBezTo>
                  <a:pt x="98805" y="12700"/>
                  <a:pt x="12700" y="98805"/>
                  <a:pt x="12700" y="205485"/>
                </a:cubicBezTo>
                <a:cubicBezTo>
                  <a:pt x="12700" y="312166"/>
                  <a:pt x="98805" y="398272"/>
                  <a:pt x="204723" y="398272"/>
                </a:cubicBezTo>
                <a:cubicBezTo>
                  <a:pt x="310642" y="398272"/>
                  <a:pt x="396748" y="312166"/>
                  <a:pt x="396748" y="205485"/>
                </a:cubicBezTo>
                <a:cubicBezTo>
                  <a:pt x="396748" y="98805"/>
                  <a:pt x="310642" y="12700"/>
                  <a:pt x="204723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57600" y="3530600"/>
            <a:ext cx="165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63800" y="3530600"/>
            <a:ext cx="406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6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21000" y="2844800"/>
            <a:ext cx="406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6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97200" y="4178300"/>
            <a:ext cx="393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6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92800" y="2717800"/>
            <a:ext cx="6223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</a:t>
            </a:r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</a:t>
            </a:r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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42100" y="2819400"/>
            <a:ext cx="9271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3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3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3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3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3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14800" y="2844800"/>
            <a:ext cx="431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87800" y="33782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92800" y="4064000"/>
            <a:ext cx="622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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54800" y="4191000"/>
            <a:ext cx="927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3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3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22800" y="3530600"/>
            <a:ext cx="444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78300" y="4178300"/>
            <a:ext cx="444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4914900"/>
            <a:ext cx="68961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717800" algn="l"/>
              </a:tabLst>
            </a:pPr>
            <a:r>
              <a:rPr lang="en-US" altLang="zh-CN" dirty="0" smtClean="0"/>
              <a:t>	</a:t>
            </a:r>
            <a:r>
              <a:rPr lang="en-US" altLang="zh-CN" sz="4002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BFS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2717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James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Bond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从孤岛跳上岸，最少需要跳多少步？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825500"/>
            <a:ext cx="7112000" cy="176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152400" algn="l"/>
                <a:tab pos="685800" algn="l"/>
              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无权图的单源最短路算法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524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按照</a:t>
            </a:r>
            <a:r>
              <a:rPr lang="en-US" altLang="zh-CN" sz="2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递增（非递减）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的顺序找出到各个顶</a:t>
            </a:r>
          </a:p>
          <a:p>
            <a:pPr>
              <a:lnSpc>
                <a:spcPts val="3100"/>
              </a:lnSpc>
              <a:tabLst>
                <a:tab pos="1524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点的最短路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50955" y="4454652"/>
            <a:ext cx="291084" cy="237744"/>
          </a:xfrm>
          <a:custGeom>
            <a:avLst/>
            <a:gdLst>
              <a:gd name="connsiteX0" fmla="*/ 0 w 291084"/>
              <a:gd name="connsiteY0" fmla="*/ 237744 h 237744"/>
              <a:gd name="connsiteX1" fmla="*/ 75438 w 291084"/>
              <a:gd name="connsiteY1" fmla="*/ 8382 h 237744"/>
              <a:gd name="connsiteX2" fmla="*/ 291083 w 291084"/>
              <a:gd name="connsiteY2" fmla="*/ 0 h 237744"/>
              <a:gd name="connsiteX3" fmla="*/ 0 w 291084"/>
              <a:gd name="connsiteY3" fmla="*/ 237744 h 237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91084" h="237744">
                <a:moveTo>
                  <a:pt x="0" y="237744"/>
                </a:moveTo>
                <a:lnTo>
                  <a:pt x="75438" y="8382"/>
                </a:lnTo>
                <a:cubicBezTo>
                  <a:pt x="104394" y="44957"/>
                  <a:pt x="182117" y="44957"/>
                  <a:pt x="291083" y="0"/>
                </a:cubicBezTo>
                <a:lnTo>
                  <a:pt x="0" y="237744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01889" y="1638045"/>
            <a:ext cx="3746500" cy="3060700"/>
          </a:xfrm>
          <a:custGeom>
            <a:avLst/>
            <a:gdLst>
              <a:gd name="connsiteX0" fmla="*/ 6350 w 3746500"/>
              <a:gd name="connsiteY0" fmla="*/ 6350 h 3060700"/>
              <a:gd name="connsiteX1" fmla="*/ 6350 w 3746500"/>
              <a:gd name="connsiteY1" fmla="*/ 3054350 h 3060700"/>
              <a:gd name="connsiteX2" fmla="*/ 3449066 w 3746500"/>
              <a:gd name="connsiteY2" fmla="*/ 3054350 h 3060700"/>
              <a:gd name="connsiteX3" fmla="*/ 3740149 w 3746500"/>
              <a:gd name="connsiteY3" fmla="*/ 2816606 h 3060700"/>
              <a:gd name="connsiteX4" fmla="*/ 3740149 w 3746500"/>
              <a:gd name="connsiteY4" fmla="*/ 6350 h 3060700"/>
              <a:gd name="connsiteX5" fmla="*/ 6350 w 3746500"/>
              <a:gd name="connsiteY5" fmla="*/ 6350 h 306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746500" h="3060700">
                <a:moveTo>
                  <a:pt x="6350" y="6350"/>
                </a:moveTo>
                <a:lnTo>
                  <a:pt x="6350" y="3054350"/>
                </a:lnTo>
                <a:lnTo>
                  <a:pt x="3449066" y="3054350"/>
                </a:lnTo>
                <a:lnTo>
                  <a:pt x="3740149" y="2816606"/>
                </a:lnTo>
                <a:lnTo>
                  <a:pt x="37401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44605" y="4448302"/>
            <a:ext cx="303784" cy="250444"/>
          </a:xfrm>
          <a:custGeom>
            <a:avLst/>
            <a:gdLst>
              <a:gd name="connsiteX0" fmla="*/ 6350 w 303784"/>
              <a:gd name="connsiteY0" fmla="*/ 244094 h 250444"/>
              <a:gd name="connsiteX1" fmla="*/ 81788 w 303784"/>
              <a:gd name="connsiteY1" fmla="*/ 14732 h 250444"/>
              <a:gd name="connsiteX2" fmla="*/ 297433 w 303784"/>
              <a:gd name="connsiteY2" fmla="*/ 6350 h 250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03784" h="250444">
                <a:moveTo>
                  <a:pt x="6350" y="244094"/>
                </a:moveTo>
                <a:lnTo>
                  <a:pt x="81788" y="14732"/>
                </a:lnTo>
                <a:cubicBezTo>
                  <a:pt x="110744" y="51307"/>
                  <a:pt x="188467" y="51307"/>
                  <a:pt x="297433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00339" y="2088895"/>
            <a:ext cx="2311400" cy="50800"/>
          </a:xfrm>
          <a:custGeom>
            <a:avLst/>
            <a:gdLst>
              <a:gd name="connsiteX0" fmla="*/ 12700 w 2311400"/>
              <a:gd name="connsiteY0" fmla="*/ 12700 h 50800"/>
              <a:gd name="connsiteX1" fmla="*/ 2298699 w 2311400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11400" h="50800">
                <a:moveTo>
                  <a:pt x="12700" y="12700"/>
                </a:moveTo>
                <a:lnTo>
                  <a:pt x="2298699" y="1270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3339" y="3308096"/>
            <a:ext cx="1473200" cy="50800"/>
          </a:xfrm>
          <a:custGeom>
            <a:avLst/>
            <a:gdLst>
              <a:gd name="connsiteX0" fmla="*/ 12700 w 1473200"/>
              <a:gd name="connsiteY0" fmla="*/ 12700 h 50800"/>
              <a:gd name="connsiteX1" fmla="*/ 1460499 w 1473200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73200" h="50800">
                <a:moveTo>
                  <a:pt x="12700" y="12700"/>
                </a:moveTo>
                <a:lnTo>
                  <a:pt x="1460499" y="1270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62339" y="3536696"/>
            <a:ext cx="2311400" cy="50800"/>
          </a:xfrm>
          <a:custGeom>
            <a:avLst/>
            <a:gdLst>
              <a:gd name="connsiteX0" fmla="*/ 12700 w 2311400"/>
              <a:gd name="connsiteY0" fmla="*/ 12700 h 50800"/>
              <a:gd name="connsiteX1" fmla="*/ 2298699 w 2311400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11400" h="50800">
                <a:moveTo>
                  <a:pt x="12700" y="12700"/>
                </a:moveTo>
                <a:lnTo>
                  <a:pt x="2298699" y="1270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772029" y="4454652"/>
            <a:ext cx="308609" cy="237744"/>
          </a:xfrm>
          <a:custGeom>
            <a:avLst/>
            <a:gdLst>
              <a:gd name="connsiteX0" fmla="*/ 0 w 308609"/>
              <a:gd name="connsiteY0" fmla="*/ 237744 h 237744"/>
              <a:gd name="connsiteX1" fmla="*/ 80009 w 308609"/>
              <a:gd name="connsiteY1" fmla="*/ 8382 h 237744"/>
              <a:gd name="connsiteX2" fmla="*/ 308609 w 308609"/>
              <a:gd name="connsiteY2" fmla="*/ 0 h 237744"/>
              <a:gd name="connsiteX3" fmla="*/ 0 w 308609"/>
              <a:gd name="connsiteY3" fmla="*/ 237744 h 237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308609" h="237744">
                <a:moveTo>
                  <a:pt x="0" y="237744"/>
                </a:moveTo>
                <a:lnTo>
                  <a:pt x="80009" y="8382"/>
                </a:lnTo>
                <a:cubicBezTo>
                  <a:pt x="110490" y="44957"/>
                  <a:pt x="192785" y="44957"/>
                  <a:pt x="308609" y="0"/>
                </a:cubicBezTo>
                <a:lnTo>
                  <a:pt x="0" y="237744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11889" y="1638045"/>
            <a:ext cx="3975100" cy="3060700"/>
          </a:xfrm>
          <a:custGeom>
            <a:avLst/>
            <a:gdLst>
              <a:gd name="connsiteX0" fmla="*/ 6350 w 3975100"/>
              <a:gd name="connsiteY0" fmla="*/ 6350 h 3060700"/>
              <a:gd name="connsiteX1" fmla="*/ 6350 w 3975100"/>
              <a:gd name="connsiteY1" fmla="*/ 3054350 h 3060700"/>
              <a:gd name="connsiteX2" fmla="*/ 3660140 w 3975100"/>
              <a:gd name="connsiteY2" fmla="*/ 3054350 h 3060700"/>
              <a:gd name="connsiteX3" fmla="*/ 3968750 w 3975100"/>
              <a:gd name="connsiteY3" fmla="*/ 2816606 h 3060700"/>
              <a:gd name="connsiteX4" fmla="*/ 3968750 w 3975100"/>
              <a:gd name="connsiteY4" fmla="*/ 6350 h 3060700"/>
              <a:gd name="connsiteX5" fmla="*/ 6350 w 3975100"/>
              <a:gd name="connsiteY5" fmla="*/ 6350 h 306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975100" h="3060700">
                <a:moveTo>
                  <a:pt x="6350" y="6350"/>
                </a:moveTo>
                <a:lnTo>
                  <a:pt x="6350" y="3054350"/>
                </a:lnTo>
                <a:lnTo>
                  <a:pt x="3660140" y="3054350"/>
                </a:lnTo>
                <a:lnTo>
                  <a:pt x="3968750" y="2816606"/>
                </a:lnTo>
                <a:lnTo>
                  <a:pt x="396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765679" y="4448302"/>
            <a:ext cx="321309" cy="250444"/>
          </a:xfrm>
          <a:custGeom>
            <a:avLst/>
            <a:gdLst>
              <a:gd name="connsiteX0" fmla="*/ 6350 w 321309"/>
              <a:gd name="connsiteY0" fmla="*/ 244094 h 250444"/>
              <a:gd name="connsiteX1" fmla="*/ 86359 w 321309"/>
              <a:gd name="connsiteY1" fmla="*/ 14732 h 250444"/>
              <a:gd name="connsiteX2" fmla="*/ 314959 w 321309"/>
              <a:gd name="connsiteY2" fmla="*/ 6350 h 250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21309" h="250444">
                <a:moveTo>
                  <a:pt x="6350" y="244094"/>
                </a:moveTo>
                <a:lnTo>
                  <a:pt x="86359" y="14732"/>
                </a:lnTo>
                <a:cubicBezTo>
                  <a:pt x="116840" y="51307"/>
                  <a:pt x="199135" y="51307"/>
                  <a:pt x="314959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58801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无权图的单源最短路算法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35100" y="1866900"/>
            <a:ext cx="3175000" cy="234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BFS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visited[S]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true;</a:t>
            </a:r>
          </a:p>
          <a:p>
            <a:pPr>
              <a:lnSpc>
                <a:spcPts val="19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Enqueue(S,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Q);</a:t>
            </a:r>
          </a:p>
          <a:p>
            <a:pPr>
              <a:lnSpc>
                <a:spcPts val="19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while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(!IsEmpty(Q)){</a:t>
            </a:r>
          </a:p>
          <a:p>
            <a:pPr>
              <a:lnSpc>
                <a:spcPts val="19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Dequeue(Q);</a:t>
            </a:r>
          </a:p>
          <a:p>
            <a:pPr>
              <a:lnSpc>
                <a:spcPts val="19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的每个邻接点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!visited[W]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dirty="0" smtClean="0"/>
              <a:t>	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visited[W]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true;</a:t>
            </a:r>
          </a:p>
          <a:p>
            <a:pPr>
              <a:lnSpc>
                <a:spcPts val="19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dirty="0" smtClean="0"/>
              <a:t>	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Enqueue(W,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Q);</a:t>
            </a:r>
          </a:p>
          <a:p>
            <a:pPr>
              <a:lnSpc>
                <a:spcPts val="19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76400" y="42291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35100" y="44704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49400" y="5003800"/>
            <a:ext cx="39370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dist[W]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的最短距离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dist[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path[W]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的路上经过的某顶点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45100" y="1866900"/>
            <a:ext cx="3416300" cy="234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Unweighted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Enqueue(S,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Q);</a:t>
            </a:r>
          </a:p>
          <a:p>
            <a:pPr>
              <a:lnSpc>
                <a:spcPts val="19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while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(!IsEmpty(Q)){</a:t>
            </a:r>
          </a:p>
          <a:p>
            <a:pPr>
              <a:lnSpc>
                <a:spcPts val="19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Dequeue(Q);</a:t>
            </a:r>
          </a:p>
          <a:p>
            <a:pPr>
              <a:lnSpc>
                <a:spcPts val="19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的每个邻接点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dist[W]==-1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dirty="0" smtClean="0"/>
              <a:t>	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dist[W]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dist[V]+1;</a:t>
            </a:r>
          </a:p>
          <a:p>
            <a:pPr>
              <a:lnSpc>
                <a:spcPts val="19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dirty="0" smtClean="0"/>
              <a:t>	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path[W]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V;</a:t>
            </a:r>
          </a:p>
          <a:p>
            <a:pPr>
              <a:lnSpc>
                <a:spcPts val="19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dirty="0" smtClean="0"/>
              <a:t>	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Enqueue(W,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Q);</a:t>
            </a:r>
          </a:p>
          <a:p>
            <a:pPr>
              <a:lnSpc>
                <a:spcPts val="19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86400" y="42291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45100" y="44704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02400" y="4356100"/>
            <a:ext cx="1765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|V|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|E|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58801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有权图的单源最短路算法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38300" y="2374900"/>
            <a:ext cx="1651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63500" algn="l"/>
              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63800" y="23622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44800" y="23622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31242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82800" y="2197100"/>
            <a:ext cx="317500" cy="152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63500" algn="l"/>
                <a:tab pos="76200" algn="l"/>
                <a:tab pos="228600" algn="l"/>
              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63500" algn="l"/>
                <a:tab pos="762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300"/>
              </a:lnSpc>
              <a:tabLst>
                <a:tab pos="63500" algn="l"/>
                <a:tab pos="76200" algn="l"/>
                <a:tab pos="2286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3500" algn="l"/>
                <a:tab pos="762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97200" y="2197100"/>
            <a:ext cx="279400" cy="152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50800" algn="l"/>
                <a:tab pos="76200" algn="l"/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50800" algn="l"/>
                <a:tab pos="76200" algn="l"/>
                <a:tab pos="1143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50800" algn="l"/>
                <a:tab pos="76200" algn="l"/>
                <a:tab pos="1143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50800" algn="l"/>
                <a:tab pos="76200" algn="l"/>
                <a:tab pos="1143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54400" y="2387600"/>
            <a:ext cx="2794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016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1800"/>
              </a:lnSpc>
              <a:tabLst>
                <a:tab pos="1016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90800" y="2070100"/>
            <a:ext cx="1905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54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5400" algn="l"/>
                <a:tab pos="101600" algn="l"/>
              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5400" algn="l"/>
                <a:tab pos="1016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52900" y="2413000"/>
            <a:ext cx="1651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63500" algn="l"/>
              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78400" y="23876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59400" y="25908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68800" y="31496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97400" y="2222500"/>
            <a:ext cx="317500" cy="152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63500" algn="l"/>
                <a:tab pos="76200" algn="l"/>
                <a:tab pos="228600" algn="l"/>
              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63500" algn="l"/>
                <a:tab pos="762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300"/>
              </a:lnSpc>
              <a:tabLst>
                <a:tab pos="63500" algn="l"/>
                <a:tab pos="76200" algn="l"/>
                <a:tab pos="2286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3500" algn="l"/>
                <a:tab pos="762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11800" y="2222500"/>
            <a:ext cx="330200" cy="152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50800" algn="l"/>
                <a:tab pos="1143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50800" algn="l"/>
                <a:tab pos="114300" algn="l"/>
                <a:tab pos="2286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50800" algn="l"/>
                <a:tab pos="114300" algn="l"/>
                <a:tab pos="2286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50800" algn="l"/>
                <a:tab pos="1143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0" y="2413000"/>
            <a:ext cx="3810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762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76200" algn="l"/>
                <a:tab pos="101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1800"/>
              </a:lnSpc>
              <a:tabLst>
                <a:tab pos="76200" algn="l"/>
                <a:tab pos="1016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05400" y="2095500"/>
            <a:ext cx="1905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54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5400" algn="l"/>
                <a:tab pos="101600" algn="l"/>
              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5400" algn="l"/>
                <a:tab pos="1016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48500" y="2146300"/>
            <a:ext cx="19050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5461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负值圈</a:t>
            </a:r>
          </a:p>
          <a:p>
            <a:pPr>
              <a:lnSpc>
                <a:spcPts val="2100"/>
              </a:lnSpc>
              <a:tabLst>
                <a:tab pos="546100" algn="l"/>
                <a:tab pos="6096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(negative-cost</a:t>
            </a:r>
          </a:p>
          <a:p>
            <a:pPr>
              <a:lnSpc>
                <a:spcPts val="2100"/>
              </a:lnSpc>
              <a:tabLst>
                <a:tab pos="5461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cycle)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49400" y="4241800"/>
            <a:ext cx="6959600" cy="142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39624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按照</a:t>
            </a:r>
            <a:r>
              <a:rPr lang="en-US" altLang="zh-CN" sz="2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递</a:t>
            </a:r>
            <a:r>
              <a:rPr lang="en-US" altLang="zh-CN" sz="2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增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顺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找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出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各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顶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短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100"/>
              </a:lnSpc>
              <a:tabLst>
                <a:tab pos="3962400" algn="l"/>
              </a:tabLst>
            </a:pPr>
            <a:r>
              <a:rPr lang="en-US" altLang="zh-CN" dirty="0" smtClean="0"/>
              <a:t>	</a:t>
            </a:r>
            <a:r>
              <a:rPr lang="en-US" altLang="zh-CN" sz="4002" dirty="0" smtClean="0">
                <a:solidFill>
                  <a:srgbClr val="ff6500"/>
                </a:solidFill>
                <a:latin typeface="Times New Roman" pitchFamily="18" charset="0"/>
                <a:cs typeface="Times New Roman" pitchFamily="18" charset="0"/>
              </a:rPr>
              <a:t>算法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58801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有权图的单源最短路算法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336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44700"/>
            <a:ext cx="2209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算法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705100"/>
            <a:ext cx="177800" cy="200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2616200"/>
            <a:ext cx="7289800" cy="212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令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S={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源点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已经确定了最短路径的顶点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6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对任一未收录的顶点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，定义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dist[v]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的最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短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路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径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长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度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但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该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路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径</a:t>
            </a:r>
            <a:r>
              <a:rPr lang="en-US" altLang="zh-CN" sz="25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仅</a:t>
            </a:r>
            <a:r>
              <a:rPr lang="en-US" altLang="zh-CN" sz="25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经</a:t>
            </a:r>
            <a:r>
              <a:rPr lang="en-US" altLang="zh-CN" sz="25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过</a:t>
            </a:r>
            <a:r>
              <a:rPr lang="en-US" altLang="zh-CN" sz="25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25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en-US" altLang="zh-CN" sz="25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5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顶</a:t>
            </a:r>
            <a:r>
              <a:rPr lang="en-US" altLang="zh-CN" sz="25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即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路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径</a:t>
            </a:r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{s</a:t>
            </a:r>
            <a:r>
              <a:rPr lang="en-US" altLang="zh-CN" sz="25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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(v</a:t>
            </a:r>
            <a:r>
              <a:rPr lang="en-US" altLang="zh-CN" sz="16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25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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S)</a:t>
            </a:r>
            <a:r>
              <a:rPr lang="en-US" altLang="zh-CN" sz="25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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v}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的最小长度</a:t>
            </a:r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若路径是按照</a:t>
            </a:r>
            <a:r>
              <a:rPr lang="en-US" altLang="zh-CN" sz="25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递增（非递减）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顺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生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成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4864100"/>
            <a:ext cx="1270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3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3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3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36800" y="4775200"/>
            <a:ext cx="68453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真正的最短路必须只经过</a:t>
            </a:r>
            <a:r>
              <a:rPr lang="en-US" altLang="zh-CN" sz="22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中的顶点（为什么？）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每次从未收录的顶点中选一个</a:t>
            </a:r>
            <a:r>
              <a:rPr lang="en-US" altLang="zh-CN" sz="22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最小的收录（贪心）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增加一个</a:t>
            </a:r>
            <a:r>
              <a:rPr lang="en-US" altLang="zh-CN" sz="22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进入</a:t>
            </a:r>
            <a:r>
              <a:rPr lang="en-US" altLang="zh-CN" sz="22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，可能影响另外一个</a:t>
            </a:r>
            <a:r>
              <a:rPr lang="en-US" altLang="zh-CN" sz="22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2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</a:t>
            </a: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值！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36800" y="59944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3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54300" y="5943600"/>
            <a:ext cx="6007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dist[w]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min{dist[w],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dist[v]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&lt;v,w&gt;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的权重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