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5220" y="1218946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199 h 838200"/>
              <a:gd name="connsiteX3" fmla="*/ 0 w 9143238"/>
              <a:gd name="connsiteY3" fmla="*/ 838199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2075433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2932683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3789934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56039" y="4302252"/>
            <a:ext cx="6512052" cy="19050"/>
          </a:xfrm>
          <a:custGeom>
            <a:avLst/>
            <a:gdLst>
              <a:gd name="connsiteX0" fmla="*/ 0 w 6512052"/>
              <a:gd name="connsiteY0" fmla="*/ 9525 h 19050"/>
              <a:gd name="connsiteX1" fmla="*/ 6512051 w 6512052"/>
              <a:gd name="connsiteY1" fmla="*/ 9525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12052" h="19050">
                <a:moveTo>
                  <a:pt x="0" y="9525"/>
                </a:moveTo>
                <a:lnTo>
                  <a:pt x="6512051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4647184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5504434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93900"/>
            <a:ext cx="5410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第十讲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排序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下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27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5220" y="1218946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199 h 838200"/>
              <a:gd name="connsiteX3" fmla="*/ 0 w 9143238"/>
              <a:gd name="connsiteY3" fmla="*/ 838199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2075433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2932683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3789934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56039" y="4302252"/>
            <a:ext cx="6512052" cy="19050"/>
          </a:xfrm>
          <a:custGeom>
            <a:avLst/>
            <a:gdLst>
              <a:gd name="connsiteX0" fmla="*/ 0 w 6512052"/>
              <a:gd name="connsiteY0" fmla="*/ 9525 h 19050"/>
              <a:gd name="connsiteX1" fmla="*/ 6512051 w 6512052"/>
              <a:gd name="connsiteY1" fmla="*/ 9525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12052" h="19050">
                <a:moveTo>
                  <a:pt x="0" y="9525"/>
                </a:moveTo>
                <a:lnTo>
                  <a:pt x="6512051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4647184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5504434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93900"/>
            <a:ext cx="3670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10.3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基数排序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146695" y="568451"/>
            <a:ext cx="8238743" cy="618744"/>
          </a:xfrm>
          <a:custGeom>
            <a:avLst/>
            <a:gdLst>
              <a:gd name="connsiteX0" fmla="*/ 0 w 8238743"/>
              <a:gd name="connsiteY0" fmla="*/ 618744 h 618744"/>
              <a:gd name="connsiteX1" fmla="*/ 0 w 8238743"/>
              <a:gd name="connsiteY1" fmla="*/ 0 h 618744"/>
              <a:gd name="connsiteX2" fmla="*/ 8238743 w 8238743"/>
              <a:gd name="connsiteY2" fmla="*/ 0 h 618744"/>
              <a:gd name="connsiteX3" fmla="*/ 8238743 w 8238743"/>
              <a:gd name="connsiteY3" fmla="*/ 19050 h 618744"/>
              <a:gd name="connsiteX4" fmla="*/ 9144 w 8238743"/>
              <a:gd name="connsiteY4" fmla="*/ 19050 h 618744"/>
              <a:gd name="connsiteX5" fmla="*/ 19050 w 8238743"/>
              <a:gd name="connsiteY5" fmla="*/ 9144 h 618744"/>
              <a:gd name="connsiteX6" fmla="*/ 19050 w 8238743"/>
              <a:gd name="connsiteY6" fmla="*/ 618744 h 618744"/>
              <a:gd name="connsiteX7" fmla="*/ 0 w 8238743"/>
              <a:gd name="connsiteY7" fmla="*/ 618744 h 618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8238743" h="618744">
                <a:moveTo>
                  <a:pt x="0" y="618744"/>
                </a:moveTo>
                <a:lnTo>
                  <a:pt x="0" y="0"/>
                </a:lnTo>
                <a:lnTo>
                  <a:pt x="8238743" y="0"/>
                </a:lnTo>
                <a:lnTo>
                  <a:pt x="8238743" y="19050"/>
                </a:lnTo>
                <a:lnTo>
                  <a:pt x="9144" y="19050"/>
                </a:lnTo>
                <a:lnTo>
                  <a:pt x="19050" y="9144"/>
                </a:lnTo>
                <a:lnTo>
                  <a:pt x="19050" y="618744"/>
                </a:lnTo>
                <a:lnTo>
                  <a:pt x="0" y="618744"/>
                </a:lnTo>
              </a:path>
            </a:pathLst>
          </a:custGeom>
          <a:solidFill>
            <a:srgbClr val="cc66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1218946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199 h 838200"/>
              <a:gd name="connsiteX3" fmla="*/ 0 w 9143238"/>
              <a:gd name="connsiteY3" fmla="*/ 838199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199"/>
                </a:lnTo>
                <a:lnTo>
                  <a:pt x="0" y="838199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2075433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2932683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3789934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4647184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5220" y="5504434"/>
            <a:ext cx="9143238" cy="838200"/>
          </a:xfrm>
          <a:custGeom>
            <a:avLst/>
            <a:gdLst>
              <a:gd name="connsiteX0" fmla="*/ 0 w 9143238"/>
              <a:gd name="connsiteY0" fmla="*/ 0 h 838200"/>
              <a:gd name="connsiteX1" fmla="*/ 9143238 w 9143238"/>
              <a:gd name="connsiteY1" fmla="*/ 0 h 838200"/>
              <a:gd name="connsiteX2" fmla="*/ 9143238 w 9143238"/>
              <a:gd name="connsiteY2" fmla="*/ 838200 h 838200"/>
              <a:gd name="connsiteX3" fmla="*/ 0 w 9143238"/>
              <a:gd name="connsiteY3" fmla="*/ 838200 h 838200"/>
              <a:gd name="connsiteX4" fmla="*/ 0 w 9143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238" h="838200">
                <a:moveTo>
                  <a:pt x="0" y="0"/>
                </a:moveTo>
                <a:lnTo>
                  <a:pt x="9143238" y="0"/>
                </a:lnTo>
                <a:lnTo>
                  <a:pt x="9143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32039" y="6512052"/>
            <a:ext cx="8229600" cy="19050"/>
          </a:xfrm>
          <a:custGeom>
            <a:avLst/>
            <a:gdLst>
              <a:gd name="connsiteX0" fmla="*/ 0 w 8229600"/>
              <a:gd name="connsiteY0" fmla="*/ 9525 h 19050"/>
              <a:gd name="connsiteX1" fmla="*/ 8229599 w 8229600"/>
              <a:gd name="connsiteY1" fmla="*/ 9525 h 190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29600" h="19050">
                <a:moveTo>
                  <a:pt x="0" y="9525"/>
                </a:moveTo>
                <a:lnTo>
                  <a:pt x="8229599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77089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2192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桶排序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假设我们有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个学生，他们的成绩是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之间</a:t>
            </a:r>
          </a:p>
          <a:p>
            <a:pPr>
              <a:lnSpc>
                <a:spcPts val="28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的整数（于是有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个不同的成绩值）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。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如</a:t>
            </a:r>
          </a:p>
          <a:p>
            <a:pPr>
              <a:lnSpc>
                <a:spcPts val="26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何在</a:t>
            </a:r>
            <a:r>
              <a:rPr lang="en-US" altLang="zh-CN" sz="2400" dirty="0" smtClean="0">
                <a:solidFill>
                  <a:srgbClr val="ff0000"/>
                </a:solidFill>
                <a:latin typeface="新宋体" pitchFamily="18" charset="0"/>
                <a:cs typeface="新宋体" pitchFamily="18" charset="0"/>
              </a:rPr>
              <a:t>线</a:t>
            </a:r>
            <a:r>
              <a:rPr lang="en-US" altLang="zh-CN" sz="2400" dirty="0" smtClean="0">
                <a:solidFill>
                  <a:srgbClr val="ff0000"/>
                </a:solidFill>
                <a:latin typeface="新宋体" pitchFamily="18" charset="0"/>
                <a:cs typeface="新宋体" pitchFamily="18" charset="0"/>
              </a:rPr>
              <a:t>性</a:t>
            </a:r>
            <a:r>
              <a:rPr lang="en-US" altLang="zh-CN" sz="2400" dirty="0" smtClean="0">
                <a:solidFill>
                  <a:srgbClr val="ff0000"/>
                </a:solidFill>
                <a:latin typeface="新宋体" pitchFamily="18" charset="0"/>
                <a:cs typeface="新宋体" pitchFamily="18" charset="0"/>
              </a:rPr>
              <a:t>时</a:t>
            </a:r>
            <a:r>
              <a:rPr lang="en-US" altLang="zh-CN" sz="2400" dirty="0" smtClean="0">
                <a:solidFill>
                  <a:srgbClr val="ff0000"/>
                </a:solidFill>
                <a:latin typeface="新宋体" pitchFamily="18" charset="0"/>
                <a:cs typeface="新宋体" pitchFamily="18" charset="0"/>
              </a:rPr>
              <a:t>间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内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将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学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生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按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成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绩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排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序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3429000"/>
            <a:ext cx="546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73300" y="32131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32131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57700" y="3213100"/>
            <a:ext cx="304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94100" y="3213100"/>
            <a:ext cx="20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56200" y="3251200"/>
            <a:ext cx="42418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Bucket_Sort(ElementType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56200" y="3505200"/>
            <a:ext cx="3263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17500" algn="l"/>
                <a:tab pos="6477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count[]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初始化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317500" algn="l"/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读入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个学生成绩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grade)</a:t>
            </a:r>
          </a:p>
          <a:p>
            <a:pPr>
              <a:lnSpc>
                <a:spcPts val="2000"/>
              </a:lnSpc>
              <a:tabLst>
                <a:tab pos="317500" algn="l"/>
                <a:tab pos="6477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将该生插入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count[grade]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链表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900"/>
              </a:lnSpc>
              <a:tabLst>
                <a:tab pos="317500" algn="l"/>
                <a:tab pos="6477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i&lt;M;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317500" algn="l"/>
                <a:tab pos="6477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count[i]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50419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56200" y="52959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4889500"/>
            <a:ext cx="22479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1016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3500"/>
              </a:lnSpc>
              <a:tabLst>
                <a:tab pos="101600" algn="l"/>
              </a:tabLst>
            </a:pPr>
            <a:r>
              <a:rPr lang="en-US" altLang="zh-CN" dirty="0" smtClean="0"/>
              <a:t>	</a:t>
            </a:r>
            <a:r>
              <a:rPr lang="en-US" altLang="zh-CN" sz="31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该怎么办</a:t>
            </a:r>
            <a:r>
              <a:rPr lang="en-US" altLang="zh-CN" sz="31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16600" y="4800600"/>
            <a:ext cx="23241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输出整个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count[i]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链表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76200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2192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基数排序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假设我们有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个整数，每个整数的值在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到</a:t>
            </a:r>
          </a:p>
          <a:p>
            <a:pPr>
              <a:lnSpc>
                <a:spcPts val="28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999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之间（于是有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个不同的值）。还有</a:t>
            </a:r>
          </a:p>
          <a:p>
            <a:pPr>
              <a:lnSpc>
                <a:spcPts val="26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可能在</a:t>
            </a:r>
            <a:r>
              <a:rPr lang="en-US" altLang="zh-CN" sz="2400" dirty="0" smtClean="0">
                <a:solidFill>
                  <a:srgbClr val="ff0000"/>
                </a:solidFill>
                <a:latin typeface="新宋体" pitchFamily="18" charset="0"/>
                <a:cs typeface="新宋体" pitchFamily="18" charset="0"/>
              </a:rPr>
              <a:t>线</a:t>
            </a:r>
            <a:r>
              <a:rPr lang="en-US" altLang="zh-CN" sz="2400" dirty="0" smtClean="0">
                <a:solidFill>
                  <a:srgbClr val="ff0000"/>
                </a:solidFill>
                <a:latin typeface="新宋体" pitchFamily="18" charset="0"/>
                <a:cs typeface="新宋体" pitchFamily="18" charset="0"/>
              </a:rPr>
              <a:t>性</a:t>
            </a:r>
            <a:r>
              <a:rPr lang="en-US" altLang="zh-CN" sz="2400" dirty="0" smtClean="0">
                <a:solidFill>
                  <a:srgbClr val="ff0000"/>
                </a:solidFill>
                <a:latin typeface="新宋体" pitchFamily="18" charset="0"/>
                <a:cs typeface="新宋体" pitchFamily="18" charset="0"/>
              </a:rPr>
              <a:t>时</a:t>
            </a:r>
            <a:r>
              <a:rPr lang="en-US" altLang="zh-CN" sz="2400" dirty="0" smtClean="0">
                <a:solidFill>
                  <a:srgbClr val="ff0000"/>
                </a:solidFill>
                <a:latin typeface="新宋体" pitchFamily="18" charset="0"/>
                <a:cs typeface="新宋体" pitchFamily="18" charset="0"/>
              </a:rPr>
              <a:t>间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内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排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序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吗</a:t>
            </a:r>
            <a:r>
              <a:rPr lang="en-US" altLang="zh-CN" sz="2400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35800" y="2768600"/>
            <a:ext cx="17780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=O(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2717800"/>
            <a:ext cx="46482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输入序列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64,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216,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512,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729,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343,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125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用“次位优先”（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ignificant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igit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3479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3505200"/>
            <a:ext cx="673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Bucket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87700" y="3479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3479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54500" y="3479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3479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21300" y="3479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3479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88100" y="3479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21500" y="3479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54900" y="3479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37719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87700" y="37719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06800" y="3771900"/>
            <a:ext cx="876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51</a:t>
            </a:r>
            <a:r>
              <a:rPr lang="en-US" altLang="zh-CN" sz="1800" b="1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34</a:t>
            </a:r>
            <a:r>
              <a:rPr lang="en-US" altLang="zh-CN" sz="1800" b="1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37100" y="3771900"/>
            <a:ext cx="22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b="1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3771900"/>
            <a:ext cx="876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1800" b="1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altLang="zh-CN" sz="1800" b="1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37300" y="3771900"/>
            <a:ext cx="22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21500" y="37719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3771900"/>
            <a:ext cx="34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n-US" altLang="zh-CN" sz="1800" b="1" dirty="0" smtClean="0">
                <a:solidFill>
                  <a:srgbClr val="ff65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3797300"/>
            <a:ext cx="596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4318000"/>
            <a:ext cx="596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40640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73600" y="4064000"/>
            <a:ext cx="34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03900" y="4064000"/>
            <a:ext cx="22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4064000"/>
            <a:ext cx="876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4368800"/>
            <a:ext cx="34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4368800"/>
            <a:ext cx="1143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06800" y="4368800"/>
            <a:ext cx="3429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400"/>
              </a:lnSpc>
              <a:tabLst>
                <a:tab pos="635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00" b="1" dirty="0" smtClean="0">
                <a:solidFill>
                  <a:srgbClr val="cc65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49784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52832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4978400"/>
            <a:ext cx="34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9a009a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4978400"/>
            <a:ext cx="34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9a009a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73400" y="4978400"/>
            <a:ext cx="1409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9a00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9a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9a009a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5537200"/>
            <a:ext cx="596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03500" y="5600700"/>
            <a:ext cx="2286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2300"/>
              </a:lnSpc>
              <a:tabLst>
                <a:tab pos="50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27</a:t>
            </a:r>
          </a:p>
          <a:p>
            <a:pPr>
              <a:lnSpc>
                <a:spcPts val="2300"/>
              </a:lnSpc>
              <a:tabLst>
                <a:tab pos="50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0800000">
            <a:off x="8356600" y="57277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8356600" y="55245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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6604000" y="55245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6032500" y="5283200"/>
            <a:ext cx="609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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6032500" y="5283200"/>
            <a:ext cx="609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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6629400" y="57277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4876800" y="57023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4851400" y="55372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3124200" y="57277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3098800" y="55245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2705100" y="5486400"/>
            <a:ext cx="304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79900" y="4508500"/>
            <a:ext cx="609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45200" y="4660900"/>
            <a:ext cx="609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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10500" y="4673600"/>
            <a:ext cx="5715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300"/>
              </a:lnSpc>
              <a:tabLst>
							</a:tabLst>
            </a:pPr>
            <a:r>
              <a:rPr lang="en-US" altLang="zh-CN" sz="6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62000"/>
            <a:ext cx="63881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12192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多关键字的排序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一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副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扑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克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牌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是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按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种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关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键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字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排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序</a:t>
            </a:r>
            <a:r>
              <a:rPr lang="en-US" altLang="zh-CN" sz="2802" dirty="0" smtClean="0">
                <a:solidFill>
                  <a:srgbClr val="000000"/>
                </a:solidFill>
                <a:latin typeface="新宋体" pitchFamily="18" charset="0"/>
                <a:cs typeface="新宋体" pitchFamily="18" charset="0"/>
              </a:rPr>
              <a:t>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36700" y="2463800"/>
            <a:ext cx="12700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3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花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色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3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3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面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有序结果：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17900" y="2400300"/>
            <a:ext cx="52070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</a:t>
            </a:r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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3619500"/>
            <a:ext cx="6591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dirty="0" smtClean="0">
                <a:solidFill>
                  <a:srgbClr val="4c6d80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用“主位优先”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ignificant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igit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排序：为花色建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4572000"/>
            <a:ext cx="165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92400" y="4559300"/>
            <a:ext cx="3048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58100" y="4572000"/>
            <a:ext cx="165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4572000"/>
            <a:ext cx="165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52900" y="4610100"/>
            <a:ext cx="7366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  <a:tab pos="127000" algn="l"/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600"/>
              </a:lnSpc>
              <a:tabLst>
                <a:tab pos="38100" algn="l"/>
                <a:tab pos="127000" algn="l"/>
                <a:tab pos="2794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</a:t>
            </a:r>
          </a:p>
          <a:p>
            <a:pPr>
              <a:lnSpc>
                <a:spcPts val="3700"/>
              </a:lnSpc>
              <a:tabLst>
                <a:tab pos="38100" algn="l"/>
                <a:tab pos="127000" algn="l"/>
                <a:tab pos="2794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</a:t>
            </a:r>
          </a:p>
          <a:p>
            <a:pPr>
              <a:lnSpc>
                <a:spcPts val="3400"/>
              </a:lnSpc>
              <a:tabLst>
                <a:tab pos="38100" algn="l"/>
                <a:tab pos="127000" algn="l"/>
                <a:tab pos="2794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01800" y="6134100"/>
            <a:ext cx="389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在每个桶内分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别排序，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合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果。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10800000">
            <a:off x="2654300" y="40132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2628900" y="38100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9105900" y="40132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9105900" y="38100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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6997700" y="39878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6972300" y="38227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5549900" y="40132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5524500" y="38100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4914900" y="3556000"/>
            <a:ext cx="609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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4914900" y="3556000"/>
            <a:ext cx="609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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4102100" y="40132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4076700" y="38100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3644900" y="3759200"/>
            <a:ext cx="304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10800000">
            <a:off x="2197100" y="3759200"/>
            <a:ext cx="304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27600" y="2870200"/>
            <a:ext cx="609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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62700" y="2743200"/>
            <a:ext cx="609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2908300"/>
            <a:ext cx="17526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7300"/>
              </a:lnSpc>
              <a:tabLst>
							</a:tabLst>
            </a:pPr>
            <a:r>
              <a:rPr lang="en-US" altLang="zh-CN" sz="6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6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6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23900"/>
            <a:ext cx="3733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多关键字的排序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095500"/>
            <a:ext cx="1143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32000"/>
            <a:ext cx="7175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用“次位优先”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ignificant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igit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排序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为面值建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个桶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66900" y="2755900"/>
            <a:ext cx="165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84400" y="2781300"/>
            <a:ext cx="304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2755900"/>
            <a:ext cx="165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2768600"/>
            <a:ext cx="3048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2755900"/>
            <a:ext cx="165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600"/>
              </a:lnSpc>
              <a:tabLst>
                <a:tab pos="254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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43900" y="2755900"/>
            <a:ext cx="1651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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10300" y="2794000"/>
            <a:ext cx="7620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5400" algn="l"/>
                <a:tab pos="152400" algn="l"/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1600"/>
              </a:lnSpc>
              <a:tabLst>
                <a:tab pos="25400" algn="l"/>
                <a:tab pos="152400" algn="l"/>
                <a:tab pos="304800" algn="l"/>
              </a:tabLst>
            </a:pPr>
            <a:r>
              <a:rPr lang="en-US" altLang="zh-CN" sz="1800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</a:t>
            </a:r>
          </a:p>
          <a:p>
            <a:pPr>
              <a:lnSpc>
                <a:spcPts val="4100"/>
              </a:lnSpc>
              <a:tabLst>
                <a:tab pos="25400" algn="l"/>
                <a:tab pos="152400" algn="l"/>
                <a:tab pos="304800" algn="l"/>
              </a:tabLst>
            </a:pPr>
            <a:r>
              <a:rPr lang="en-US" altLang="zh-CN" dirty="0" smtClean="0"/>
              <a:t>			</a:t>
            </a: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</a:t>
            </a:r>
          </a:p>
          <a:p>
            <a:pPr>
              <a:lnSpc>
                <a:spcPts val="3400"/>
              </a:lnSpc>
              <a:tabLst>
                <a:tab pos="25400" algn="l"/>
                <a:tab pos="152400" algn="l"/>
                <a:tab pos="304800" algn="l"/>
              </a:tabLst>
            </a:pPr>
            <a:r>
              <a:rPr lang="en-US" altLang="zh-CN" dirty="0" smtClean="0"/>
              <a:t>		</a:t>
            </a:r>
            <a:r>
              <a:rPr lang="en-US" altLang="zh-CN" sz="3197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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4686300"/>
            <a:ext cx="1651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818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622800"/>
            <a:ext cx="57531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果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合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并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然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后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花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色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建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桶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LSD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任何时候都比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MSD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快吗？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