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0693400" cy="7559293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68500"/>
            <a:ext cx="54102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>
							</a:tabLst>
            </a:pP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第十讲</a:t>
            </a:r>
            <a:r>
              <a:rPr lang="en-US" altLang="zh-CN" sz="4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排序（下）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62500" y="4406900"/>
            <a:ext cx="2527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浙江大学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陈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81200"/>
            <a:ext cx="55880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							</a:tabLst>
            </a:pPr>
            <a:r>
              <a:rPr lang="en-US" altLang="zh-CN" sz="48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10.4</a:t>
            </a:r>
            <a:r>
              <a:rPr lang="en-US" altLang="zh-CN" sz="4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排序算法的比较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232039" y="627126"/>
          <a:ext cx="8229600" cy="5894069"/>
        </p:xfrm>
        <a:graphic>
          <a:graphicData uri="http://schemas.openxmlformats.org/drawingml/2006/table">
            <a:tbl>
              <a:tblPr/>
              <a:tblGrid>
                <a:gridCol w="1517904"/>
                <a:gridCol w="1732026"/>
                <a:gridCol w="2378964"/>
                <a:gridCol w="1732026"/>
                <a:gridCol w="868679"/>
              </a:tblGrid>
              <a:tr h="650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排序方法</a:t>
                      </a:r>
                      <a:endParaRPr lang="zh-CN" altLang="en-US" sz="16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2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平均时间复杂度</a:t>
                      </a:r>
                      <a:endParaRPr lang="zh-CN" altLang="en-US" sz="1602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2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最坏情况下时间复杂度</a:t>
                      </a:r>
                      <a:endParaRPr lang="zh-CN" altLang="en-US" sz="1602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2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额外空间复杂度</a:t>
                      </a:r>
                      <a:endParaRPr lang="zh-CN" altLang="en-US" sz="1602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2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稳定性</a:t>
                      </a:r>
                      <a:endParaRPr lang="zh-CN" altLang="en-US" sz="1602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</a:tr>
              <a:tr h="649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2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简单选择排序</a:t>
                      </a:r>
                      <a:endParaRPr lang="zh-CN" altLang="en-US" sz="1602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97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2</a:t>
                      </a:r>
                      <a:endParaRPr lang="zh-CN" altLang="en-US" sz="1097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  <a:p>
                      <a:pPr algn="ctr"/>
                      <a:r>
                        <a:rPr lang="en-US" altLang="zh-CN" sz="1602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O(N</a:t>
                      </a:r>
                      <a:r>
                        <a:rPr lang="en-US" altLang="zh-CN" sz="1602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)</a:t>
                      </a:r>
                      <a:endParaRPr lang="zh-CN" altLang="en-US" sz="1602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97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2</a:t>
                      </a:r>
                      <a:endParaRPr lang="zh-CN" altLang="en-US" sz="1097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  <a:p>
                      <a:pPr algn="ctr"/>
                      <a:r>
                        <a:rPr lang="en-US" altLang="zh-CN" sz="1602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O(N</a:t>
                      </a:r>
                      <a:r>
                        <a:rPr lang="en-US" altLang="zh-CN" sz="1602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)</a:t>
                      </a:r>
                      <a:endParaRPr lang="zh-CN" altLang="en-US" sz="1602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2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O(1)</a:t>
                      </a:r>
                      <a:endParaRPr lang="zh-CN" altLang="en-US" sz="1602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不稳定</a:t>
                      </a:r>
                      <a:endParaRPr lang="zh-CN" altLang="en-US" sz="16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</a:tr>
              <a:tr h="6507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2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冒泡排序</a:t>
                      </a:r>
                      <a:endParaRPr lang="zh-CN" altLang="en-US" sz="1602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97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2</a:t>
                      </a:r>
                      <a:endParaRPr lang="zh-CN" altLang="en-US" sz="1097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  <a:p>
                      <a:pPr algn="ctr"/>
                      <a:r>
                        <a:rPr lang="en-US" altLang="zh-CN" sz="1602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O(N</a:t>
                      </a:r>
                      <a:r>
                        <a:rPr lang="en-US" altLang="zh-CN" sz="1602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)</a:t>
                      </a:r>
                      <a:endParaRPr lang="zh-CN" altLang="en-US" sz="1602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97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2</a:t>
                      </a:r>
                      <a:endParaRPr lang="zh-CN" altLang="en-US" sz="1097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  <a:p>
                      <a:pPr algn="ctr"/>
                      <a:r>
                        <a:rPr lang="en-US" altLang="zh-CN" sz="1602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O(N</a:t>
                      </a:r>
                      <a:r>
                        <a:rPr lang="en-US" altLang="zh-CN" sz="1602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)</a:t>
                      </a:r>
                      <a:endParaRPr lang="zh-CN" altLang="en-US" sz="1602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2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O(1)</a:t>
                      </a:r>
                      <a:endParaRPr lang="zh-CN" altLang="en-US" sz="1602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稳定</a:t>
                      </a:r>
                      <a:endParaRPr lang="zh-CN" altLang="en-US" sz="16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0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2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直接插入排序</a:t>
                      </a:r>
                      <a:endParaRPr lang="zh-CN" altLang="en-US" sz="1602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97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2</a:t>
                      </a:r>
                      <a:endParaRPr lang="zh-CN" altLang="en-US" sz="1097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  <a:p>
                      <a:pPr algn="ctr"/>
                      <a:r>
                        <a:rPr lang="en-US" altLang="zh-CN" sz="1602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O(N</a:t>
                      </a:r>
                      <a:r>
                        <a:rPr lang="en-US" altLang="zh-CN" sz="1602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)</a:t>
                      </a:r>
                      <a:endParaRPr lang="zh-CN" altLang="en-US" sz="1602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97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2</a:t>
                      </a:r>
                      <a:endParaRPr lang="zh-CN" altLang="en-US" sz="1097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  <a:p>
                      <a:pPr algn="ctr"/>
                      <a:r>
                        <a:rPr lang="en-US" altLang="zh-CN" sz="1602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O(N</a:t>
                      </a:r>
                      <a:r>
                        <a:rPr lang="en-US" altLang="zh-CN" sz="1602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)</a:t>
                      </a:r>
                      <a:endParaRPr lang="zh-CN" altLang="en-US" sz="1602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2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O(1)</a:t>
                      </a:r>
                      <a:endParaRPr lang="zh-CN" altLang="en-US" sz="1602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稳定</a:t>
                      </a:r>
                      <a:endParaRPr lang="zh-CN" altLang="en-US" sz="16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</a:tr>
              <a:tr h="6492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2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希尔排序</a:t>
                      </a:r>
                      <a:endParaRPr lang="zh-CN" altLang="en-US" sz="1602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97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d</a:t>
                      </a:r>
                      <a:endParaRPr lang="zh-CN" altLang="en-US" sz="1097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  <a:p>
                      <a:pPr algn="ctr"/>
                      <a:r>
                        <a:rPr lang="en-US" altLang="zh-CN" sz="1602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O(N</a:t>
                      </a:r>
                      <a:r>
                        <a:rPr lang="en-US" altLang="zh-CN" sz="1602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)</a:t>
                      </a:r>
                      <a:endParaRPr lang="zh-CN" altLang="en-US" sz="1602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97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2</a:t>
                      </a:r>
                      <a:endParaRPr lang="zh-CN" altLang="en-US" sz="1097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  <a:p>
                      <a:pPr algn="ctr"/>
                      <a:r>
                        <a:rPr lang="en-US" altLang="zh-CN" sz="1602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O(N</a:t>
                      </a:r>
                      <a:r>
                        <a:rPr lang="en-US" altLang="zh-CN" sz="1602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)</a:t>
                      </a:r>
                      <a:endParaRPr lang="zh-CN" altLang="en-US" sz="1602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2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O(1)</a:t>
                      </a:r>
                      <a:endParaRPr lang="zh-CN" altLang="en-US" sz="1602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不稳定</a:t>
                      </a:r>
                      <a:endParaRPr lang="zh-CN" altLang="en-US" sz="16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07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2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堆排序</a:t>
                      </a:r>
                      <a:endParaRPr lang="zh-CN" altLang="en-US" sz="1602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2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O(NlogN)</a:t>
                      </a:r>
                      <a:endParaRPr lang="zh-CN" altLang="en-US" sz="1602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2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O(NlogN)</a:t>
                      </a:r>
                      <a:endParaRPr lang="zh-CN" altLang="en-US" sz="1602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2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O(1)</a:t>
                      </a:r>
                      <a:endParaRPr lang="zh-CN" altLang="en-US" sz="1602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不稳定</a:t>
                      </a:r>
                      <a:endParaRPr lang="zh-CN" altLang="en-US" sz="16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</a:tr>
              <a:tr h="6515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2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快速排序</a:t>
                      </a:r>
                      <a:endParaRPr lang="zh-CN" altLang="en-US" sz="1602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2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O(NlogN)</a:t>
                      </a:r>
                      <a:endParaRPr lang="zh-CN" altLang="en-US" sz="1602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97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2</a:t>
                      </a:r>
                      <a:endParaRPr lang="zh-CN" altLang="en-US" sz="1097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  <a:p>
                      <a:pPr algn="ctr"/>
                      <a:r>
                        <a:rPr lang="en-US" altLang="zh-CN" sz="1602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O(N</a:t>
                      </a:r>
                      <a:r>
                        <a:rPr lang="en-US" altLang="zh-CN" sz="1602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)</a:t>
                      </a:r>
                      <a:endParaRPr lang="zh-CN" altLang="en-US" sz="1602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2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O(logN)</a:t>
                      </a:r>
                      <a:endParaRPr lang="zh-CN" altLang="en-US" sz="1602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不稳定</a:t>
                      </a:r>
                      <a:endParaRPr lang="zh-CN" altLang="en-US" sz="16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92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2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归并排序</a:t>
                      </a:r>
                      <a:endParaRPr lang="zh-CN" altLang="en-US" sz="1602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2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O(NlogN)</a:t>
                      </a:r>
                      <a:endParaRPr lang="zh-CN" altLang="en-US" sz="1602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2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O(NlogN)</a:t>
                      </a:r>
                      <a:endParaRPr lang="zh-CN" altLang="en-US" sz="1602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2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O(N)</a:t>
                      </a:r>
                      <a:endParaRPr lang="zh-CN" altLang="en-US" sz="1602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稳定</a:t>
                      </a:r>
                      <a:endParaRPr lang="zh-CN" altLang="en-US" sz="16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</a:tr>
              <a:tr h="6918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2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基数排序</a:t>
                      </a:r>
                      <a:endParaRPr lang="zh-CN" altLang="en-US" sz="1602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cc6600"/>
                      </a:solidFill>
                      <a:prstDash val="solid"/>
                    </a:lnB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2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O(P(N+B))</a:t>
                      </a:r>
                      <a:endParaRPr lang="zh-CN" altLang="en-US" sz="1602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2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O(P(N+B))</a:t>
                      </a:r>
                      <a:endParaRPr lang="zh-CN" altLang="en-US" sz="1602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2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O(N+B)</a:t>
                      </a:r>
                      <a:endParaRPr lang="zh-CN" altLang="en-US" sz="1602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稳定</a:t>
                      </a:r>
                      <a:endParaRPr lang="zh-CN" altLang="en-US" sz="16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