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0693400" cy="7559293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	<Relationship Id="rId18" Type="http://schemas.openxmlformats.org/officeDocument/2006/relationships/slide" Target="slides/slide13.xml" />
	<Relationship Id="rId19" Type="http://schemas.openxmlformats.org/officeDocument/2006/relationships/slide" Target="slides/slide14.xml" />
	<Relationship Id="rId20" Type="http://schemas.openxmlformats.org/officeDocument/2006/relationships/slide" Target="slides/slide15.xml" />
	<Relationship Id="rId21" Type="http://schemas.openxmlformats.org/officeDocument/2006/relationships/slide" Target="slides/slide16.xml" />
	<Relationship Id="rId22" Type="http://schemas.openxmlformats.org/officeDocument/2006/relationships/slide" Target="slides/slide17.xml" />
	<Relationship Id="rId23" Type="http://schemas.openxmlformats.org/officeDocument/2006/relationships/slide" Target="slides/slide18.xml" />
	<Relationship Id="rId24" Type="http://schemas.openxmlformats.org/officeDocument/2006/relationships/slide" Target="slides/slide19.xml" />
	<Relationship Id="rId25" Type="http://schemas.openxmlformats.org/officeDocument/2006/relationships/slide" Target="slides/slide20.xml" />
	<Relationship Id="rId26" Type="http://schemas.openxmlformats.org/officeDocument/2006/relationships/slide" Target="slides/slide21.xml" />
	<Relationship Id="rId27" Type="http://schemas.openxmlformats.org/officeDocument/2006/relationships/slide" Target="slides/slide22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0.jpeg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1.jpeg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2.jpeg" />
</Relationships>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3.jpeg" />
</Relationships>
</file>

<file path=ppt/slides/_rels/slide1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4.jpeg" />
</Relationships>
</file>

<file path=ppt/slides/_rels/slide1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5.jpeg" />
</Relationships>
</file>

<file path=ppt/slides/_rels/slide1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6.jpeg" />
</Relationships>
</file>

<file path=ppt/slides/_rels/slide1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7.jpeg" />
</Relationships>
</file>

<file path=ppt/slides/_rels/slide1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8.jpeg" />
</Relationships>
</file>

<file path=ppt/slides/_rels/slide1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9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2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0.jpeg" />
</Relationships>
</file>

<file path=ppt/slides/_rels/slide2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1.jpeg" />
</Relationships>
</file>

<file path=ppt/slides/_rels/slide2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2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9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1739" y="1555496"/>
            <a:ext cx="7950200" cy="939800"/>
          </a:xfrm>
          <a:custGeom>
            <a:avLst/>
            <a:gdLst>
              <a:gd name="connsiteX0" fmla="*/ 12700 w 7950200"/>
              <a:gd name="connsiteY0" fmla="*/ 927099 h 939800"/>
              <a:gd name="connsiteX1" fmla="*/ 12700 w 7950200"/>
              <a:gd name="connsiteY1" fmla="*/ 12700 h 939800"/>
              <a:gd name="connsiteX2" fmla="*/ 7937499 w 7950200"/>
              <a:gd name="connsiteY2" fmla="*/ 127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950200" h="939800">
                <a:moveTo>
                  <a:pt x="12700" y="927099"/>
                </a:moveTo>
                <a:lnTo>
                  <a:pt x="12700" y="12700"/>
                </a:lnTo>
                <a:lnTo>
                  <a:pt x="7937499" y="12700"/>
                </a:lnTo>
              </a:path>
            </a:pathLst>
          </a:custGeom>
          <a:ln w="254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6514" y="4301871"/>
            <a:ext cx="6531102" cy="38100"/>
          </a:xfrm>
          <a:custGeom>
            <a:avLst/>
            <a:gdLst>
              <a:gd name="connsiteX0" fmla="*/ 9525 w 6531102"/>
              <a:gd name="connsiteY0" fmla="*/ 9525 h 38100"/>
              <a:gd name="connsiteX1" fmla="*/ 6521576 w 6531102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31102" h="38100">
                <a:moveTo>
                  <a:pt x="9525" y="9525"/>
                </a:moveTo>
                <a:lnTo>
                  <a:pt x="6521576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778000" y="1968500"/>
            <a:ext cx="47752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>
							</a:tabLst>
            </a:pP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第一讲</a:t>
            </a:r>
            <a:r>
              <a:rPr lang="en-US" altLang="zh-CN" sz="4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基本概念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62500" y="4406900"/>
            <a:ext cx="25273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浙江大学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陈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越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387600" y="2692400"/>
            <a:ext cx="5346700" cy="139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解决问题方法的效率，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8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跟数据的组织方式有关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9489" y="2628645"/>
            <a:ext cx="4203700" cy="2247645"/>
          </a:xfrm>
          <a:custGeom>
            <a:avLst/>
            <a:gdLst>
              <a:gd name="connsiteX0" fmla="*/ 6350 w 4203700"/>
              <a:gd name="connsiteY0" fmla="*/ 6350 h 2247645"/>
              <a:gd name="connsiteX1" fmla="*/ 6350 w 4203700"/>
              <a:gd name="connsiteY1" fmla="*/ 2241295 h 2247645"/>
              <a:gd name="connsiteX2" fmla="*/ 4197349 w 4203700"/>
              <a:gd name="connsiteY2" fmla="*/ 2241295 h 2247645"/>
              <a:gd name="connsiteX3" fmla="*/ 4197349 w 4203700"/>
              <a:gd name="connsiteY3" fmla="*/ 6350 h 2247645"/>
              <a:gd name="connsiteX4" fmla="*/ 6350 w 4203700"/>
              <a:gd name="connsiteY4" fmla="*/ 6350 h 22476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03700" h="2247645">
                <a:moveTo>
                  <a:pt x="6350" y="6350"/>
                </a:moveTo>
                <a:lnTo>
                  <a:pt x="6350" y="2241295"/>
                </a:lnTo>
                <a:lnTo>
                  <a:pt x="4197349" y="2241295"/>
                </a:lnTo>
                <a:lnTo>
                  <a:pt x="41973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40489" y="2628645"/>
            <a:ext cx="4203700" cy="2247645"/>
          </a:xfrm>
          <a:custGeom>
            <a:avLst/>
            <a:gdLst>
              <a:gd name="connsiteX0" fmla="*/ 6350 w 4203700"/>
              <a:gd name="connsiteY0" fmla="*/ 6350 h 2247645"/>
              <a:gd name="connsiteX1" fmla="*/ 6350 w 4203700"/>
              <a:gd name="connsiteY1" fmla="*/ 2241295 h 2247645"/>
              <a:gd name="connsiteX2" fmla="*/ 4197350 w 4203700"/>
              <a:gd name="connsiteY2" fmla="*/ 2241295 h 2247645"/>
              <a:gd name="connsiteX3" fmla="*/ 4197350 w 4203700"/>
              <a:gd name="connsiteY3" fmla="*/ 6350 h 2247645"/>
              <a:gd name="connsiteX4" fmla="*/ 6350 w 4203700"/>
              <a:gd name="connsiteY4" fmla="*/ 6350 h 22476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03700" h="2247645">
                <a:moveTo>
                  <a:pt x="6350" y="6350"/>
                </a:moveTo>
                <a:lnTo>
                  <a:pt x="6350" y="2241295"/>
                </a:lnTo>
                <a:lnTo>
                  <a:pt x="4197350" y="2241295"/>
                </a:lnTo>
                <a:lnTo>
                  <a:pt x="41973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49300"/>
            <a:ext cx="7975600" cy="162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							</a:tabLst>
            </a:pPr>
            <a:r>
              <a:rPr lang="en-US" altLang="zh-CN" sz="36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36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2</a:t>
            </a:r>
            <a:r>
              <a:rPr lang="en-US" altLang="zh-CN" sz="36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：写程序实现一个函数</a:t>
            </a:r>
            <a:r>
              <a:rPr lang="en-US" altLang="zh-CN" sz="36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PrintN</a:t>
            </a:r>
            <a:r>
              <a:rPr lang="en-US" altLang="zh-CN" sz="36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，使得</a:t>
            </a:r>
          </a:p>
          <a:p>
            <a:pPr>
              <a:lnSpc>
                <a:spcPts val="4300"/>
              </a:lnSpc>
              <a:tabLst>
							</a:tabLst>
            </a:pPr>
            <a:r>
              <a:rPr lang="en-US" altLang="zh-CN" sz="36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传入一个正整数为</a:t>
            </a:r>
            <a:r>
              <a:rPr lang="en-US" altLang="zh-CN" sz="36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N</a:t>
            </a:r>
            <a:r>
              <a:rPr lang="en-US" altLang="zh-CN" sz="36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的参数后，能顺序</a:t>
            </a:r>
          </a:p>
          <a:p>
            <a:pPr>
              <a:lnSpc>
                <a:spcPts val="4500"/>
              </a:lnSpc>
              <a:tabLst>
							</a:tabLst>
            </a:pPr>
            <a:r>
              <a:rPr lang="en-US" altLang="zh-CN" sz="36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打印从</a:t>
            </a:r>
            <a:r>
              <a:rPr lang="en-US" altLang="zh-CN" sz="36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1</a:t>
            </a:r>
            <a:r>
              <a:rPr lang="en-US" altLang="zh-CN" sz="36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altLang="zh-CN" sz="36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N</a:t>
            </a:r>
            <a:r>
              <a:rPr lang="en-US" altLang="zh-CN" sz="36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的全部正整数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2832100"/>
            <a:ext cx="3797300" cy="264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304800" algn="l"/>
                <a:tab pos="609600" algn="l"/>
                <a:tab pos="1193800" algn="l"/>
              </a:tabLst>
            </a:pPr>
            <a:r>
              <a:rPr lang="en-US" altLang="zh-CN" sz="19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PrintN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300"/>
              </a:lnSpc>
              <a:tabLst>
                <a:tab pos="304800" algn="l"/>
                <a:tab pos="609600" algn="l"/>
                <a:tab pos="1193800" algn="l"/>
              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i;</a:t>
            </a:r>
          </a:p>
          <a:p>
            <a:pPr>
              <a:lnSpc>
                <a:spcPts val="2400"/>
              </a:lnSpc>
              <a:tabLst>
                <a:tab pos="304800" algn="l"/>
                <a:tab pos="609600" algn="l"/>
                <a:tab pos="1193800" algn="l"/>
              </a:tabLst>
            </a:pPr>
            <a:r>
              <a:rPr lang="en-US" altLang="zh-CN" dirty="0" smtClean="0"/>
              <a:t>	</a:t>
            </a:r>
            <a:r>
              <a:rPr lang="en-US" altLang="zh-CN" sz="19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i=1;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i&lt;=N;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i++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){</a:t>
            </a:r>
          </a:p>
          <a:p>
            <a:pPr>
              <a:lnSpc>
                <a:spcPts val="2300"/>
              </a:lnSpc>
              <a:tabLst>
                <a:tab pos="304800" algn="l"/>
                <a:tab pos="609600" algn="l"/>
                <a:tab pos="11938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printf(“%d\n”,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300"/>
              </a:lnSpc>
              <a:tabLst>
                <a:tab pos="304800" algn="l"/>
                <a:tab pos="609600" algn="l"/>
                <a:tab pos="1193800" algn="l"/>
              </a:tabLst>
            </a:pPr>
            <a:r>
              <a:rPr lang="en-US" altLang="zh-CN" dirty="0" smtClean="0"/>
              <a:t>	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2400"/>
              </a:lnSpc>
              <a:tabLst>
                <a:tab pos="304800" algn="l"/>
                <a:tab pos="609600" algn="l"/>
                <a:tab pos="1193800" algn="l"/>
              </a:tabLst>
            </a:pPr>
            <a:r>
              <a:rPr lang="en-US" altLang="zh-CN" dirty="0" smtClean="0"/>
              <a:t>	</a:t>
            </a:r>
            <a:r>
              <a:rPr lang="en-US" altLang="zh-CN" sz="19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2300"/>
              </a:lnSpc>
              <a:tabLst>
                <a:tab pos="304800" algn="l"/>
                <a:tab pos="609600" algn="l"/>
                <a:tab pos="1193800" algn="l"/>
              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304800" algn="l"/>
                <a:tab pos="609600" algn="l"/>
                <a:tab pos="11938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循环实现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49900" y="2832100"/>
            <a:ext cx="3492500" cy="264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304800" algn="l"/>
                <a:tab pos="609600" algn="l"/>
                <a:tab pos="1270000" algn="l"/>
              </a:tabLst>
            </a:pPr>
            <a:r>
              <a:rPr lang="en-US" altLang="zh-CN" sz="19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PrintN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300"/>
              </a:lnSpc>
              <a:tabLst>
                <a:tab pos="304800" algn="l"/>
                <a:tab pos="609600" algn="l"/>
                <a:tab pos="1270000" algn="l"/>
              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){</a:t>
            </a:r>
          </a:p>
          <a:p>
            <a:pPr>
              <a:lnSpc>
                <a:spcPts val="2400"/>
              </a:lnSpc>
              <a:tabLst>
                <a:tab pos="304800" algn="l"/>
                <a:tab pos="609600" algn="l"/>
                <a:tab pos="12700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PrintN(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–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300"/>
              </a:lnSpc>
              <a:tabLst>
                <a:tab pos="304800" algn="l"/>
                <a:tab pos="609600" algn="l"/>
                <a:tab pos="12700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printf(“%d\n”,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300"/>
              </a:lnSpc>
              <a:tabLst>
                <a:tab pos="304800" algn="l"/>
                <a:tab pos="609600" algn="l"/>
                <a:tab pos="1270000" algn="l"/>
              </a:tabLst>
            </a:pPr>
            <a:r>
              <a:rPr lang="en-US" altLang="zh-CN" dirty="0" smtClean="0"/>
              <a:t>	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2400"/>
              </a:lnSpc>
              <a:tabLst>
                <a:tab pos="304800" algn="l"/>
                <a:tab pos="609600" algn="l"/>
                <a:tab pos="1270000" algn="l"/>
              </a:tabLst>
            </a:pPr>
            <a:r>
              <a:rPr lang="en-US" altLang="zh-CN" dirty="0" smtClean="0"/>
              <a:t>	</a:t>
            </a:r>
            <a:r>
              <a:rPr lang="en-US" altLang="zh-CN" sz="19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2300"/>
              </a:lnSpc>
              <a:tabLst>
                <a:tab pos="304800" algn="l"/>
                <a:tab pos="609600" algn="l"/>
                <a:tab pos="1270000" algn="l"/>
              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304800" algn="l"/>
                <a:tab pos="609600" algn="l"/>
                <a:tab pos="12700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递归实现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73200" y="5740400"/>
            <a:ext cx="62992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令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100,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1000,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10000,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100000,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……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8089" y="2400045"/>
            <a:ext cx="3213099" cy="2311654"/>
          </a:xfrm>
          <a:custGeom>
            <a:avLst/>
            <a:gdLst>
              <a:gd name="connsiteX0" fmla="*/ 6350 w 3213099"/>
              <a:gd name="connsiteY0" fmla="*/ 6350 h 2311654"/>
              <a:gd name="connsiteX1" fmla="*/ 6350 w 3213099"/>
              <a:gd name="connsiteY1" fmla="*/ 2305304 h 2311654"/>
              <a:gd name="connsiteX2" fmla="*/ 3206749 w 3213099"/>
              <a:gd name="connsiteY2" fmla="*/ 2305304 h 2311654"/>
              <a:gd name="connsiteX3" fmla="*/ 3206749 w 3213099"/>
              <a:gd name="connsiteY3" fmla="*/ 6350 h 2311654"/>
              <a:gd name="connsiteX4" fmla="*/ 6350 w 3213099"/>
              <a:gd name="connsiteY4" fmla="*/ 6350 h 23116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13099" h="2311654">
                <a:moveTo>
                  <a:pt x="6350" y="6350"/>
                </a:moveTo>
                <a:lnTo>
                  <a:pt x="6350" y="2305304"/>
                </a:lnTo>
                <a:lnTo>
                  <a:pt x="3206749" y="2305304"/>
                </a:lnTo>
                <a:lnTo>
                  <a:pt x="32067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143500" y="6019800"/>
            <a:ext cx="1219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循环实现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505700" y="3505200"/>
            <a:ext cx="1219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递归实现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34300" y="4203700"/>
            <a:ext cx="7620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900"/>
              </a:lnSpc>
              <a:tabLst>
							</a:tabLst>
            </a:pPr>
            <a:r>
              <a:rPr lang="en-US" altLang="zh-CN" sz="1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787400"/>
            <a:ext cx="7975600" cy="254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                <a:tab pos="152400" algn="l"/>
              </a:tabLst>
            </a:pPr>
            <a:r>
              <a:rPr lang="en-US" altLang="zh-CN" sz="36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36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2</a:t>
            </a:r>
            <a:r>
              <a:rPr lang="en-US" altLang="zh-CN" sz="36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：写程序实现一个函数</a:t>
            </a:r>
            <a:r>
              <a:rPr lang="en-US" altLang="zh-CN" sz="36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PrintN</a:t>
            </a:r>
            <a:r>
              <a:rPr lang="en-US" altLang="zh-CN" sz="36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，使得</a:t>
            </a:r>
          </a:p>
          <a:p>
            <a:pPr>
              <a:lnSpc>
                <a:spcPts val="4300"/>
              </a:lnSpc>
              <a:tabLst>
                <a:tab pos="152400" algn="l"/>
              </a:tabLst>
            </a:pPr>
            <a:r>
              <a:rPr lang="en-US" altLang="zh-CN" sz="36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传入一个正整数为</a:t>
            </a:r>
            <a:r>
              <a:rPr lang="en-US" altLang="zh-CN" sz="36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N</a:t>
            </a:r>
            <a:r>
              <a:rPr lang="en-US" altLang="zh-CN" sz="36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的参数后，能顺序</a:t>
            </a:r>
          </a:p>
          <a:p>
            <a:pPr>
              <a:lnSpc>
                <a:spcPts val="4300"/>
              </a:lnSpc>
              <a:tabLst>
                <a:tab pos="152400" algn="l"/>
              </a:tabLst>
            </a:pPr>
            <a:r>
              <a:rPr lang="en-US" altLang="zh-CN" sz="36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打印从</a:t>
            </a:r>
            <a:r>
              <a:rPr lang="en-US" altLang="zh-CN" sz="36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1</a:t>
            </a:r>
            <a:r>
              <a:rPr lang="en-US" altLang="zh-CN" sz="36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altLang="zh-CN" sz="36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N</a:t>
            </a:r>
            <a:r>
              <a:rPr lang="en-US" altLang="zh-CN" sz="36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的全部正整数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#include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&lt;stdio.h&gt;</a:t>
            </a:r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PrintN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73200" y="3365500"/>
            <a:ext cx="24511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794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N;</a:t>
            </a:r>
          </a:p>
          <a:p>
            <a:pPr>
              <a:lnSpc>
                <a:spcPts val="21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scanf("%d",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&amp;N);</a:t>
            </a:r>
          </a:p>
          <a:p>
            <a:pPr>
              <a:lnSpc>
                <a:spcPts val="21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PrintN(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52600" y="4165600"/>
            <a:ext cx="1219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73200" y="4445000"/>
            <a:ext cx="1270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387600" y="2692400"/>
            <a:ext cx="5346700" cy="139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解决问题方法的效率，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8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跟空间的利用效率有关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94039" y="1872995"/>
            <a:ext cx="6553200" cy="2023872"/>
          </a:xfrm>
          <a:custGeom>
            <a:avLst/>
            <a:gdLst>
              <a:gd name="connsiteX0" fmla="*/ 0 w 6553200"/>
              <a:gd name="connsiteY0" fmla="*/ 0 h 2023872"/>
              <a:gd name="connsiteX1" fmla="*/ 0 w 6553200"/>
              <a:gd name="connsiteY1" fmla="*/ 2023872 h 2023872"/>
              <a:gd name="connsiteX2" fmla="*/ 6553199 w 6553200"/>
              <a:gd name="connsiteY2" fmla="*/ 2023872 h 2023872"/>
              <a:gd name="connsiteX3" fmla="*/ 6553199 w 6553200"/>
              <a:gd name="connsiteY3" fmla="*/ 0 h 2023872"/>
              <a:gd name="connsiteX4" fmla="*/ 0 w 6553200"/>
              <a:gd name="connsiteY4" fmla="*/ 0 h 20238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53200" h="2023872">
                <a:moveTo>
                  <a:pt x="0" y="0"/>
                </a:moveTo>
                <a:lnTo>
                  <a:pt x="0" y="2023872"/>
                </a:lnTo>
                <a:lnTo>
                  <a:pt x="6553199" y="2023872"/>
                </a:lnTo>
                <a:lnTo>
                  <a:pt x="65531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87689" y="1866645"/>
            <a:ext cx="6565900" cy="2036572"/>
          </a:xfrm>
          <a:custGeom>
            <a:avLst/>
            <a:gdLst>
              <a:gd name="connsiteX0" fmla="*/ 6350 w 6565900"/>
              <a:gd name="connsiteY0" fmla="*/ 6350 h 2036572"/>
              <a:gd name="connsiteX1" fmla="*/ 6350 w 6565900"/>
              <a:gd name="connsiteY1" fmla="*/ 2030222 h 2036572"/>
              <a:gd name="connsiteX2" fmla="*/ 6559549 w 6565900"/>
              <a:gd name="connsiteY2" fmla="*/ 2030222 h 2036572"/>
              <a:gd name="connsiteX3" fmla="*/ 6559549 w 6565900"/>
              <a:gd name="connsiteY3" fmla="*/ 6350 h 2036572"/>
              <a:gd name="connsiteX4" fmla="*/ 6350 w 6565900"/>
              <a:gd name="connsiteY4" fmla="*/ 6350 h 20365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65900" h="2036572">
                <a:moveTo>
                  <a:pt x="6350" y="6350"/>
                </a:moveTo>
                <a:lnTo>
                  <a:pt x="6350" y="2030222"/>
                </a:lnTo>
                <a:lnTo>
                  <a:pt x="6559549" y="2030222"/>
                </a:lnTo>
                <a:lnTo>
                  <a:pt x="65595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94039" y="4421123"/>
            <a:ext cx="6553200" cy="2023872"/>
          </a:xfrm>
          <a:custGeom>
            <a:avLst/>
            <a:gdLst>
              <a:gd name="connsiteX0" fmla="*/ 0 w 6553200"/>
              <a:gd name="connsiteY0" fmla="*/ 0 h 2023872"/>
              <a:gd name="connsiteX1" fmla="*/ 0 w 6553200"/>
              <a:gd name="connsiteY1" fmla="*/ 2023872 h 2023872"/>
              <a:gd name="connsiteX2" fmla="*/ 6553199 w 6553200"/>
              <a:gd name="connsiteY2" fmla="*/ 2023872 h 2023872"/>
              <a:gd name="connsiteX3" fmla="*/ 6553199 w 6553200"/>
              <a:gd name="connsiteY3" fmla="*/ 0 h 2023872"/>
              <a:gd name="connsiteX4" fmla="*/ 0 w 6553200"/>
              <a:gd name="connsiteY4" fmla="*/ 0 h 20238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53200" h="2023872">
                <a:moveTo>
                  <a:pt x="0" y="0"/>
                </a:moveTo>
                <a:lnTo>
                  <a:pt x="0" y="2023872"/>
                </a:lnTo>
                <a:lnTo>
                  <a:pt x="6553199" y="2023872"/>
                </a:lnTo>
                <a:lnTo>
                  <a:pt x="65531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87689" y="4414773"/>
            <a:ext cx="6565900" cy="2036572"/>
          </a:xfrm>
          <a:custGeom>
            <a:avLst/>
            <a:gdLst>
              <a:gd name="connsiteX0" fmla="*/ 6350 w 6565900"/>
              <a:gd name="connsiteY0" fmla="*/ 6350 h 2036572"/>
              <a:gd name="connsiteX1" fmla="*/ 6350 w 6565900"/>
              <a:gd name="connsiteY1" fmla="*/ 2030222 h 2036572"/>
              <a:gd name="connsiteX2" fmla="*/ 6559549 w 6565900"/>
              <a:gd name="connsiteY2" fmla="*/ 2030222 h 2036572"/>
              <a:gd name="connsiteX3" fmla="*/ 6559549 w 6565900"/>
              <a:gd name="connsiteY3" fmla="*/ 6350 h 2036572"/>
              <a:gd name="connsiteX4" fmla="*/ 6350 w 6565900"/>
              <a:gd name="connsiteY4" fmla="*/ 6350 h 20365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65900" h="2036572">
                <a:moveTo>
                  <a:pt x="6350" y="6350"/>
                </a:moveTo>
                <a:lnTo>
                  <a:pt x="6350" y="2030222"/>
                </a:lnTo>
                <a:lnTo>
                  <a:pt x="6559549" y="2030222"/>
                </a:lnTo>
                <a:lnTo>
                  <a:pt x="65595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11200"/>
            <a:ext cx="77724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							</a:tabLst>
            </a:pPr>
            <a:r>
              <a:rPr lang="en-US" altLang="zh-CN" sz="36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36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3</a:t>
            </a:r>
            <a:r>
              <a:rPr lang="en-US" altLang="zh-CN" sz="36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36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写</a:t>
            </a:r>
            <a:r>
              <a:rPr lang="en-US" altLang="zh-CN" sz="36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程</a:t>
            </a:r>
            <a:r>
              <a:rPr lang="en-US" altLang="zh-CN" sz="36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序</a:t>
            </a:r>
            <a:r>
              <a:rPr lang="en-US" altLang="zh-CN" sz="36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计</a:t>
            </a:r>
            <a:r>
              <a:rPr lang="en-US" altLang="zh-CN" sz="36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算</a:t>
            </a:r>
            <a:r>
              <a:rPr lang="en-US" altLang="zh-CN" sz="36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给</a:t>
            </a:r>
            <a:r>
              <a:rPr lang="en-US" altLang="zh-CN" sz="36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定</a:t>
            </a:r>
            <a:r>
              <a:rPr lang="en-US" altLang="zh-CN" sz="36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多</a:t>
            </a:r>
            <a:r>
              <a:rPr lang="en-US" altLang="zh-CN" sz="36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项</a:t>
            </a:r>
            <a:r>
              <a:rPr lang="en-US" altLang="zh-CN" sz="36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式</a:t>
            </a:r>
            <a:r>
              <a:rPr lang="en-US" altLang="zh-CN" sz="36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36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给</a:t>
            </a:r>
            <a:r>
              <a:rPr lang="en-US" altLang="zh-CN" sz="36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定</a:t>
            </a:r>
            <a:r>
              <a:rPr lang="en-US" altLang="zh-CN" sz="36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点</a:t>
            </a:r>
            <a:r>
              <a:rPr lang="en-US" altLang="zh-CN" sz="3600" b="1" i="1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1308100"/>
            <a:ext cx="13716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							</a:tabLst>
            </a:pPr>
            <a:r>
              <a:rPr lang="en-US" altLang="zh-CN" sz="36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处的值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03600" y="1295400"/>
            <a:ext cx="48641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>
							</a:tabLst>
            </a:pPr>
            <a:r>
              <a:rPr lang="en-US" altLang="zh-CN" sz="253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5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3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53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53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5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3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5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3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7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5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3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5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3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7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53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5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3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535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53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5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3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7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47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47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53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47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47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47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5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3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5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3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7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53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47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82800" y="2133600"/>
            <a:ext cx="5803900" cy="436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79400" algn="l"/>
                <a:tab pos="546100" algn="l"/>
                <a:tab pos="622300" algn="l"/>
              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a[],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279400" algn="l"/>
                <a:tab pos="546100" algn="l"/>
                <a:tab pos="6223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i;</a:t>
            </a:r>
          </a:p>
          <a:p>
            <a:pPr>
              <a:lnSpc>
                <a:spcPts val="2100"/>
              </a:lnSpc>
              <a:tabLst>
                <a:tab pos="279400" algn="l"/>
                <a:tab pos="546100" algn="l"/>
                <a:tab pos="622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a[0];</a:t>
            </a:r>
          </a:p>
          <a:p>
            <a:pPr>
              <a:lnSpc>
                <a:spcPts val="2100"/>
              </a:lnSpc>
              <a:tabLst>
                <a:tab pos="279400" algn="l"/>
                <a:tab pos="546100" algn="l"/>
                <a:tab pos="622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i=1;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i&lt;=n;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i++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279400" algn="l"/>
                <a:tab pos="546100" algn="l"/>
                <a:tab pos="622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(a[i]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pow(x,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i));</a:t>
            </a:r>
          </a:p>
          <a:p>
            <a:pPr>
              <a:lnSpc>
                <a:spcPts val="2100"/>
              </a:lnSpc>
              <a:tabLst>
                <a:tab pos="279400" algn="l"/>
                <a:tab pos="546100" algn="l"/>
                <a:tab pos="622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p;</a:t>
            </a:r>
          </a:p>
          <a:p>
            <a:pPr>
              <a:lnSpc>
                <a:spcPts val="2100"/>
              </a:lnSpc>
              <a:tabLst>
                <a:tab pos="279400" algn="l"/>
                <a:tab pos="546100" algn="l"/>
                <a:tab pos="6223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100"/>
              </a:lnSpc>
              <a:tabLst>
                <a:tab pos="279400" algn="l"/>
                <a:tab pos="546100" algn="l"/>
                <a:tab pos="622300" algn="l"/>
              </a:tabLst>
            </a:pPr>
            <a:r>
              <a:rPr lang="en-US" altLang="zh-CN" dirty="0" smtClean="0"/>
              <a:t>			</a:t>
            </a:r>
            <a:r>
              <a:rPr lang="en-US" altLang="zh-CN" sz="246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6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6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6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6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4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6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3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6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4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6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6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6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3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6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4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6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6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59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46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6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3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43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43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6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4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6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6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6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3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6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altLang="zh-CN" sz="2459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46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>
              <a:lnSpc>
                <a:spcPts val="1900"/>
              </a:lnSpc>
              <a:tabLst>
                <a:tab pos="279400" algn="l"/>
                <a:tab pos="546100" algn="l"/>
                <a:tab pos="622300" algn="l"/>
              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a[],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279400" algn="l"/>
                <a:tab pos="546100" algn="l"/>
                <a:tab pos="6223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i;</a:t>
            </a:r>
          </a:p>
          <a:p>
            <a:pPr>
              <a:lnSpc>
                <a:spcPts val="2100"/>
              </a:lnSpc>
              <a:tabLst>
                <a:tab pos="279400" algn="l"/>
                <a:tab pos="546100" algn="l"/>
                <a:tab pos="622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a[n];</a:t>
            </a:r>
          </a:p>
          <a:p>
            <a:pPr>
              <a:lnSpc>
                <a:spcPts val="2100"/>
              </a:lnSpc>
              <a:tabLst>
                <a:tab pos="279400" algn="l"/>
                <a:tab pos="546100" algn="l"/>
                <a:tab pos="622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i=n;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i&gt;0;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i--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279400" algn="l"/>
                <a:tab pos="546100" algn="l"/>
                <a:tab pos="622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a[i-1]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x*p;</a:t>
            </a:r>
          </a:p>
          <a:p>
            <a:pPr>
              <a:lnSpc>
                <a:spcPts val="2100"/>
              </a:lnSpc>
              <a:tabLst>
                <a:tab pos="279400" algn="l"/>
                <a:tab pos="546100" algn="l"/>
                <a:tab pos="622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p;</a:t>
            </a:r>
          </a:p>
          <a:p>
            <a:pPr>
              <a:lnSpc>
                <a:spcPts val="2100"/>
              </a:lnSpc>
              <a:tabLst>
                <a:tab pos="279400" algn="l"/>
                <a:tab pos="546100" algn="l"/>
                <a:tab pos="6223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54289" y="1958848"/>
            <a:ext cx="7708900" cy="4416297"/>
          </a:xfrm>
          <a:custGeom>
            <a:avLst/>
            <a:gdLst>
              <a:gd name="connsiteX0" fmla="*/ 6350 w 7708900"/>
              <a:gd name="connsiteY0" fmla="*/ 6350 h 4416297"/>
              <a:gd name="connsiteX1" fmla="*/ 6350 w 7708900"/>
              <a:gd name="connsiteY1" fmla="*/ 4409948 h 4416297"/>
              <a:gd name="connsiteX2" fmla="*/ 7702549 w 7708900"/>
              <a:gd name="connsiteY2" fmla="*/ 4409948 h 4416297"/>
              <a:gd name="connsiteX3" fmla="*/ 7702549 w 7708900"/>
              <a:gd name="connsiteY3" fmla="*/ 6350 h 4416297"/>
              <a:gd name="connsiteX4" fmla="*/ 6350 w 7708900"/>
              <a:gd name="connsiteY4" fmla="*/ 6350 h 44162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708900" h="4416297">
                <a:moveTo>
                  <a:pt x="6350" y="6350"/>
                </a:moveTo>
                <a:lnTo>
                  <a:pt x="6350" y="4409948"/>
                </a:lnTo>
                <a:lnTo>
                  <a:pt x="7702549" y="4409948"/>
                </a:lnTo>
                <a:lnTo>
                  <a:pt x="77025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057400" y="4356100"/>
            <a:ext cx="19558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start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clock();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MyFunction();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stop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clock();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68800" y="4305300"/>
            <a:ext cx="25527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开始计时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把被测函数加在这里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停止计时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16100" y="5105400"/>
            <a:ext cx="64389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41300" algn="l"/>
                <a:tab pos="254000" algn="l"/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duration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((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)(stop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start))/CLK_TCK;</a:t>
            </a:r>
          </a:p>
          <a:p>
            <a:pPr>
              <a:lnSpc>
                <a:spcPts val="1500"/>
              </a:lnSpc>
              <a:tabLst>
                <a:tab pos="241300" algn="l"/>
                <a:tab pos="2540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计算运行时间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2300"/>
              </a:lnSpc>
              <a:tabLst>
                <a:tab pos="241300" algn="l"/>
                <a:tab pos="254000" algn="l"/>
                <a:tab pos="266700" algn="l"/>
              </a:tabLst>
            </a:pPr>
            <a:r>
              <a:rPr lang="en-US" altLang="zh-CN" dirty="0" smtClean="0"/>
              <a:t>			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其他不在测试范围的处理写在后面，例如输出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duration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的值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700"/>
              </a:lnSpc>
              <a:tabLst>
                <a:tab pos="241300" algn="l"/>
                <a:tab pos="254000" algn="l"/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</a:p>
          <a:p>
            <a:pPr>
              <a:lnSpc>
                <a:spcPts val="1900"/>
              </a:lnSpc>
              <a:tabLst>
                <a:tab pos="241300" algn="l"/>
                <a:tab pos="254000" algn="l"/>
                <a:tab pos="266700" algn="l"/>
              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73200" y="927100"/>
            <a:ext cx="7480300" cy="344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42900" algn="l"/>
                <a:tab pos="3810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clock()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：捕捉从程序开始运行到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clock()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被调用时所耗费的时间。这个</a:t>
            </a:r>
          </a:p>
          <a:p>
            <a:pPr>
              <a:lnSpc>
                <a:spcPts val="2100"/>
              </a:lnSpc>
              <a:tabLst>
                <a:tab pos="342900" algn="l"/>
                <a:tab pos="3810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时间单位是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clock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tick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，即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“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时钟打点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”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lnSpc>
                <a:spcPts val="2800"/>
              </a:lnSpc>
              <a:tabLst>
                <a:tab pos="342900" algn="l"/>
                <a:tab pos="3810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常数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CLK_TCK(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1800" b="1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CLOCKS_PER_SEC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：机器时钟每秒所走的时钟打点数。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429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#include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&lt;stdio.h&gt;</a:t>
            </a:r>
          </a:p>
          <a:p>
            <a:pPr>
              <a:lnSpc>
                <a:spcPts val="1900"/>
              </a:lnSpc>
              <a:tabLst>
                <a:tab pos="3429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#include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&lt;time.h&gt;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429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clock_t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start,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stop;</a:t>
            </a:r>
          </a:p>
          <a:p>
            <a:pPr>
              <a:lnSpc>
                <a:spcPts val="1800"/>
              </a:lnSpc>
              <a:tabLst>
                <a:tab pos="3429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clock_t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clock()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函数返回的变量类型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900"/>
              </a:lnSpc>
              <a:tabLst>
                <a:tab pos="3429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duration;</a:t>
            </a:r>
          </a:p>
          <a:p>
            <a:pPr>
              <a:lnSpc>
                <a:spcPts val="1600"/>
              </a:lnSpc>
              <a:tabLst>
                <a:tab pos="342900" algn="l"/>
                <a:tab pos="3810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记录被测函数运行时间，以秒为单位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2200"/>
              </a:lnSpc>
              <a:tabLst>
                <a:tab pos="3429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main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()</a:t>
            </a:r>
          </a:p>
          <a:p>
            <a:pPr>
              <a:lnSpc>
                <a:spcPts val="1900"/>
              </a:lnSpc>
              <a:tabLst>
                <a:tab pos="3429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不在测试范围内的准备工作写在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clock()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调用之前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94039" y="1872995"/>
            <a:ext cx="6553200" cy="2023872"/>
          </a:xfrm>
          <a:custGeom>
            <a:avLst/>
            <a:gdLst>
              <a:gd name="connsiteX0" fmla="*/ 0 w 6553200"/>
              <a:gd name="connsiteY0" fmla="*/ 0 h 2023872"/>
              <a:gd name="connsiteX1" fmla="*/ 0 w 6553200"/>
              <a:gd name="connsiteY1" fmla="*/ 2023872 h 2023872"/>
              <a:gd name="connsiteX2" fmla="*/ 6553199 w 6553200"/>
              <a:gd name="connsiteY2" fmla="*/ 2023872 h 2023872"/>
              <a:gd name="connsiteX3" fmla="*/ 6553199 w 6553200"/>
              <a:gd name="connsiteY3" fmla="*/ 0 h 2023872"/>
              <a:gd name="connsiteX4" fmla="*/ 0 w 6553200"/>
              <a:gd name="connsiteY4" fmla="*/ 0 h 20238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53200" h="2023872">
                <a:moveTo>
                  <a:pt x="0" y="0"/>
                </a:moveTo>
                <a:lnTo>
                  <a:pt x="0" y="2023872"/>
                </a:lnTo>
                <a:lnTo>
                  <a:pt x="6553199" y="2023872"/>
                </a:lnTo>
                <a:lnTo>
                  <a:pt x="65531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87689" y="1866645"/>
            <a:ext cx="6565900" cy="2036572"/>
          </a:xfrm>
          <a:custGeom>
            <a:avLst/>
            <a:gdLst>
              <a:gd name="connsiteX0" fmla="*/ 6350 w 6565900"/>
              <a:gd name="connsiteY0" fmla="*/ 6350 h 2036572"/>
              <a:gd name="connsiteX1" fmla="*/ 6350 w 6565900"/>
              <a:gd name="connsiteY1" fmla="*/ 2030222 h 2036572"/>
              <a:gd name="connsiteX2" fmla="*/ 6559549 w 6565900"/>
              <a:gd name="connsiteY2" fmla="*/ 2030222 h 2036572"/>
              <a:gd name="connsiteX3" fmla="*/ 6559549 w 6565900"/>
              <a:gd name="connsiteY3" fmla="*/ 6350 h 2036572"/>
              <a:gd name="connsiteX4" fmla="*/ 6350 w 6565900"/>
              <a:gd name="connsiteY4" fmla="*/ 6350 h 20365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65900" h="2036572">
                <a:moveTo>
                  <a:pt x="6350" y="6350"/>
                </a:moveTo>
                <a:lnTo>
                  <a:pt x="6350" y="2030222"/>
                </a:lnTo>
                <a:lnTo>
                  <a:pt x="6559549" y="2030222"/>
                </a:lnTo>
                <a:lnTo>
                  <a:pt x="65595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94039" y="4158996"/>
            <a:ext cx="6553200" cy="2023872"/>
          </a:xfrm>
          <a:custGeom>
            <a:avLst/>
            <a:gdLst>
              <a:gd name="connsiteX0" fmla="*/ 0 w 6553200"/>
              <a:gd name="connsiteY0" fmla="*/ 0 h 2023872"/>
              <a:gd name="connsiteX1" fmla="*/ 0 w 6553200"/>
              <a:gd name="connsiteY1" fmla="*/ 2023871 h 2023872"/>
              <a:gd name="connsiteX2" fmla="*/ 6553199 w 6553200"/>
              <a:gd name="connsiteY2" fmla="*/ 2023871 h 2023872"/>
              <a:gd name="connsiteX3" fmla="*/ 6553199 w 6553200"/>
              <a:gd name="connsiteY3" fmla="*/ 0 h 2023872"/>
              <a:gd name="connsiteX4" fmla="*/ 0 w 6553200"/>
              <a:gd name="connsiteY4" fmla="*/ 0 h 20238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53200" h="2023872">
                <a:moveTo>
                  <a:pt x="0" y="0"/>
                </a:moveTo>
                <a:lnTo>
                  <a:pt x="0" y="2023871"/>
                </a:lnTo>
                <a:lnTo>
                  <a:pt x="6553199" y="2023871"/>
                </a:lnTo>
                <a:lnTo>
                  <a:pt x="65531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87689" y="4152646"/>
            <a:ext cx="6565900" cy="2036572"/>
          </a:xfrm>
          <a:custGeom>
            <a:avLst/>
            <a:gdLst>
              <a:gd name="connsiteX0" fmla="*/ 6350 w 6565900"/>
              <a:gd name="connsiteY0" fmla="*/ 6350 h 2036572"/>
              <a:gd name="connsiteX1" fmla="*/ 6350 w 6565900"/>
              <a:gd name="connsiteY1" fmla="*/ 2030221 h 2036572"/>
              <a:gd name="connsiteX2" fmla="*/ 6559549 w 6565900"/>
              <a:gd name="connsiteY2" fmla="*/ 2030221 h 2036572"/>
              <a:gd name="connsiteX3" fmla="*/ 6559549 w 6565900"/>
              <a:gd name="connsiteY3" fmla="*/ 6350 h 2036572"/>
              <a:gd name="connsiteX4" fmla="*/ 6350 w 6565900"/>
              <a:gd name="connsiteY4" fmla="*/ 6350 h 20365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65900" h="2036572">
                <a:moveTo>
                  <a:pt x="6350" y="6350"/>
                </a:moveTo>
                <a:lnTo>
                  <a:pt x="6350" y="2030221"/>
                </a:lnTo>
                <a:lnTo>
                  <a:pt x="6559549" y="2030221"/>
                </a:lnTo>
                <a:lnTo>
                  <a:pt x="65595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6591300" y="584200"/>
            <a:ext cx="19939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237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37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37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3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37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7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356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</a:t>
            </a:r>
            <a:r>
              <a:rPr lang="en-US" altLang="zh-CN" sz="138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38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138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37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37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</a:t>
            </a:r>
            <a:r>
              <a:rPr lang="en-US" altLang="zh-CN" sz="237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7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38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711200"/>
            <a:ext cx="50800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							</a:tabLst>
            </a:pPr>
            <a:r>
              <a:rPr lang="en-US" altLang="zh-CN" sz="31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3197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3</a:t>
            </a:r>
            <a:r>
              <a:rPr lang="en-US" altLang="zh-CN" sz="31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31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写</a:t>
            </a:r>
            <a:r>
              <a:rPr lang="en-US" altLang="zh-CN" sz="31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程</a:t>
            </a:r>
            <a:r>
              <a:rPr lang="en-US" altLang="zh-CN" sz="31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序</a:t>
            </a:r>
            <a:r>
              <a:rPr lang="en-US" altLang="zh-CN" sz="31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计</a:t>
            </a:r>
            <a:r>
              <a:rPr lang="en-US" altLang="zh-CN" sz="31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算</a:t>
            </a:r>
            <a:r>
              <a:rPr lang="en-US" altLang="zh-CN" sz="31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给</a:t>
            </a:r>
            <a:r>
              <a:rPr lang="en-US" altLang="zh-CN" sz="31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定</a:t>
            </a:r>
            <a:r>
              <a:rPr lang="en-US" altLang="zh-CN" sz="31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多</a:t>
            </a:r>
            <a:r>
              <a:rPr lang="en-US" altLang="zh-CN" sz="31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项</a:t>
            </a:r>
            <a:r>
              <a:rPr lang="en-US" altLang="zh-CN" sz="31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85100" y="660400"/>
            <a:ext cx="76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8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1358900"/>
            <a:ext cx="6223000" cy="490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                <a:tab pos="762000" algn="l"/>
                <a:tab pos="1041400" algn="l"/>
                <a:tab pos="1308100" algn="l"/>
              </a:tabLst>
            </a:pPr>
            <a:r>
              <a:rPr lang="en-US" altLang="zh-CN" sz="31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在给定点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i="1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1.1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处的值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i="1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3197" b="1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(1.1)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762000" algn="l"/>
                <a:tab pos="1041400" algn="l"/>
                <a:tab pos="1308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f1(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a[],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762000" algn="l"/>
                <a:tab pos="1041400" algn="l"/>
                <a:tab pos="1308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i;</a:t>
            </a:r>
          </a:p>
          <a:p>
            <a:pPr>
              <a:lnSpc>
                <a:spcPts val="2100"/>
              </a:lnSpc>
              <a:tabLst>
                <a:tab pos="762000" algn="l"/>
                <a:tab pos="1041400" algn="l"/>
                <a:tab pos="1308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a[0];</a:t>
            </a:r>
          </a:p>
          <a:p>
            <a:pPr>
              <a:lnSpc>
                <a:spcPts val="2100"/>
              </a:lnSpc>
              <a:tabLst>
                <a:tab pos="762000" algn="l"/>
                <a:tab pos="1041400" algn="l"/>
                <a:tab pos="1308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i=1;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i&lt;=n;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i++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762000" algn="l"/>
                <a:tab pos="1041400" algn="l"/>
                <a:tab pos="13081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(a[i]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pow(x,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i));</a:t>
            </a:r>
          </a:p>
          <a:p>
            <a:pPr>
              <a:lnSpc>
                <a:spcPts val="2100"/>
              </a:lnSpc>
              <a:tabLst>
                <a:tab pos="762000" algn="l"/>
                <a:tab pos="1041400" algn="l"/>
                <a:tab pos="1308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p;</a:t>
            </a:r>
          </a:p>
          <a:p>
            <a:pPr>
              <a:lnSpc>
                <a:spcPts val="2100"/>
              </a:lnSpc>
              <a:tabLst>
                <a:tab pos="762000" algn="l"/>
                <a:tab pos="1041400" algn="l"/>
                <a:tab pos="1308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762000" algn="l"/>
                <a:tab pos="1041400" algn="l"/>
                <a:tab pos="1308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f2(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a[],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762000" algn="l"/>
                <a:tab pos="1041400" algn="l"/>
                <a:tab pos="1308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i;</a:t>
            </a:r>
          </a:p>
          <a:p>
            <a:pPr>
              <a:lnSpc>
                <a:spcPts val="2100"/>
              </a:lnSpc>
              <a:tabLst>
                <a:tab pos="762000" algn="l"/>
                <a:tab pos="1041400" algn="l"/>
                <a:tab pos="1308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a[n];</a:t>
            </a:r>
          </a:p>
          <a:p>
            <a:pPr>
              <a:lnSpc>
                <a:spcPts val="2100"/>
              </a:lnSpc>
              <a:tabLst>
                <a:tab pos="762000" algn="l"/>
                <a:tab pos="1041400" algn="l"/>
                <a:tab pos="1308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i=n;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i&gt;0;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i--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762000" algn="l"/>
                <a:tab pos="1041400" algn="l"/>
                <a:tab pos="13081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a[i-1]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x*p;</a:t>
            </a:r>
          </a:p>
          <a:p>
            <a:pPr>
              <a:lnSpc>
                <a:spcPts val="2100"/>
              </a:lnSpc>
              <a:tabLst>
                <a:tab pos="762000" algn="l"/>
                <a:tab pos="1041400" algn="l"/>
                <a:tab pos="1308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p;</a:t>
            </a:r>
          </a:p>
          <a:p>
            <a:pPr>
              <a:lnSpc>
                <a:spcPts val="2100"/>
              </a:lnSpc>
              <a:tabLst>
                <a:tab pos="762000" algn="l"/>
                <a:tab pos="1041400" algn="l"/>
                <a:tab pos="1308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84439" y="882396"/>
            <a:ext cx="7848600" cy="5578602"/>
          </a:xfrm>
          <a:custGeom>
            <a:avLst/>
            <a:gdLst>
              <a:gd name="connsiteX0" fmla="*/ 0 w 7848600"/>
              <a:gd name="connsiteY0" fmla="*/ 0 h 5578602"/>
              <a:gd name="connsiteX1" fmla="*/ 0 w 7848600"/>
              <a:gd name="connsiteY1" fmla="*/ 5578601 h 5578602"/>
              <a:gd name="connsiteX2" fmla="*/ 7848599 w 7848600"/>
              <a:gd name="connsiteY2" fmla="*/ 5578601 h 5578602"/>
              <a:gd name="connsiteX3" fmla="*/ 7848599 w 7848600"/>
              <a:gd name="connsiteY3" fmla="*/ 0 h 5578602"/>
              <a:gd name="connsiteX4" fmla="*/ 0 w 7848600"/>
              <a:gd name="connsiteY4" fmla="*/ 0 h 55786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848600" h="5578602">
                <a:moveTo>
                  <a:pt x="0" y="0"/>
                </a:moveTo>
                <a:lnTo>
                  <a:pt x="0" y="5578601"/>
                </a:lnTo>
                <a:lnTo>
                  <a:pt x="7848599" y="5578601"/>
                </a:lnTo>
                <a:lnTo>
                  <a:pt x="78485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8089" y="876046"/>
            <a:ext cx="7861300" cy="5591302"/>
          </a:xfrm>
          <a:custGeom>
            <a:avLst/>
            <a:gdLst>
              <a:gd name="connsiteX0" fmla="*/ 6350 w 7861300"/>
              <a:gd name="connsiteY0" fmla="*/ 6350 h 5591302"/>
              <a:gd name="connsiteX1" fmla="*/ 6350 w 7861300"/>
              <a:gd name="connsiteY1" fmla="*/ 5584951 h 5591302"/>
              <a:gd name="connsiteX2" fmla="*/ 7854949 w 7861300"/>
              <a:gd name="connsiteY2" fmla="*/ 5584951 h 5591302"/>
              <a:gd name="connsiteX3" fmla="*/ 7854949 w 7861300"/>
              <a:gd name="connsiteY3" fmla="*/ 6350 h 5591302"/>
              <a:gd name="connsiteX4" fmla="*/ 6350 w 7861300"/>
              <a:gd name="connsiteY4" fmla="*/ 6350 h 55913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861300" h="5591302">
                <a:moveTo>
                  <a:pt x="6350" y="6350"/>
                </a:moveTo>
                <a:lnTo>
                  <a:pt x="6350" y="5584951"/>
                </a:lnTo>
                <a:lnTo>
                  <a:pt x="7854949" y="5584951"/>
                </a:lnTo>
                <a:lnTo>
                  <a:pt x="78549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048500" y="889000"/>
            <a:ext cx="20701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500"/>
              </a:lnSpc>
              <a:tabLst>
							</a:tabLst>
            </a:pPr>
            <a:r>
              <a:rPr lang="en-US" altLang="zh-CN" sz="245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5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5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5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5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5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5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368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</a:t>
            </a:r>
            <a:r>
              <a:rPr lang="en-US" altLang="zh-CN" sz="143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43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143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5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5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</a:t>
            </a:r>
            <a:r>
              <a:rPr lang="en-US" altLang="zh-CN" sz="245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5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43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73200" y="990600"/>
            <a:ext cx="19304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#include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&lt;stdio.h&gt;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#include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&lt;time.h&gt;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#include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&lt;math.h&gt;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clock_t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start,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stop;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73200" y="1701800"/>
            <a:ext cx="546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09800" y="1701800"/>
            <a:ext cx="825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duration;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73200" y="1879600"/>
            <a:ext cx="1371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#define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MAXN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35300" y="1854200"/>
            <a:ext cx="2857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多项式最大项数，即多项式阶数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+1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73200" y="2209800"/>
            <a:ext cx="4597400" cy="431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190500" algn="l"/>
              </a:tabLst>
            </a:pP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f1(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a[],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1400"/>
              </a:lnSpc>
              <a:tabLst>
                <a:tab pos="190500" algn="l"/>
              </a:tabLst>
            </a:pP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f2(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a[],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90500" algn="l"/>
              </a:tabLst>
            </a:pP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()</a:t>
            </a:r>
          </a:p>
          <a:p>
            <a:pPr>
              <a:lnSpc>
                <a:spcPts val="1400"/>
              </a:lnSpc>
              <a:tabLst>
                <a:tab pos="190500" algn="l"/>
              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i;</a:t>
            </a:r>
          </a:p>
          <a:p>
            <a:pPr>
              <a:lnSpc>
                <a:spcPts val="1400"/>
              </a:lnSpc>
              <a:tabLst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a[MAXN];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存储多项式的系数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400"/>
              </a:lnSpc>
              <a:tabLst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i=0;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i&lt;MAXN;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i++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a[i]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)i;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start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clock();</a:t>
            </a:r>
          </a:p>
          <a:p>
            <a:pPr>
              <a:lnSpc>
                <a:spcPts val="1400"/>
              </a:lnSpc>
              <a:tabLst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f1(MAXN-1,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1.1);</a:t>
            </a:r>
          </a:p>
          <a:p>
            <a:pPr>
              <a:lnSpc>
                <a:spcPts val="1400"/>
              </a:lnSpc>
              <a:tabLst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stop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clock();</a:t>
            </a:r>
          </a:p>
          <a:p>
            <a:pPr>
              <a:lnSpc>
                <a:spcPts val="1400"/>
              </a:lnSpc>
              <a:tabLst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duration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((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)(stop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start))/CLK_TCK;</a:t>
            </a:r>
          </a:p>
          <a:p>
            <a:pPr>
              <a:lnSpc>
                <a:spcPts val="1400"/>
              </a:lnSpc>
              <a:tabLst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printf("ticks1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%f\n",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)(stop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start));</a:t>
            </a:r>
          </a:p>
          <a:p>
            <a:pPr>
              <a:lnSpc>
                <a:spcPts val="1400"/>
              </a:lnSpc>
              <a:tabLst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printf("duration1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%6.2e\n",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duration);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start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clock();</a:t>
            </a:r>
          </a:p>
          <a:p>
            <a:pPr>
              <a:lnSpc>
                <a:spcPts val="1400"/>
              </a:lnSpc>
              <a:tabLst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f2(MAXN-1,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1.1);</a:t>
            </a:r>
          </a:p>
          <a:p>
            <a:pPr>
              <a:lnSpc>
                <a:spcPts val="1400"/>
              </a:lnSpc>
              <a:tabLst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stop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clock();</a:t>
            </a:r>
          </a:p>
          <a:p>
            <a:pPr>
              <a:lnSpc>
                <a:spcPts val="1400"/>
              </a:lnSpc>
              <a:tabLst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duration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((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)(stop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start))/CLK_TCK;</a:t>
            </a:r>
          </a:p>
          <a:p>
            <a:pPr>
              <a:lnSpc>
                <a:spcPts val="1400"/>
              </a:lnSpc>
              <a:tabLst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printf("ticks2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%f\n",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)(stop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start));</a:t>
            </a:r>
          </a:p>
          <a:p>
            <a:pPr>
              <a:lnSpc>
                <a:spcPts val="1400"/>
              </a:lnSpc>
              <a:tabLst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printf("duration2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%6.2e\n",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duration);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</a:p>
          <a:p>
            <a:pPr>
              <a:lnSpc>
                <a:spcPts val="1400"/>
              </a:lnSpc>
              <a:tabLst>
                <a:tab pos="190500" algn="l"/>
              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293100" y="9779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3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84439" y="1578102"/>
            <a:ext cx="7848600" cy="4485894"/>
          </a:xfrm>
          <a:custGeom>
            <a:avLst/>
            <a:gdLst>
              <a:gd name="connsiteX0" fmla="*/ 0 w 7848600"/>
              <a:gd name="connsiteY0" fmla="*/ 0 h 4485894"/>
              <a:gd name="connsiteX1" fmla="*/ 0 w 7848600"/>
              <a:gd name="connsiteY1" fmla="*/ 4485894 h 4485894"/>
              <a:gd name="connsiteX2" fmla="*/ 7848599 w 7848600"/>
              <a:gd name="connsiteY2" fmla="*/ 4485894 h 4485894"/>
              <a:gd name="connsiteX3" fmla="*/ 7848599 w 7848600"/>
              <a:gd name="connsiteY3" fmla="*/ 0 h 4485894"/>
              <a:gd name="connsiteX4" fmla="*/ 0 w 7848600"/>
              <a:gd name="connsiteY4" fmla="*/ 0 h 44858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848600" h="4485894">
                <a:moveTo>
                  <a:pt x="0" y="0"/>
                </a:moveTo>
                <a:lnTo>
                  <a:pt x="0" y="4485894"/>
                </a:lnTo>
                <a:lnTo>
                  <a:pt x="7848599" y="4485894"/>
                </a:lnTo>
                <a:lnTo>
                  <a:pt x="78485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8089" y="1570989"/>
            <a:ext cx="7861300" cy="4499356"/>
          </a:xfrm>
          <a:custGeom>
            <a:avLst/>
            <a:gdLst>
              <a:gd name="connsiteX0" fmla="*/ 6350 w 7861300"/>
              <a:gd name="connsiteY0" fmla="*/ 6350 h 4499356"/>
              <a:gd name="connsiteX1" fmla="*/ 6350 w 7861300"/>
              <a:gd name="connsiteY1" fmla="*/ 4493006 h 4499356"/>
              <a:gd name="connsiteX2" fmla="*/ 7854949 w 7861300"/>
              <a:gd name="connsiteY2" fmla="*/ 4493006 h 4499356"/>
              <a:gd name="connsiteX3" fmla="*/ 7854949 w 7861300"/>
              <a:gd name="connsiteY3" fmla="*/ 6350 h 4499356"/>
              <a:gd name="connsiteX4" fmla="*/ 6350 w 7861300"/>
              <a:gd name="connsiteY4" fmla="*/ 6350 h 4499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861300" h="4499356">
                <a:moveTo>
                  <a:pt x="6350" y="6350"/>
                </a:moveTo>
                <a:lnTo>
                  <a:pt x="6350" y="4493006"/>
                </a:lnTo>
                <a:lnTo>
                  <a:pt x="7854949" y="4493006"/>
                </a:lnTo>
                <a:lnTo>
                  <a:pt x="78549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47939" y="2622295"/>
            <a:ext cx="3987800" cy="50800"/>
          </a:xfrm>
          <a:custGeom>
            <a:avLst/>
            <a:gdLst>
              <a:gd name="connsiteX0" fmla="*/ 12700 w 3987800"/>
              <a:gd name="connsiteY0" fmla="*/ 12700 h 50800"/>
              <a:gd name="connsiteX1" fmla="*/ 3975099 w 3987800"/>
              <a:gd name="connsiteY1" fmla="*/ 127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87800" h="50800">
                <a:moveTo>
                  <a:pt x="12700" y="12700"/>
                </a:moveTo>
                <a:lnTo>
                  <a:pt x="3975099" y="12700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473200" y="3403600"/>
            <a:ext cx="88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3327400"/>
            <a:ext cx="457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73200" y="3835400"/>
            <a:ext cx="7010400" cy="220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1905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start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clock();</a:t>
            </a:r>
          </a:p>
          <a:p>
            <a:pPr>
              <a:lnSpc>
                <a:spcPts val="1400"/>
              </a:lnSpc>
              <a:tabLst>
                <a:tab pos="1905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i=0;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i&lt;MAXK;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i++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重复调用函数以获得充分多的时钟打点数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400"/>
              </a:lnSpc>
              <a:tabLst>
                <a:tab pos="1905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f1(MAXN-1,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1.1);</a:t>
            </a:r>
          </a:p>
          <a:p>
            <a:pPr>
              <a:lnSpc>
                <a:spcPts val="1400"/>
              </a:lnSpc>
              <a:tabLst>
                <a:tab pos="1905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stop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clock();</a:t>
            </a:r>
          </a:p>
          <a:p>
            <a:pPr>
              <a:lnSpc>
                <a:spcPts val="1400"/>
              </a:lnSpc>
              <a:tabLst>
                <a:tab pos="1905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duration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((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)(stop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start))/CLK_TCK</a:t>
            </a:r>
            <a:r>
              <a:rPr lang="en-US" altLang="zh-CN" sz="1200" b="1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/MAXK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计算函数单次运行的时间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400"/>
              </a:lnSpc>
              <a:tabLst>
                <a:tab pos="1905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printf("ticks1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%f\n",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)(stop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start));</a:t>
            </a:r>
          </a:p>
          <a:p>
            <a:pPr>
              <a:lnSpc>
                <a:spcPts val="1400"/>
              </a:lnSpc>
              <a:tabLst>
                <a:tab pos="1905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printf("duration1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%6.2e\n",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duration);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1905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1905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</a:p>
          <a:p>
            <a:pPr>
              <a:lnSpc>
                <a:spcPts val="1400"/>
              </a:lnSpc>
              <a:tabLst>
                <a:tab pos="190500" algn="l"/>
                <a:tab pos="368300" algn="l"/>
              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825500"/>
            <a:ext cx="7747000" cy="250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1524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让被测函数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重复运行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充分多次，使得测出的总的时钟打点</a:t>
            </a:r>
          </a:p>
          <a:p>
            <a:pPr>
              <a:lnSpc>
                <a:spcPts val="2800"/>
              </a:lnSpc>
              <a:tabLst>
                <a:tab pos="1524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间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隔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充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长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后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计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算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被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测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函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平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均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每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次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运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行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间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即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!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9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#include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&lt;stdio.h&gt;</a:t>
            </a:r>
          </a:p>
          <a:p>
            <a:pPr>
              <a:lnSpc>
                <a:spcPts val="14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#include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&lt;time.h&gt;</a:t>
            </a:r>
          </a:p>
          <a:p>
            <a:pPr>
              <a:lnSpc>
                <a:spcPts val="14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#include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&lt;math.h&gt;</a:t>
            </a:r>
          </a:p>
          <a:p>
            <a:pPr>
              <a:lnSpc>
                <a:spcPts val="23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  <a:p>
            <a:pPr>
              <a:lnSpc>
                <a:spcPts val="12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#define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MAXK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1e7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被测函数最大重复调用次数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23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387600" y="2692400"/>
            <a:ext cx="5346700" cy="139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解决问题方法的效率，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8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跟算法的巧妙程度有关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1739" y="1555496"/>
            <a:ext cx="7950200" cy="939800"/>
          </a:xfrm>
          <a:custGeom>
            <a:avLst/>
            <a:gdLst>
              <a:gd name="connsiteX0" fmla="*/ 12700 w 7950200"/>
              <a:gd name="connsiteY0" fmla="*/ 927099 h 939800"/>
              <a:gd name="connsiteX1" fmla="*/ 12700 w 7950200"/>
              <a:gd name="connsiteY1" fmla="*/ 12700 h 939800"/>
              <a:gd name="connsiteX2" fmla="*/ 7937499 w 7950200"/>
              <a:gd name="connsiteY2" fmla="*/ 127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950200" h="939800">
                <a:moveTo>
                  <a:pt x="12700" y="927099"/>
                </a:moveTo>
                <a:lnTo>
                  <a:pt x="12700" y="12700"/>
                </a:lnTo>
                <a:lnTo>
                  <a:pt x="7937499" y="12700"/>
                </a:lnTo>
              </a:path>
            </a:pathLst>
          </a:custGeom>
          <a:ln w="254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6514" y="4301871"/>
            <a:ext cx="6531102" cy="38100"/>
          </a:xfrm>
          <a:custGeom>
            <a:avLst/>
            <a:gdLst>
              <a:gd name="connsiteX0" fmla="*/ 9525 w 6531102"/>
              <a:gd name="connsiteY0" fmla="*/ 9525 h 38100"/>
              <a:gd name="connsiteX1" fmla="*/ 6521576 w 6531102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31102" h="38100">
                <a:moveTo>
                  <a:pt x="9525" y="9525"/>
                </a:moveTo>
                <a:lnTo>
                  <a:pt x="6521576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778000" y="1968500"/>
            <a:ext cx="50673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							</a:tabLst>
            </a:pPr>
            <a:r>
              <a:rPr lang="en-US" altLang="zh-CN" sz="48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1.1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什么是数据结构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74803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所以到底什么是数据结构？？？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159000"/>
            <a:ext cx="177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070100"/>
            <a:ext cx="53467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数据对象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在计算机中的组织方式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705100"/>
            <a:ext cx="1778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6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2616200"/>
            <a:ext cx="19812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逻辑结构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物理存储结构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3835400"/>
            <a:ext cx="1778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3733800"/>
            <a:ext cx="7645400" cy="128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数据对象必定与一系列加在其上的</a:t>
            </a:r>
            <a:r>
              <a:rPr lang="en-US" altLang="zh-CN" sz="3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操作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相关联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完成这些操作所用的方法就是</a:t>
            </a:r>
            <a:r>
              <a:rPr lang="en-US" altLang="zh-CN" sz="3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算法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55989" y="1244346"/>
            <a:ext cx="1790700" cy="76200"/>
          </a:xfrm>
          <a:custGeom>
            <a:avLst/>
            <a:gdLst>
              <a:gd name="connsiteX0" fmla="*/ 19050 w 1790700"/>
              <a:gd name="connsiteY0" fmla="*/ 19050 h 76200"/>
              <a:gd name="connsiteX1" fmla="*/ 1771649 w 1790700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90700" h="76200">
                <a:moveTo>
                  <a:pt x="19050" y="19050"/>
                </a:moveTo>
                <a:lnTo>
                  <a:pt x="1771649" y="19050"/>
                </a:lnTo>
              </a:path>
            </a:pathLst>
          </a:custGeom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65389" y="1244346"/>
            <a:ext cx="876300" cy="76200"/>
          </a:xfrm>
          <a:custGeom>
            <a:avLst/>
            <a:gdLst>
              <a:gd name="connsiteX0" fmla="*/ 19050 w 876300"/>
              <a:gd name="connsiteY0" fmla="*/ 19050 h 76200"/>
              <a:gd name="connsiteX1" fmla="*/ 857250 w 876300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76300" h="76200">
                <a:moveTo>
                  <a:pt x="19050" y="19050"/>
                </a:moveTo>
                <a:lnTo>
                  <a:pt x="857250" y="19050"/>
                </a:lnTo>
              </a:path>
            </a:pathLst>
          </a:custGeom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11200"/>
            <a:ext cx="78613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							</a:tabLst>
            </a:pPr>
            <a:r>
              <a:rPr lang="en-US" altLang="zh-CN" sz="37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抽象数据类型（</a:t>
            </a:r>
            <a:r>
              <a:rPr lang="en-US" altLang="zh-CN" sz="3797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Abstract</a:t>
            </a:r>
            <a:r>
              <a:rPr lang="en-US" altLang="zh-CN" sz="37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797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Data</a:t>
            </a:r>
            <a:r>
              <a:rPr lang="en-US" altLang="zh-CN" sz="37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797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Type</a:t>
            </a:r>
            <a:r>
              <a:rPr lang="en-US" altLang="zh-CN" sz="37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1778000"/>
            <a:ext cx="177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1689100"/>
            <a:ext cx="15240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数据类型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324100"/>
            <a:ext cx="1778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6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2235200"/>
            <a:ext cx="36449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数据对象集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数据集合相关联的操作集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3467100"/>
            <a:ext cx="177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3365500"/>
            <a:ext cx="76454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抽象：描述数据类型的方法不依赖于具体实现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4025900"/>
            <a:ext cx="177800" cy="116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6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6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3937000"/>
            <a:ext cx="5295900" cy="127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与存放数据的机器无关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与数据存储的物理结构无关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与实现操作的算法和编程语言均无关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47800" y="5562600"/>
            <a:ext cx="76200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只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描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述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据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象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集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相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关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操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作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集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25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5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什</a:t>
            </a:r>
            <a:r>
              <a:rPr lang="en-US" altLang="zh-CN" sz="25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么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并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涉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及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25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如</a:t>
            </a:r>
            <a:r>
              <a:rPr lang="en-US" altLang="zh-CN" sz="25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何</a:t>
            </a:r>
            <a:r>
              <a:rPr lang="en-US" altLang="zh-CN" sz="25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做</a:t>
            </a:r>
            <a:r>
              <a:rPr lang="en-US" altLang="zh-CN" sz="25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问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题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43539" y="2546095"/>
            <a:ext cx="1778000" cy="50800"/>
          </a:xfrm>
          <a:custGeom>
            <a:avLst/>
            <a:gdLst>
              <a:gd name="connsiteX0" fmla="*/ 12700 w 1778000"/>
              <a:gd name="connsiteY0" fmla="*/ 12700 h 50800"/>
              <a:gd name="connsiteX1" fmla="*/ 1765300 w 1778000"/>
              <a:gd name="connsiteY1" fmla="*/ 127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8000" h="50800">
                <a:moveTo>
                  <a:pt x="12700" y="12700"/>
                </a:moveTo>
                <a:lnTo>
                  <a:pt x="1765300" y="12700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33739" y="4451096"/>
            <a:ext cx="1549400" cy="50800"/>
          </a:xfrm>
          <a:custGeom>
            <a:avLst/>
            <a:gdLst>
              <a:gd name="connsiteX0" fmla="*/ 12700 w 1549400"/>
              <a:gd name="connsiteY0" fmla="*/ 12700 h 50800"/>
              <a:gd name="connsiteX1" fmla="*/ 1536699 w 1549400"/>
              <a:gd name="connsiteY1" fmla="*/ 127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49400" h="50800">
                <a:moveTo>
                  <a:pt x="12700" y="12700"/>
                </a:moveTo>
                <a:lnTo>
                  <a:pt x="1536699" y="12700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46941" y="1523746"/>
            <a:ext cx="358647" cy="557530"/>
          </a:xfrm>
          <a:custGeom>
            <a:avLst/>
            <a:gdLst>
              <a:gd name="connsiteX0" fmla="*/ 6350 w 358647"/>
              <a:gd name="connsiteY0" fmla="*/ 551180 h 557530"/>
              <a:gd name="connsiteX1" fmla="*/ 352297 w 358647"/>
              <a:gd name="connsiteY1" fmla="*/ 6350 h 5575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58647" h="557530">
                <a:moveTo>
                  <a:pt x="6350" y="551180"/>
                </a:moveTo>
                <a:lnTo>
                  <a:pt x="352297" y="6350"/>
                </a:lnTo>
              </a:path>
            </a:pathLst>
          </a:custGeom>
          <a:ln w="12700">
            <a:solidFill>
              <a:srgbClr val="0000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69089" y="1409446"/>
            <a:ext cx="3746500" cy="431800"/>
          </a:xfrm>
          <a:custGeom>
            <a:avLst/>
            <a:gdLst>
              <a:gd name="connsiteX0" fmla="*/ 6350 w 3746500"/>
              <a:gd name="connsiteY0" fmla="*/ 425449 h 431800"/>
              <a:gd name="connsiteX1" fmla="*/ 6350 w 3746500"/>
              <a:gd name="connsiteY1" fmla="*/ 6350 h 431800"/>
              <a:gd name="connsiteX2" fmla="*/ 3740150 w 3746500"/>
              <a:gd name="connsiteY2" fmla="*/ 6350 h 431800"/>
              <a:gd name="connsiteX3" fmla="*/ 3740150 w 3746500"/>
              <a:gd name="connsiteY3" fmla="*/ 425449 h 431800"/>
              <a:gd name="connsiteX4" fmla="*/ 6350 w 3746500"/>
              <a:gd name="connsiteY4" fmla="*/ 425449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46500" h="431800">
                <a:moveTo>
                  <a:pt x="6350" y="425449"/>
                </a:moveTo>
                <a:lnTo>
                  <a:pt x="6350" y="6350"/>
                </a:lnTo>
                <a:lnTo>
                  <a:pt x="3740150" y="6350"/>
                </a:lnTo>
                <a:lnTo>
                  <a:pt x="3740150" y="425449"/>
                </a:lnTo>
                <a:lnTo>
                  <a:pt x="6350" y="42544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32541" y="5364226"/>
            <a:ext cx="1273047" cy="820419"/>
          </a:xfrm>
          <a:custGeom>
            <a:avLst/>
            <a:gdLst>
              <a:gd name="connsiteX0" fmla="*/ 6350 w 1273047"/>
              <a:gd name="connsiteY0" fmla="*/ 6350 h 820419"/>
              <a:gd name="connsiteX1" fmla="*/ 1266697 w 1273047"/>
              <a:gd name="connsiteY1" fmla="*/ 814070 h 8204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3047" h="820419">
                <a:moveTo>
                  <a:pt x="6350" y="6350"/>
                </a:moveTo>
                <a:lnTo>
                  <a:pt x="1266697" y="814070"/>
                </a:lnTo>
              </a:path>
            </a:pathLst>
          </a:custGeom>
          <a:ln w="12700">
            <a:solidFill>
              <a:srgbClr val="0000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69089" y="6057646"/>
            <a:ext cx="3746500" cy="431800"/>
          </a:xfrm>
          <a:custGeom>
            <a:avLst/>
            <a:gdLst>
              <a:gd name="connsiteX0" fmla="*/ 6350 w 3746500"/>
              <a:gd name="connsiteY0" fmla="*/ 425450 h 431800"/>
              <a:gd name="connsiteX1" fmla="*/ 6350 w 3746500"/>
              <a:gd name="connsiteY1" fmla="*/ 6350 h 431800"/>
              <a:gd name="connsiteX2" fmla="*/ 3740150 w 3746500"/>
              <a:gd name="connsiteY2" fmla="*/ 6350 h 431800"/>
              <a:gd name="connsiteX3" fmla="*/ 3740150 w 3746500"/>
              <a:gd name="connsiteY3" fmla="*/ 425450 h 431800"/>
              <a:gd name="connsiteX4" fmla="*/ 6350 w 3746500"/>
              <a:gd name="connsiteY4" fmla="*/ 42545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46500" h="431800">
                <a:moveTo>
                  <a:pt x="6350" y="425450"/>
                </a:moveTo>
                <a:lnTo>
                  <a:pt x="6350" y="6350"/>
                </a:lnTo>
                <a:lnTo>
                  <a:pt x="3740150" y="6350"/>
                </a:lnTo>
                <a:lnTo>
                  <a:pt x="3740150" y="425450"/>
                </a:lnTo>
                <a:lnTo>
                  <a:pt x="6350" y="4254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23900"/>
            <a:ext cx="773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42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4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4200" b="1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矩阵</a:t>
            </a:r>
            <a:r>
              <a:rPr lang="en-US" altLang="zh-CN" sz="4200" b="1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的抽象数据类型定义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1676400"/>
            <a:ext cx="10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92300" y="1625600"/>
            <a:ext cx="2882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类型名称：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矩阵（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Matrix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082800"/>
            <a:ext cx="1016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3403600"/>
            <a:ext cx="114300" cy="233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097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097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097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097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1097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1097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92300" y="2057400"/>
            <a:ext cx="7467600" cy="402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266700" algn="l"/>
              </a:tabLst>
            </a:pP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数据对象集：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一个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</a:t>
            </a:r>
            <a:r>
              <a:rPr lang="en-US" altLang="zh-CN" sz="199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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的矩阵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3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</a:t>
            </a:r>
            <a:r>
              <a:rPr lang="en-US" altLang="zh-CN" sz="13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</a:t>
            </a:r>
            <a:r>
              <a:rPr lang="en-US" altLang="zh-CN" sz="13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=1,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=1,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</a:t>
            </a:r>
            <a:r>
              <a:rPr lang="en-US" altLang="zh-CN" sz="199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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个三</a:t>
            </a:r>
          </a:p>
          <a:p>
            <a:pPr>
              <a:lnSpc>
                <a:spcPts val="1800"/>
              </a:lnSpc>
              <a:tabLst>
                <a:tab pos="2667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元组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构成，其中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是矩阵元素的值，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是元素所在的行号，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是元素</a:t>
            </a:r>
          </a:p>
          <a:p>
            <a:pPr>
              <a:lnSpc>
                <a:spcPts val="2100"/>
              </a:lnSpc>
              <a:tabLst>
                <a:tab pos="2667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所在的列号。</a:t>
            </a:r>
          </a:p>
          <a:p>
            <a:pPr>
              <a:lnSpc>
                <a:spcPts val="2900"/>
              </a:lnSpc>
              <a:tabLst>
                <a:tab pos="266700" algn="l"/>
              </a:tabLst>
            </a:pP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操作集：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对于任意矩阵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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Matrix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，以及整数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</a:p>
          <a:p>
            <a:pPr>
              <a:lnSpc>
                <a:spcPts val="25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Matrix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Create(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：返回一个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</a:t>
            </a:r>
            <a:r>
              <a:rPr lang="en-US" altLang="zh-CN" sz="18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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的空矩阵；</a:t>
            </a:r>
          </a:p>
          <a:p>
            <a:pPr>
              <a:lnSpc>
                <a:spcPts val="24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GetMaxRow(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Matrix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：返回矩阵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的总行数；</a:t>
            </a:r>
          </a:p>
          <a:p>
            <a:pPr>
              <a:lnSpc>
                <a:spcPts val="25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GetMaxCol(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Matrix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：返回矩阵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的总列数；</a:t>
            </a:r>
          </a:p>
          <a:p>
            <a:pPr>
              <a:lnSpc>
                <a:spcPts val="25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ElementType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GetEntry(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Matrix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：返回矩</a:t>
            </a:r>
          </a:p>
          <a:p>
            <a:pPr>
              <a:lnSpc>
                <a:spcPts val="21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阵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的第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行、第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列的元素；</a:t>
            </a:r>
          </a:p>
          <a:p>
            <a:pPr>
              <a:lnSpc>
                <a:spcPts val="25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Matrix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Add(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Matrix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Matrix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：如果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的行、列数一</a:t>
            </a:r>
          </a:p>
          <a:p>
            <a:pPr>
              <a:lnSpc>
                <a:spcPts val="21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致，则返回矩阵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C=A+B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，否则返回错误标志；</a:t>
            </a:r>
          </a:p>
          <a:p>
            <a:pPr>
              <a:lnSpc>
                <a:spcPts val="25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Matrix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Multiply(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Matrix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Matrix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：如果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的列数等于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</a:p>
          <a:p>
            <a:pPr>
              <a:lnSpc>
                <a:spcPts val="21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的行数，则返回矩阵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C=AB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，否则返回错误标志；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6121400"/>
            <a:ext cx="114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097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59000" y="6108700"/>
            <a:ext cx="266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……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15000" y="1511300"/>
            <a:ext cx="34417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二维数组？一维数组？十字链表？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15000" y="6159500"/>
            <a:ext cx="34417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先按行加？先按列加？什么语言？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46714" y="2701670"/>
            <a:ext cx="1085850" cy="476250"/>
          </a:xfrm>
          <a:custGeom>
            <a:avLst/>
            <a:gdLst>
              <a:gd name="connsiteX0" fmla="*/ 542925 w 1085850"/>
              <a:gd name="connsiteY0" fmla="*/ 9525 h 476250"/>
              <a:gd name="connsiteX1" fmla="*/ 9525 w 1085850"/>
              <a:gd name="connsiteY1" fmla="*/ 238125 h 476250"/>
              <a:gd name="connsiteX2" fmla="*/ 542925 w 1085850"/>
              <a:gd name="connsiteY2" fmla="*/ 466725 h 476250"/>
              <a:gd name="connsiteX3" fmla="*/ 1076325 w 1085850"/>
              <a:gd name="connsiteY3" fmla="*/ 238125 h 476250"/>
              <a:gd name="connsiteX4" fmla="*/ 542925 w 1085850"/>
              <a:gd name="connsiteY4" fmla="*/ 9525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85850" h="476250">
                <a:moveTo>
                  <a:pt x="542925" y="9525"/>
                </a:moveTo>
                <a:cubicBezTo>
                  <a:pt x="248030" y="9525"/>
                  <a:pt x="9525" y="111633"/>
                  <a:pt x="9525" y="238125"/>
                </a:cubicBezTo>
                <a:cubicBezTo>
                  <a:pt x="9525" y="364617"/>
                  <a:pt x="248030" y="466725"/>
                  <a:pt x="542925" y="466725"/>
                </a:cubicBezTo>
                <a:cubicBezTo>
                  <a:pt x="837819" y="466725"/>
                  <a:pt x="1076325" y="364617"/>
                  <a:pt x="1076325" y="238125"/>
                </a:cubicBezTo>
                <a:cubicBezTo>
                  <a:pt x="1076325" y="111633"/>
                  <a:pt x="837819" y="9525"/>
                  <a:pt x="542925" y="952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89714" y="2701670"/>
            <a:ext cx="704850" cy="476250"/>
          </a:xfrm>
          <a:custGeom>
            <a:avLst/>
            <a:gdLst>
              <a:gd name="connsiteX0" fmla="*/ 352425 w 704850"/>
              <a:gd name="connsiteY0" fmla="*/ 9525 h 476250"/>
              <a:gd name="connsiteX1" fmla="*/ 9525 w 704850"/>
              <a:gd name="connsiteY1" fmla="*/ 238125 h 476250"/>
              <a:gd name="connsiteX2" fmla="*/ 352425 w 704850"/>
              <a:gd name="connsiteY2" fmla="*/ 466725 h 476250"/>
              <a:gd name="connsiteX3" fmla="*/ 695325 w 704850"/>
              <a:gd name="connsiteY3" fmla="*/ 238125 h 476250"/>
              <a:gd name="connsiteX4" fmla="*/ 352425 w 704850"/>
              <a:gd name="connsiteY4" fmla="*/ 9525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04850" h="476250">
                <a:moveTo>
                  <a:pt x="352425" y="9525"/>
                </a:moveTo>
                <a:cubicBezTo>
                  <a:pt x="162687" y="9525"/>
                  <a:pt x="9525" y="111633"/>
                  <a:pt x="9525" y="238125"/>
                </a:cubicBezTo>
                <a:cubicBezTo>
                  <a:pt x="9525" y="364617"/>
                  <a:pt x="162687" y="466725"/>
                  <a:pt x="352425" y="466725"/>
                </a:cubicBezTo>
                <a:cubicBezTo>
                  <a:pt x="542163" y="466725"/>
                  <a:pt x="695325" y="364617"/>
                  <a:pt x="695325" y="238125"/>
                </a:cubicBezTo>
                <a:cubicBezTo>
                  <a:pt x="695325" y="111633"/>
                  <a:pt x="542163" y="9525"/>
                  <a:pt x="352425" y="952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56314" y="4073271"/>
            <a:ext cx="1085850" cy="476250"/>
          </a:xfrm>
          <a:custGeom>
            <a:avLst/>
            <a:gdLst>
              <a:gd name="connsiteX0" fmla="*/ 542925 w 1085850"/>
              <a:gd name="connsiteY0" fmla="*/ 9525 h 476250"/>
              <a:gd name="connsiteX1" fmla="*/ 9525 w 1085850"/>
              <a:gd name="connsiteY1" fmla="*/ 238125 h 476250"/>
              <a:gd name="connsiteX2" fmla="*/ 542925 w 1085850"/>
              <a:gd name="connsiteY2" fmla="*/ 466725 h 476250"/>
              <a:gd name="connsiteX3" fmla="*/ 1076325 w 1085850"/>
              <a:gd name="connsiteY3" fmla="*/ 238125 h 476250"/>
              <a:gd name="connsiteX4" fmla="*/ 542925 w 1085850"/>
              <a:gd name="connsiteY4" fmla="*/ 9525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85850" h="476250">
                <a:moveTo>
                  <a:pt x="542925" y="9525"/>
                </a:moveTo>
                <a:cubicBezTo>
                  <a:pt x="248030" y="9525"/>
                  <a:pt x="9525" y="111632"/>
                  <a:pt x="9525" y="238125"/>
                </a:cubicBezTo>
                <a:cubicBezTo>
                  <a:pt x="9525" y="364616"/>
                  <a:pt x="248030" y="466725"/>
                  <a:pt x="542925" y="466725"/>
                </a:cubicBezTo>
                <a:cubicBezTo>
                  <a:pt x="837819" y="466725"/>
                  <a:pt x="1076325" y="364616"/>
                  <a:pt x="1076325" y="238125"/>
                </a:cubicBezTo>
                <a:cubicBezTo>
                  <a:pt x="1076325" y="111632"/>
                  <a:pt x="837819" y="9525"/>
                  <a:pt x="542925" y="952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23114" y="4073271"/>
            <a:ext cx="704850" cy="476250"/>
          </a:xfrm>
          <a:custGeom>
            <a:avLst/>
            <a:gdLst>
              <a:gd name="connsiteX0" fmla="*/ 352425 w 704850"/>
              <a:gd name="connsiteY0" fmla="*/ 9525 h 476250"/>
              <a:gd name="connsiteX1" fmla="*/ 9525 w 704850"/>
              <a:gd name="connsiteY1" fmla="*/ 238125 h 476250"/>
              <a:gd name="connsiteX2" fmla="*/ 352425 w 704850"/>
              <a:gd name="connsiteY2" fmla="*/ 466725 h 476250"/>
              <a:gd name="connsiteX3" fmla="*/ 695325 w 704850"/>
              <a:gd name="connsiteY3" fmla="*/ 238125 h 476250"/>
              <a:gd name="connsiteX4" fmla="*/ 352425 w 704850"/>
              <a:gd name="connsiteY4" fmla="*/ 9525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04850" h="476250">
                <a:moveTo>
                  <a:pt x="352425" y="9525"/>
                </a:moveTo>
                <a:cubicBezTo>
                  <a:pt x="162687" y="9525"/>
                  <a:pt x="9525" y="111632"/>
                  <a:pt x="9525" y="238125"/>
                </a:cubicBezTo>
                <a:cubicBezTo>
                  <a:pt x="9525" y="364616"/>
                  <a:pt x="162687" y="466725"/>
                  <a:pt x="352425" y="466725"/>
                </a:cubicBezTo>
                <a:cubicBezTo>
                  <a:pt x="542163" y="466725"/>
                  <a:pt x="695325" y="364616"/>
                  <a:pt x="695325" y="238125"/>
                </a:cubicBezTo>
                <a:cubicBezTo>
                  <a:pt x="695325" y="111632"/>
                  <a:pt x="542163" y="9525"/>
                  <a:pt x="352425" y="952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42314" y="4911471"/>
            <a:ext cx="1543050" cy="704850"/>
          </a:xfrm>
          <a:custGeom>
            <a:avLst/>
            <a:gdLst>
              <a:gd name="connsiteX0" fmla="*/ 771525 w 1543050"/>
              <a:gd name="connsiteY0" fmla="*/ 9525 h 704850"/>
              <a:gd name="connsiteX1" fmla="*/ 9525 w 1543050"/>
              <a:gd name="connsiteY1" fmla="*/ 352425 h 704850"/>
              <a:gd name="connsiteX2" fmla="*/ 771525 w 1543050"/>
              <a:gd name="connsiteY2" fmla="*/ 695325 h 704850"/>
              <a:gd name="connsiteX3" fmla="*/ 1533525 w 1543050"/>
              <a:gd name="connsiteY3" fmla="*/ 352425 h 704850"/>
              <a:gd name="connsiteX4" fmla="*/ 771525 w 1543050"/>
              <a:gd name="connsiteY4" fmla="*/ 9525 h 704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43050" h="704850">
                <a:moveTo>
                  <a:pt x="771525" y="9525"/>
                </a:moveTo>
                <a:cubicBezTo>
                  <a:pt x="350901" y="9525"/>
                  <a:pt x="9525" y="162686"/>
                  <a:pt x="9525" y="352425"/>
                </a:cubicBezTo>
                <a:cubicBezTo>
                  <a:pt x="9525" y="542163"/>
                  <a:pt x="350901" y="695325"/>
                  <a:pt x="771525" y="695325"/>
                </a:cubicBezTo>
                <a:cubicBezTo>
                  <a:pt x="1192148" y="695325"/>
                  <a:pt x="1533525" y="542163"/>
                  <a:pt x="1533525" y="352425"/>
                </a:cubicBezTo>
                <a:cubicBezTo>
                  <a:pt x="1533525" y="162686"/>
                  <a:pt x="1192148" y="9525"/>
                  <a:pt x="771525" y="952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13314" y="5292471"/>
            <a:ext cx="1085850" cy="704850"/>
          </a:xfrm>
          <a:custGeom>
            <a:avLst/>
            <a:gdLst>
              <a:gd name="connsiteX0" fmla="*/ 542925 w 1085850"/>
              <a:gd name="connsiteY0" fmla="*/ 9525 h 704850"/>
              <a:gd name="connsiteX1" fmla="*/ 9525 w 1085850"/>
              <a:gd name="connsiteY1" fmla="*/ 352425 h 704850"/>
              <a:gd name="connsiteX2" fmla="*/ 542925 w 1085850"/>
              <a:gd name="connsiteY2" fmla="*/ 695325 h 704850"/>
              <a:gd name="connsiteX3" fmla="*/ 1076325 w 1085850"/>
              <a:gd name="connsiteY3" fmla="*/ 352425 h 704850"/>
              <a:gd name="connsiteX4" fmla="*/ 542925 w 1085850"/>
              <a:gd name="connsiteY4" fmla="*/ 9525 h 704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85850" h="704850">
                <a:moveTo>
                  <a:pt x="542925" y="9525"/>
                </a:moveTo>
                <a:cubicBezTo>
                  <a:pt x="248030" y="9525"/>
                  <a:pt x="9525" y="162686"/>
                  <a:pt x="9525" y="352425"/>
                </a:cubicBezTo>
                <a:cubicBezTo>
                  <a:pt x="9525" y="542163"/>
                  <a:pt x="248030" y="695325"/>
                  <a:pt x="542925" y="695325"/>
                </a:cubicBezTo>
                <a:cubicBezTo>
                  <a:pt x="837819" y="695325"/>
                  <a:pt x="1076325" y="542163"/>
                  <a:pt x="1076325" y="352425"/>
                </a:cubicBezTo>
                <a:cubicBezTo>
                  <a:pt x="1076325" y="162686"/>
                  <a:pt x="837819" y="9525"/>
                  <a:pt x="542925" y="952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23900"/>
            <a:ext cx="62357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							</a:tabLst>
            </a:pPr>
            <a:r>
              <a:rPr lang="en-US" altLang="zh-CN" sz="4002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官方统一定义</a:t>
            </a:r>
            <a:r>
              <a:rPr lang="en-US" altLang="zh-CN" sz="4002" b="1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没有</a:t>
            </a:r>
            <a:r>
              <a:rPr lang="en-US" altLang="zh-CN" sz="4002" b="1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1663700"/>
            <a:ext cx="152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6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1612900"/>
            <a:ext cx="7620000" cy="114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据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构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据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象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以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及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存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于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该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象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实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组成实例的数据元素之间的各种联系。这些联系可以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通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过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定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义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相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关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函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来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给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出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36800" y="2882900"/>
            <a:ext cx="139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3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54300" y="2844800"/>
            <a:ext cx="4305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Sartaj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Sahni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，《数据结构、算法与应用》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3416300"/>
            <a:ext cx="152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6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3340100"/>
            <a:ext cx="70612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数据结构是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ADT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（抽象数据类型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）的物理实现。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36800" y="4229100"/>
            <a:ext cx="139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3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54300" y="4191000"/>
            <a:ext cx="4648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Clifford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A.Shaffer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，《数据结构与算法分析》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4762500"/>
            <a:ext cx="152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6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4711700"/>
            <a:ext cx="7670800" cy="114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数据结构（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）是计算机中存储、组织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数据的方式。通常情况下，精心选择的数据结构可以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带来最优效率的算法。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36800" y="5981700"/>
            <a:ext cx="139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3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54300" y="5930900"/>
            <a:ext cx="1371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中文维基百科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23900"/>
            <a:ext cx="71628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42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1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如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何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书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架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上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摆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放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图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书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23900"/>
            <a:ext cx="71628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42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1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如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何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书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架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上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摆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放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图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书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？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62000"/>
            <a:ext cx="71628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42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1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如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何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书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架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上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摆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放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图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书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图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书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摆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放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要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使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得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相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关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操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作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便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实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现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3289300"/>
            <a:ext cx="177800" cy="185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3200400"/>
            <a:ext cx="5562600" cy="198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操作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：新书怎么插入？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操作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：怎么找到某本指定的书？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23900"/>
            <a:ext cx="71628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42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1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如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何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书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架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上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摆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放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图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书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120900"/>
            <a:ext cx="152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6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044700"/>
            <a:ext cx="21717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法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随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便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984500"/>
            <a:ext cx="139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3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2895600"/>
            <a:ext cx="29591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操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作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新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书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怎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么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插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入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3365500"/>
            <a:ext cx="1143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302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36800" y="3302000"/>
            <a:ext cx="3314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哪里有空放哪里，一步到位！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4114800"/>
            <a:ext cx="139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3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4025900"/>
            <a:ext cx="4089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操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作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怎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么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找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某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本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指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定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书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4483100"/>
            <a:ext cx="1143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302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36800" y="4419600"/>
            <a:ext cx="1016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累死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23900"/>
            <a:ext cx="71628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42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1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如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何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书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架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上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摆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放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图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书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120900"/>
            <a:ext cx="152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6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044700"/>
            <a:ext cx="5486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法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按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照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书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名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拼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音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字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母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顺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序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排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984500"/>
            <a:ext cx="139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3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2895600"/>
            <a:ext cx="29591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操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作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新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书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怎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么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插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入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3352800"/>
            <a:ext cx="1143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302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36800" y="3289300"/>
            <a:ext cx="2997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新进一本《阿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正传》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4114800"/>
            <a:ext cx="139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3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4025900"/>
            <a:ext cx="4089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操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作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怎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么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找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某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本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指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定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书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4495800"/>
            <a:ext cx="1143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302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36800" y="4432300"/>
            <a:ext cx="1270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二分查找！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23900"/>
            <a:ext cx="71628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42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1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如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何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书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架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上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摆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放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图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书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120900"/>
            <a:ext cx="152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6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070100"/>
            <a:ext cx="74803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法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把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书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架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划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成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几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块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区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域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每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块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区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域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指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定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摆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放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某种类别的图书；在每种类别内，按照书名的拼音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字母顺序排放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3771900"/>
            <a:ext cx="139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3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3695700"/>
            <a:ext cx="29591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操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作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新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书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怎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么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插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入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4165600"/>
            <a:ext cx="1143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302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36800" y="4102100"/>
            <a:ext cx="4584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先定类别，二分查找确定位置，移出空位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4914900"/>
            <a:ext cx="139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3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4826000"/>
            <a:ext cx="4089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操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作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怎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么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找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某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本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指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定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书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5295900"/>
            <a:ext cx="1143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302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36800" y="5232400"/>
            <a:ext cx="2552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先定类别，再二分查找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6057900"/>
            <a:ext cx="139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3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5969000"/>
            <a:ext cx="50546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问题：空间如何分配？类别应该分多细？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