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1.jpeg" />
	<Relationship Id="rId3" Type="http://schemas.openxmlformats.org/officeDocument/2006/relationships/image" Target="../media/image12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3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4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47752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第一讲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基本概念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27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597799" y="1954148"/>
          <a:ext cx="7520178" cy="2853309"/>
        </p:xfrm>
        <a:graphic>
          <a:graphicData uri="http://schemas.openxmlformats.org/drawingml/2006/table">
            <a:tbl>
              <a:tblPr/>
              <a:tblGrid>
                <a:gridCol w="1453896"/>
                <a:gridCol w="6066281"/>
              </a:tblGrid>
              <a:tr h="3531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1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函数</a:t>
                      </a:r>
                      <a:endParaRPr lang="zh-CN" altLang="en-US" sz="211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000000"/>
                      </a:solidFill>
                      <a:prstDash val="soli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CN" altLang="en-US" sz="2111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547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111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altLang="zh-CN" sz="2111" b="1" i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2111" b="1" i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2111" b="1" i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2111" b="1" i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111" b="1" i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altLang="zh-CN" sz="2111" b="1" i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2111" b="1" i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365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365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2111" b="1" i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2111" b="1" i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365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365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2111" b="1" i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2111" b="1" i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111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111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lang="zh-CN" altLang="en-US" sz="2111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160</a:t>
                      </a:r>
                      <a:endParaRPr lang="zh-CN" altLang="en-US" sz="2111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1024</a:t>
                      </a:r>
                      <a:endParaRPr lang="zh-CN" altLang="en-US" sz="2111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512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4096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32768</a:t>
                      </a:r>
                      <a:endParaRPr lang="zh-CN" altLang="en-US" sz="2111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454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65" b="1" i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365" b="1" i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111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2111" b="1" i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lang="zh-CN" altLang="en-US" sz="2111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256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65536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4294967296</a:t>
                      </a:r>
                      <a:endParaRPr lang="zh-CN" altLang="en-US" sz="2111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r"/>
                      <a:r>
                        <a:rPr lang="en-US" altLang="zh-CN" sz="1365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zh-CN" altLang="en-US" sz="1365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40326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2092278988000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26313</a:t>
                      </a:r>
                      <a:r>
                        <a:rPr lang="en-US" altLang="zh-CN" sz="2111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</a:t>
                      </a:r>
                      <a:r>
                        <a:rPr lang="en-US" altLang="zh-CN" sz="2111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2111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4445000" y="1422400"/>
            <a:ext cx="20701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1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输入规模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1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342900"/>
            <a:ext cx="9169400" cy="6870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917700" y="66167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28900" y="66167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52800" y="66167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0" y="66167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75200" y="66167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11800" y="66167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23000" y="66167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34200" y="66167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45400" y="66167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69300" y="66167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017000" y="66167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55372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11176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80100" y="1041400"/>
            <a:ext cx="2159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3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175500" y="1193800"/>
            <a:ext cx="2159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37600" y="5384800"/>
            <a:ext cx="139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5930900"/>
            <a:ext cx="71755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66548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6654800" algn="l"/>
              </a:tabLst>
            </a:pPr>
            <a:r>
              <a:rPr lang="en-US" altLang="zh-CN" sz="15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71600" y="2095500"/>
            <a:ext cx="7264400" cy="280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92100" algn="l"/>
                <a:tab pos="6540500" algn="l"/>
              </a:tabLst>
            </a:pPr>
            <a:r>
              <a:rPr lang="en-US" altLang="zh-CN" dirty="0" smtClean="0"/>
              <a:t>	</a:t>
            </a:r>
            <a:r>
              <a:rPr lang="en-US" altLang="zh-CN" sz="15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92100" algn="l"/>
                <a:tab pos="6540500" algn="l"/>
              </a:tabLst>
            </a:pPr>
            <a:r>
              <a:rPr lang="en-US" altLang="zh-CN" dirty="0" smtClean="0"/>
              <a:t>	</a:t>
            </a:r>
            <a:r>
              <a:rPr lang="en-US" altLang="zh-CN" sz="15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92100" algn="l"/>
                <a:tab pos="65405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400"/>
              </a:lnSpc>
              <a:tabLst>
                <a:tab pos="292100" algn="l"/>
                <a:tab pos="6540500" algn="l"/>
              </a:tabLst>
            </a:pPr>
            <a:r>
              <a:rPr lang="en-US" altLang="zh-CN" dirty="0" smtClean="0"/>
              <a:t>	</a:t>
            </a:r>
            <a:r>
              <a:rPr lang="en-US" altLang="zh-CN" sz="15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292100" algn="l"/>
                <a:tab pos="6540500" algn="l"/>
              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92100" algn="l"/>
                <a:tab pos="6540500" algn="l"/>
              </a:tabLst>
            </a:pPr>
            <a:r>
              <a:rPr lang="en-US" altLang="zh-CN" dirty="0" smtClean="0"/>
              <a:t>	</a:t>
            </a:r>
            <a:r>
              <a:rPr lang="en-US" altLang="zh-CN" sz="151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03800" y="6756400"/>
            <a:ext cx="139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232039" y="677418"/>
          <a:ext cx="8106918" cy="5076444"/>
        </p:xfrm>
        <a:graphic>
          <a:graphicData uri="http://schemas.openxmlformats.org/drawingml/2006/table">
            <a:tbl>
              <a:tblPr/>
              <a:tblGrid>
                <a:gridCol w="1094994"/>
                <a:gridCol w="767333"/>
                <a:gridCol w="876300"/>
                <a:gridCol w="986027"/>
                <a:gridCol w="986028"/>
                <a:gridCol w="1095755"/>
                <a:gridCol w="1205471"/>
                <a:gridCol w="1095006"/>
              </a:tblGrid>
              <a:tr h="38557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mpd="sng">
                      <a:solidFill>
                        <a:srgbClr val="000000"/>
                      </a:solidFill>
                      <a:prstDash val="soli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/>
                      <a:r>
                        <a:rPr lang="en-US" altLang="zh-CN" sz="153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每秒</a:t>
                      </a:r>
                      <a:r>
                        <a:rPr lang="en-US" altLang="zh-CN" sz="1532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lang="en-US" altLang="zh-CN" sz="1532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亿指令计算机的运行时间表</a:t>
                      </a:r>
                      <a:endParaRPr lang="zh-CN" altLang="en-US" sz="1532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mpd="sng">
                      <a:solidFill>
                        <a:srgbClr val="000000"/>
                      </a:solidFill>
                      <a:prstDash val="soli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56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23" b="1" i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923" b="1" i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23" b="1" i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923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923" b="1" i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1923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)=</a:t>
                      </a:r>
                      <a:r>
                        <a:rPr lang="en-US" altLang="zh-CN" sz="1923" b="1" i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923" b="1" i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1923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altLang="zh-CN" sz="124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altLang="zh-CN" sz="1923" b="1" i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923" b="1" i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4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24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923" b="1" i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923" b="1" i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4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24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923" b="1" i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923" b="1" i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4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24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923" b="1" i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923" b="1" i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44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244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923" b="1" i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923" b="1" i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44" b="1" i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lang="zh-CN" altLang="en-US" sz="1244" b="1" i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923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923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9521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1,000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10,000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100,000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1,000,000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.01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.02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.03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.04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.05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.10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1.00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1.0ms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.03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.09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.15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.21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.28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.66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9.96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130.03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1.66ms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19.92ms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.1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.4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.9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1.6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1ms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100ms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10sec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16.67min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64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125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1ms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1sec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16.67min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11.57d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31.71yr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160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810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2.56ms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6.25ms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100ms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16.67min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115.7d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3171yr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105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105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3.17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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yr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10sec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2.84hr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6.83d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121.36d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3.1yr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3171yr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105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105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3.17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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yr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105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zh-CN" altLang="en-US" sz="1105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3.17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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yr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105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lang="zh-CN" altLang="en-US" sz="1105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3.17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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yr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105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lang="zh-CN" altLang="en-US" sz="1105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3.17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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yr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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1ms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1sec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18.3min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13d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105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105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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yr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105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283</a:t>
                      </a:r>
                      <a:endParaRPr lang="zh-CN" altLang="en-US" sz="1105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r>
                        <a:rPr lang="en-US" altLang="zh-CN" sz="1728" dirty="0" smtClean="0">
                          <a:solidFill>
                            <a:srgbClr val="000000"/>
                          </a:solidFill>
                          <a:latin typeface="Symbol" pitchFamily="18" charset="0"/>
                          <a:cs typeface="Symbol" pitchFamily="18" charset="0"/>
                        </a:rPr>
                        <a:t>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lang="en-US" altLang="zh-CN" sz="1728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yr</a:t>
                      </a:r>
                      <a:endParaRPr lang="zh-CN" altLang="en-US" sz="1728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1625600" y="5854700"/>
            <a:ext cx="1803400" cy="546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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微秒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-6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秒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毫秒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秒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86200" y="5892800"/>
            <a:ext cx="10922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秒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48500" y="5880100"/>
            <a:ext cx="685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年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64200" y="5880100"/>
            <a:ext cx="9271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小时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日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4267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复杂度分析小窍门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20900"/>
            <a:ext cx="152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44700"/>
            <a:ext cx="72009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若两段算法分别有复杂度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997200"/>
            <a:ext cx="1397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3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3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895600"/>
            <a:ext cx="46609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2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max(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22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)),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22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2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3924300"/>
            <a:ext cx="152400" cy="156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6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6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848100"/>
            <a:ext cx="76200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是关于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阶多项式，那么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一个</a:t>
            </a:r>
            <a:r>
              <a:rPr lang="en-US" altLang="zh-CN" sz="25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循环的时间复杂度等于循环次数乘以循环体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代码的复杂度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25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if-else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结构的复杂度取决于</a:t>
            </a:r>
            <a:r>
              <a:rPr lang="en-US" altLang="zh-CN" sz="25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的条件判断复杂度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和两个分枝部分的复杂度，总体复杂度取三者中最大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38862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							</a:tabLst>
            </a:pP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1.2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什么是算法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10668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08200"/>
            <a:ext cx="165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19300"/>
            <a:ext cx="33401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算法（</a:t>
            </a:r>
            <a:r>
              <a:rPr lang="en-US" altLang="zh-CN" sz="2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Algorithm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730500"/>
            <a:ext cx="177800" cy="212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628900"/>
            <a:ext cx="5969000" cy="222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一个有限指令集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接受一些输入（有些情况下不需要输入）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产生输出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一定在有限步骤之后终止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每一条指令必须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5029200"/>
            <a:ext cx="1270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3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3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3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4965700"/>
            <a:ext cx="64643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有充分明确的目标，不可以有歧义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计算机能处理的范围之内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描述应不依赖于任何一种计算机语言以及具体的实现</a:t>
            </a:r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22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手段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01889" y="1698244"/>
            <a:ext cx="8166100" cy="2314702"/>
          </a:xfrm>
          <a:custGeom>
            <a:avLst/>
            <a:gdLst>
              <a:gd name="connsiteX0" fmla="*/ 6350 w 8166100"/>
              <a:gd name="connsiteY0" fmla="*/ 6350 h 2314702"/>
              <a:gd name="connsiteX1" fmla="*/ 6350 w 8166100"/>
              <a:gd name="connsiteY1" fmla="*/ 2308352 h 2314702"/>
              <a:gd name="connsiteX2" fmla="*/ 8159749 w 8166100"/>
              <a:gd name="connsiteY2" fmla="*/ 2308352 h 2314702"/>
              <a:gd name="connsiteX3" fmla="*/ 8159749 w 8166100"/>
              <a:gd name="connsiteY3" fmla="*/ 6350 h 2314702"/>
              <a:gd name="connsiteX4" fmla="*/ 6350 w 8166100"/>
              <a:gd name="connsiteY4" fmla="*/ 6350 h 23147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66100" h="2314702">
                <a:moveTo>
                  <a:pt x="6350" y="6350"/>
                </a:moveTo>
                <a:lnTo>
                  <a:pt x="6350" y="2308352"/>
                </a:lnTo>
                <a:lnTo>
                  <a:pt x="8159749" y="2308352"/>
                </a:lnTo>
                <a:lnTo>
                  <a:pt x="81597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23900"/>
            <a:ext cx="7162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1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选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择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排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算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法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伪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码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描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1803400"/>
            <a:ext cx="4889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SelectionSort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List[],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06600"/>
            <a:ext cx="5664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个整数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List[0]...List[N-1]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进行非递减排序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05000" y="2298700"/>
            <a:ext cx="3416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0" y="2540000"/>
            <a:ext cx="5003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MinPosition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ScanForMin(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List,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N–1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0" y="2743200"/>
            <a:ext cx="7099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List[i]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List[N–1]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中找最小元，并将其位置赋给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MinPosition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0" y="3035300"/>
            <a:ext cx="4267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Swap(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List[i],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List[MinPosition]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0" y="3225800"/>
            <a:ext cx="5029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将未排序部分的最小元换到有序部分的最后位置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530600"/>
            <a:ext cx="3556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2413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5003800"/>
            <a:ext cx="71501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List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到底是数组还是链表（虽然看上去很像数组）？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Swap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用函数还是用宏去实现？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4368800"/>
            <a:ext cx="1155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抽象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——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4267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什么是好的算法？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057400"/>
            <a:ext cx="152400" cy="2616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6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92300" y="2006600"/>
            <a:ext cx="7416800" cy="392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							</a:tabLst>
            </a:pP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空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间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复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杂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度</a:t>
            </a:r>
            <a:r>
              <a:rPr lang="en-US" altLang="zh-CN" sz="2597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5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97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根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据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算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法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写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成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程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序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执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占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用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存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储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单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长</a:t>
            </a: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度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这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长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度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往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往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入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数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据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规模有关。空间复杂度过高的算法可能导致使用的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内存超限，造成程序非正常中断。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时间复杂度</a:t>
            </a:r>
            <a:r>
              <a:rPr lang="en-US" altLang="zh-CN" sz="2597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97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97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根据算法写成的程序在执行时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5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耗费时间的长度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。这个长度往往也与输入数据的规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模有关。时间复杂度过高的低效算法可能导致我们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在有生之年都等不到运行结果。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64089" y="723645"/>
            <a:ext cx="4203700" cy="2247646"/>
          </a:xfrm>
          <a:custGeom>
            <a:avLst/>
            <a:gdLst>
              <a:gd name="connsiteX0" fmla="*/ 6350 w 4203700"/>
              <a:gd name="connsiteY0" fmla="*/ 6350 h 2247646"/>
              <a:gd name="connsiteX1" fmla="*/ 6350 w 4203700"/>
              <a:gd name="connsiteY1" fmla="*/ 2241296 h 2247646"/>
              <a:gd name="connsiteX2" fmla="*/ 4197350 w 4203700"/>
              <a:gd name="connsiteY2" fmla="*/ 2241296 h 2247646"/>
              <a:gd name="connsiteX3" fmla="*/ 4197350 w 4203700"/>
              <a:gd name="connsiteY3" fmla="*/ 6350 h 2247646"/>
              <a:gd name="connsiteX4" fmla="*/ 6350 w 4203700"/>
              <a:gd name="connsiteY4" fmla="*/ 6350 h 22476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03700" h="2247646">
                <a:moveTo>
                  <a:pt x="6350" y="6350"/>
                </a:moveTo>
                <a:lnTo>
                  <a:pt x="6350" y="2241296"/>
                </a:lnTo>
                <a:lnTo>
                  <a:pt x="4197350" y="2241296"/>
                </a:lnTo>
                <a:lnTo>
                  <a:pt x="41973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3702" y="3236658"/>
            <a:ext cx="7102475" cy="31750"/>
          </a:xfrm>
          <a:custGeom>
            <a:avLst/>
            <a:gdLst>
              <a:gd name="connsiteX0" fmla="*/ 7937 w 7102475"/>
              <a:gd name="connsiteY0" fmla="*/ 7937 h 31750"/>
              <a:gd name="connsiteX1" fmla="*/ 7094537 w 7102475"/>
              <a:gd name="connsiteY1" fmla="*/ 7937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02475" h="31750">
                <a:moveTo>
                  <a:pt x="7937" y="7937"/>
                </a:moveTo>
                <a:lnTo>
                  <a:pt x="7094537" y="793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3702" y="3846258"/>
            <a:ext cx="7102475" cy="31750"/>
          </a:xfrm>
          <a:custGeom>
            <a:avLst/>
            <a:gdLst>
              <a:gd name="connsiteX0" fmla="*/ 7937 w 7102475"/>
              <a:gd name="connsiteY0" fmla="*/ 7937 h 31750"/>
              <a:gd name="connsiteX1" fmla="*/ 7094537 w 7102475"/>
              <a:gd name="connsiteY1" fmla="*/ 7937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02475" h="31750">
                <a:moveTo>
                  <a:pt x="7937" y="7937"/>
                </a:moveTo>
                <a:lnTo>
                  <a:pt x="7094537" y="793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448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972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96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020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544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6889" y="3238245"/>
            <a:ext cx="165099" cy="622300"/>
          </a:xfrm>
          <a:custGeom>
            <a:avLst/>
            <a:gdLst>
              <a:gd name="connsiteX0" fmla="*/ 6350 w 165099"/>
              <a:gd name="connsiteY0" fmla="*/ 6350 h 622300"/>
              <a:gd name="connsiteX1" fmla="*/ 6350 w 165099"/>
              <a:gd name="connsiteY1" fmla="*/ 615950 h 622300"/>
              <a:gd name="connsiteX2" fmla="*/ 158749 w 165099"/>
              <a:gd name="connsiteY2" fmla="*/ 615950 h 622300"/>
              <a:gd name="connsiteX3" fmla="*/ 158749 w 165099"/>
              <a:gd name="connsiteY3" fmla="*/ 6350 h 622300"/>
              <a:gd name="connsiteX4" fmla="*/ 6350 w 165099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099" h="622300">
                <a:moveTo>
                  <a:pt x="6350" y="6350"/>
                </a:moveTo>
                <a:lnTo>
                  <a:pt x="6350" y="615950"/>
                </a:lnTo>
                <a:lnTo>
                  <a:pt x="158749" y="615950"/>
                </a:lnTo>
                <a:lnTo>
                  <a:pt x="1587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592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116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640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164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688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212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736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260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784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308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832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356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880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404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28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452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976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500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2489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54877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07277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59677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12077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64477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16877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69277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21677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74077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626477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78877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931277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83677" y="3238245"/>
            <a:ext cx="165100" cy="622300"/>
          </a:xfrm>
          <a:custGeom>
            <a:avLst/>
            <a:gdLst>
              <a:gd name="connsiteX0" fmla="*/ 6350 w 165100"/>
              <a:gd name="connsiteY0" fmla="*/ 6350 h 622300"/>
              <a:gd name="connsiteX1" fmla="*/ 6350 w 165100"/>
              <a:gd name="connsiteY1" fmla="*/ 615950 h 622300"/>
              <a:gd name="connsiteX2" fmla="*/ 158750 w 165100"/>
              <a:gd name="connsiteY2" fmla="*/ 615950 h 622300"/>
              <a:gd name="connsiteX3" fmla="*/ 158750 w 165100"/>
              <a:gd name="connsiteY3" fmla="*/ 6350 h 622300"/>
              <a:gd name="connsiteX4" fmla="*/ 6350 w 165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622300">
                <a:moveTo>
                  <a:pt x="6350" y="6350"/>
                </a:moveTo>
                <a:lnTo>
                  <a:pt x="6350" y="615950"/>
                </a:lnTo>
                <a:lnTo>
                  <a:pt x="158750" y="615950"/>
                </a:lnTo>
                <a:lnTo>
                  <a:pt x="158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51239" y="3244595"/>
            <a:ext cx="914399" cy="609600"/>
          </a:xfrm>
          <a:custGeom>
            <a:avLst/>
            <a:gdLst>
              <a:gd name="connsiteX0" fmla="*/ 0 w 914399"/>
              <a:gd name="connsiteY0" fmla="*/ 0 h 609600"/>
              <a:gd name="connsiteX1" fmla="*/ 0 w 914399"/>
              <a:gd name="connsiteY1" fmla="*/ 609600 h 609600"/>
              <a:gd name="connsiteX2" fmla="*/ 914399 w 914399"/>
              <a:gd name="connsiteY2" fmla="*/ 609600 h 609600"/>
              <a:gd name="connsiteX3" fmla="*/ 914399 w 914399"/>
              <a:gd name="connsiteY3" fmla="*/ 0 h 609600"/>
              <a:gd name="connsiteX4" fmla="*/ 0 w 914399"/>
              <a:gd name="connsiteY4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" h="609600">
                <a:moveTo>
                  <a:pt x="0" y="0"/>
                </a:moveTo>
                <a:lnTo>
                  <a:pt x="0" y="609600"/>
                </a:lnTo>
                <a:lnTo>
                  <a:pt x="914399" y="609600"/>
                </a:lnTo>
                <a:lnTo>
                  <a:pt x="914399" y="0"/>
                </a:lnTo>
                <a:lnTo>
                  <a:pt x="0" y="0"/>
                </a:lnTo>
              </a:path>
            </a:pathLst>
          </a:custGeom>
          <a:solidFill>
            <a:srgbClr val="cce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44889" y="3238245"/>
            <a:ext cx="927099" cy="622300"/>
          </a:xfrm>
          <a:custGeom>
            <a:avLst/>
            <a:gdLst>
              <a:gd name="connsiteX0" fmla="*/ 6350 w 927099"/>
              <a:gd name="connsiteY0" fmla="*/ 6350 h 622300"/>
              <a:gd name="connsiteX1" fmla="*/ 6350 w 927099"/>
              <a:gd name="connsiteY1" fmla="*/ 615950 h 622300"/>
              <a:gd name="connsiteX2" fmla="*/ 920749 w 927099"/>
              <a:gd name="connsiteY2" fmla="*/ 615950 h 622300"/>
              <a:gd name="connsiteX3" fmla="*/ 920749 w 927099"/>
              <a:gd name="connsiteY3" fmla="*/ 6350 h 622300"/>
              <a:gd name="connsiteX4" fmla="*/ 6350 w 927099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7099" h="622300">
                <a:moveTo>
                  <a:pt x="6350" y="6350"/>
                </a:moveTo>
                <a:lnTo>
                  <a:pt x="6350" y="615950"/>
                </a:lnTo>
                <a:lnTo>
                  <a:pt x="920749" y="615950"/>
                </a:lnTo>
                <a:lnTo>
                  <a:pt x="9207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65639" y="3244595"/>
            <a:ext cx="914400" cy="609600"/>
          </a:xfrm>
          <a:custGeom>
            <a:avLst/>
            <a:gdLst>
              <a:gd name="connsiteX0" fmla="*/ 0 w 914400"/>
              <a:gd name="connsiteY0" fmla="*/ 0 h 609600"/>
              <a:gd name="connsiteX1" fmla="*/ 0 w 914400"/>
              <a:gd name="connsiteY1" fmla="*/ 609600 h 609600"/>
              <a:gd name="connsiteX2" fmla="*/ 914400 w 914400"/>
              <a:gd name="connsiteY2" fmla="*/ 609600 h 609600"/>
              <a:gd name="connsiteX3" fmla="*/ 914400 w 914400"/>
              <a:gd name="connsiteY3" fmla="*/ 0 h 609600"/>
              <a:gd name="connsiteX4" fmla="*/ 0 w 914400"/>
              <a:gd name="connsiteY4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609600">
                <a:moveTo>
                  <a:pt x="0" y="0"/>
                </a:moveTo>
                <a:lnTo>
                  <a:pt x="0" y="609600"/>
                </a:lnTo>
                <a:lnTo>
                  <a:pt x="914400" y="609600"/>
                </a:lnTo>
                <a:lnTo>
                  <a:pt x="914400" y="0"/>
                </a:lnTo>
                <a:lnTo>
                  <a:pt x="0" y="0"/>
                </a:lnTo>
              </a:path>
            </a:pathLst>
          </a:custGeom>
          <a:solidFill>
            <a:srgbClr val="cce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59289" y="3238245"/>
            <a:ext cx="927100" cy="622300"/>
          </a:xfrm>
          <a:custGeom>
            <a:avLst/>
            <a:gdLst>
              <a:gd name="connsiteX0" fmla="*/ 6350 w 927100"/>
              <a:gd name="connsiteY0" fmla="*/ 6350 h 622300"/>
              <a:gd name="connsiteX1" fmla="*/ 6350 w 927100"/>
              <a:gd name="connsiteY1" fmla="*/ 615950 h 622300"/>
              <a:gd name="connsiteX2" fmla="*/ 920750 w 927100"/>
              <a:gd name="connsiteY2" fmla="*/ 615950 h 622300"/>
              <a:gd name="connsiteX3" fmla="*/ 920750 w 927100"/>
              <a:gd name="connsiteY3" fmla="*/ 6350 h 622300"/>
              <a:gd name="connsiteX4" fmla="*/ 6350 w 927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7100" h="622300">
                <a:moveTo>
                  <a:pt x="6350" y="6350"/>
                </a:moveTo>
                <a:lnTo>
                  <a:pt x="6350" y="615950"/>
                </a:lnTo>
                <a:lnTo>
                  <a:pt x="920750" y="615950"/>
                </a:lnTo>
                <a:lnTo>
                  <a:pt x="920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80039" y="3244595"/>
            <a:ext cx="914400" cy="609600"/>
          </a:xfrm>
          <a:custGeom>
            <a:avLst/>
            <a:gdLst>
              <a:gd name="connsiteX0" fmla="*/ 0 w 914400"/>
              <a:gd name="connsiteY0" fmla="*/ 0 h 609600"/>
              <a:gd name="connsiteX1" fmla="*/ 0 w 914400"/>
              <a:gd name="connsiteY1" fmla="*/ 609600 h 609600"/>
              <a:gd name="connsiteX2" fmla="*/ 914400 w 914400"/>
              <a:gd name="connsiteY2" fmla="*/ 609600 h 609600"/>
              <a:gd name="connsiteX3" fmla="*/ 914400 w 914400"/>
              <a:gd name="connsiteY3" fmla="*/ 0 h 609600"/>
              <a:gd name="connsiteX4" fmla="*/ 0 w 914400"/>
              <a:gd name="connsiteY4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609600">
                <a:moveTo>
                  <a:pt x="0" y="0"/>
                </a:moveTo>
                <a:lnTo>
                  <a:pt x="0" y="609600"/>
                </a:lnTo>
                <a:lnTo>
                  <a:pt x="914400" y="609600"/>
                </a:lnTo>
                <a:lnTo>
                  <a:pt x="914400" y="0"/>
                </a:lnTo>
                <a:lnTo>
                  <a:pt x="0" y="0"/>
                </a:lnTo>
              </a:path>
            </a:pathLst>
          </a:custGeom>
          <a:solidFill>
            <a:srgbClr val="cce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73689" y="3238245"/>
            <a:ext cx="927100" cy="622300"/>
          </a:xfrm>
          <a:custGeom>
            <a:avLst/>
            <a:gdLst>
              <a:gd name="connsiteX0" fmla="*/ 6350 w 927100"/>
              <a:gd name="connsiteY0" fmla="*/ 6350 h 622300"/>
              <a:gd name="connsiteX1" fmla="*/ 6350 w 927100"/>
              <a:gd name="connsiteY1" fmla="*/ 615950 h 622300"/>
              <a:gd name="connsiteX2" fmla="*/ 920750 w 927100"/>
              <a:gd name="connsiteY2" fmla="*/ 615950 h 622300"/>
              <a:gd name="connsiteX3" fmla="*/ 920750 w 927100"/>
              <a:gd name="connsiteY3" fmla="*/ 6350 h 622300"/>
              <a:gd name="connsiteX4" fmla="*/ 6350 w 927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7100" h="622300">
                <a:moveTo>
                  <a:pt x="6350" y="6350"/>
                </a:moveTo>
                <a:lnTo>
                  <a:pt x="6350" y="615950"/>
                </a:lnTo>
                <a:lnTo>
                  <a:pt x="920750" y="615950"/>
                </a:lnTo>
                <a:lnTo>
                  <a:pt x="920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94439" y="3244595"/>
            <a:ext cx="2133600" cy="609600"/>
          </a:xfrm>
          <a:custGeom>
            <a:avLst/>
            <a:gdLst>
              <a:gd name="connsiteX0" fmla="*/ 0 w 2133600"/>
              <a:gd name="connsiteY0" fmla="*/ 0 h 609600"/>
              <a:gd name="connsiteX1" fmla="*/ 0 w 2133600"/>
              <a:gd name="connsiteY1" fmla="*/ 609600 h 609600"/>
              <a:gd name="connsiteX2" fmla="*/ 2133600 w 2133600"/>
              <a:gd name="connsiteY2" fmla="*/ 609600 h 609600"/>
              <a:gd name="connsiteX3" fmla="*/ 2133600 w 2133600"/>
              <a:gd name="connsiteY3" fmla="*/ 0 h 609600"/>
              <a:gd name="connsiteX4" fmla="*/ 0 w 2133600"/>
              <a:gd name="connsiteY4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33600" h="609600">
                <a:moveTo>
                  <a:pt x="0" y="0"/>
                </a:moveTo>
                <a:lnTo>
                  <a:pt x="0" y="609600"/>
                </a:lnTo>
                <a:lnTo>
                  <a:pt x="2133600" y="609600"/>
                </a:lnTo>
                <a:lnTo>
                  <a:pt x="2133600" y="0"/>
                </a:lnTo>
                <a:lnTo>
                  <a:pt x="0" y="0"/>
                </a:lnTo>
              </a:path>
            </a:pathLst>
          </a:custGeom>
          <a:solidFill>
            <a:srgbClr val="cce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88089" y="3238245"/>
            <a:ext cx="2146300" cy="622300"/>
          </a:xfrm>
          <a:custGeom>
            <a:avLst/>
            <a:gdLst>
              <a:gd name="connsiteX0" fmla="*/ 6350 w 2146300"/>
              <a:gd name="connsiteY0" fmla="*/ 6350 h 622300"/>
              <a:gd name="connsiteX1" fmla="*/ 6350 w 2146300"/>
              <a:gd name="connsiteY1" fmla="*/ 615950 h 622300"/>
              <a:gd name="connsiteX2" fmla="*/ 2139950 w 2146300"/>
              <a:gd name="connsiteY2" fmla="*/ 615950 h 622300"/>
              <a:gd name="connsiteX3" fmla="*/ 2139950 w 2146300"/>
              <a:gd name="connsiteY3" fmla="*/ 6350 h 622300"/>
              <a:gd name="connsiteX4" fmla="*/ 6350 w 21463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46300" h="622300">
                <a:moveTo>
                  <a:pt x="6350" y="6350"/>
                </a:moveTo>
                <a:lnTo>
                  <a:pt x="6350" y="615950"/>
                </a:lnTo>
                <a:lnTo>
                  <a:pt x="2139950" y="615950"/>
                </a:lnTo>
                <a:lnTo>
                  <a:pt x="2139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28027" y="3244595"/>
            <a:ext cx="914400" cy="609600"/>
          </a:xfrm>
          <a:custGeom>
            <a:avLst/>
            <a:gdLst>
              <a:gd name="connsiteX0" fmla="*/ 0 w 914400"/>
              <a:gd name="connsiteY0" fmla="*/ 0 h 609600"/>
              <a:gd name="connsiteX1" fmla="*/ 0 w 914400"/>
              <a:gd name="connsiteY1" fmla="*/ 609600 h 609600"/>
              <a:gd name="connsiteX2" fmla="*/ 914400 w 914400"/>
              <a:gd name="connsiteY2" fmla="*/ 609600 h 609600"/>
              <a:gd name="connsiteX3" fmla="*/ 914400 w 914400"/>
              <a:gd name="connsiteY3" fmla="*/ 0 h 609600"/>
              <a:gd name="connsiteX4" fmla="*/ 0 w 914400"/>
              <a:gd name="connsiteY4" fmla="*/ 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609600">
                <a:moveTo>
                  <a:pt x="0" y="0"/>
                </a:moveTo>
                <a:lnTo>
                  <a:pt x="0" y="609600"/>
                </a:lnTo>
                <a:lnTo>
                  <a:pt x="914400" y="609600"/>
                </a:lnTo>
                <a:lnTo>
                  <a:pt x="914400" y="0"/>
                </a:lnTo>
                <a:lnTo>
                  <a:pt x="0" y="0"/>
                </a:lnTo>
              </a:path>
            </a:pathLst>
          </a:custGeom>
          <a:solidFill>
            <a:srgbClr val="cce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21677" y="3238245"/>
            <a:ext cx="927100" cy="622300"/>
          </a:xfrm>
          <a:custGeom>
            <a:avLst/>
            <a:gdLst>
              <a:gd name="connsiteX0" fmla="*/ 6350 w 927100"/>
              <a:gd name="connsiteY0" fmla="*/ 6350 h 622300"/>
              <a:gd name="connsiteX1" fmla="*/ 6350 w 927100"/>
              <a:gd name="connsiteY1" fmla="*/ 615950 h 622300"/>
              <a:gd name="connsiteX2" fmla="*/ 920750 w 927100"/>
              <a:gd name="connsiteY2" fmla="*/ 615950 h 622300"/>
              <a:gd name="connsiteX3" fmla="*/ 920750 w 927100"/>
              <a:gd name="connsiteY3" fmla="*/ 6350 h 622300"/>
              <a:gd name="connsiteX4" fmla="*/ 6350 w 927100"/>
              <a:gd name="connsiteY4" fmla="*/ 6350 h 622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27100" h="622300">
                <a:moveTo>
                  <a:pt x="6350" y="6350"/>
                </a:moveTo>
                <a:lnTo>
                  <a:pt x="6350" y="615950"/>
                </a:lnTo>
                <a:lnTo>
                  <a:pt x="920750" y="615950"/>
                </a:lnTo>
                <a:lnTo>
                  <a:pt x="9207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873500" y="914400"/>
            <a:ext cx="3492500" cy="2019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304800" algn="l"/>
                <a:tab pos="609600" algn="l"/>
              </a:tabLst>
            </a:pP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300"/>
              </a:lnSpc>
              <a:tabLst>
                <a:tab pos="304800" algn="l"/>
                <a:tab pos="6096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){</a:t>
            </a:r>
          </a:p>
          <a:p>
            <a:pPr>
              <a:lnSpc>
                <a:spcPts val="2300"/>
              </a:lnSpc>
              <a:tabLst>
                <a:tab pos="3048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PrintN(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–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300"/>
              </a:lnSpc>
              <a:tabLst>
                <a:tab pos="304800" algn="l"/>
                <a:tab pos="6096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printf(“%d\n”,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2300"/>
              </a:lnSpc>
              <a:tabLst>
                <a:tab pos="3048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300"/>
              </a:lnSpc>
              <a:tabLst>
                <a:tab pos="304800" algn="l"/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2300"/>
              </a:lnSpc>
              <a:tabLst>
                <a:tab pos="304800" algn="l"/>
                <a:tab pos="6096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4191000"/>
            <a:ext cx="2120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PrintN(100000)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407400" y="3429000"/>
            <a:ext cx="457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3429000"/>
            <a:ext cx="2273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100000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99999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406900" y="3467100"/>
            <a:ext cx="635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99998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59000" y="4546600"/>
            <a:ext cx="31115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304800" algn="l"/>
                <a:tab pos="609600" algn="l"/>
                <a:tab pos="990600" algn="l"/>
                <a:tab pos="17526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PrintN(99999)</a:t>
            </a:r>
          </a:p>
          <a:p>
            <a:pPr>
              <a:lnSpc>
                <a:spcPts val="2300"/>
              </a:lnSpc>
              <a:tabLst>
                <a:tab pos="304800" algn="l"/>
                <a:tab pos="609600" algn="l"/>
                <a:tab pos="990600" algn="l"/>
                <a:tab pos="17526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PrintN(99998)</a:t>
            </a:r>
          </a:p>
          <a:p>
            <a:pPr>
              <a:lnSpc>
                <a:spcPts val="2300"/>
              </a:lnSpc>
              <a:tabLst>
                <a:tab pos="304800" algn="l"/>
                <a:tab pos="609600" algn="l"/>
                <a:tab pos="990600" algn="l"/>
                <a:tab pos="17526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PrintN(99997)</a:t>
            </a:r>
          </a:p>
          <a:p>
            <a:pPr>
              <a:lnSpc>
                <a:spcPts val="1700"/>
              </a:lnSpc>
              <a:tabLst>
                <a:tab pos="304800" algn="l"/>
                <a:tab pos="609600" algn="l"/>
                <a:tab pos="990600" algn="l"/>
                <a:tab pos="1752600" algn="l"/>
              </a:tabLst>
            </a:pPr>
            <a:r>
              <a:rPr lang="en-US" altLang="zh-CN" dirty="0" smtClean="0"/>
              <a:t>			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……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……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304800" algn="l"/>
                <a:tab pos="609600" algn="l"/>
                <a:tab pos="990600" algn="l"/>
                <a:tab pos="1752600" algn="l"/>
              </a:tabLst>
            </a:pPr>
            <a:r>
              <a:rPr lang="en-US" altLang="zh-CN" dirty="0" smtClean="0"/>
              <a:t>				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PrintN(0)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65800" y="3467100"/>
            <a:ext cx="965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21600" y="3467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64200" y="4648200"/>
            <a:ext cx="20447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1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1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31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6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749300"/>
            <a:ext cx="1473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							</a:tabLst>
            </a:pP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1.1</a:t>
            </a:r>
            <a:r>
              <a:rPr lang="en-US" altLang="zh-CN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94039" y="1491996"/>
            <a:ext cx="6553200" cy="2023871"/>
          </a:xfrm>
          <a:custGeom>
            <a:avLst/>
            <a:gdLst>
              <a:gd name="connsiteX0" fmla="*/ 0 w 6553200"/>
              <a:gd name="connsiteY0" fmla="*/ 0 h 2023871"/>
              <a:gd name="connsiteX1" fmla="*/ 0 w 6553200"/>
              <a:gd name="connsiteY1" fmla="*/ 2023871 h 2023871"/>
              <a:gd name="connsiteX2" fmla="*/ 6553199 w 6553200"/>
              <a:gd name="connsiteY2" fmla="*/ 2023871 h 2023871"/>
              <a:gd name="connsiteX3" fmla="*/ 6553199 w 6553200"/>
              <a:gd name="connsiteY3" fmla="*/ 0 h 2023871"/>
              <a:gd name="connsiteX4" fmla="*/ 0 w 6553200"/>
              <a:gd name="connsiteY4" fmla="*/ 0 h 20238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53200" h="2023871">
                <a:moveTo>
                  <a:pt x="0" y="0"/>
                </a:moveTo>
                <a:lnTo>
                  <a:pt x="0" y="2023871"/>
                </a:lnTo>
                <a:lnTo>
                  <a:pt x="6553199" y="2023871"/>
                </a:lnTo>
                <a:lnTo>
                  <a:pt x="65531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87689" y="1485646"/>
            <a:ext cx="6565900" cy="2036571"/>
          </a:xfrm>
          <a:custGeom>
            <a:avLst/>
            <a:gdLst>
              <a:gd name="connsiteX0" fmla="*/ 6350 w 6565900"/>
              <a:gd name="connsiteY0" fmla="*/ 6350 h 2036571"/>
              <a:gd name="connsiteX1" fmla="*/ 6350 w 6565900"/>
              <a:gd name="connsiteY1" fmla="*/ 2030221 h 2036571"/>
              <a:gd name="connsiteX2" fmla="*/ 6559549 w 6565900"/>
              <a:gd name="connsiteY2" fmla="*/ 2030221 h 2036571"/>
              <a:gd name="connsiteX3" fmla="*/ 6559549 w 6565900"/>
              <a:gd name="connsiteY3" fmla="*/ 6350 h 2036571"/>
              <a:gd name="connsiteX4" fmla="*/ 6350 w 6565900"/>
              <a:gd name="connsiteY4" fmla="*/ 6350 h 20365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65900" h="2036571">
                <a:moveTo>
                  <a:pt x="6350" y="6350"/>
                </a:moveTo>
                <a:lnTo>
                  <a:pt x="6350" y="2030221"/>
                </a:lnTo>
                <a:lnTo>
                  <a:pt x="6559549" y="2030221"/>
                </a:lnTo>
                <a:lnTo>
                  <a:pt x="6559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94039" y="4040123"/>
            <a:ext cx="6553200" cy="2023872"/>
          </a:xfrm>
          <a:custGeom>
            <a:avLst/>
            <a:gdLst>
              <a:gd name="connsiteX0" fmla="*/ 0 w 6553200"/>
              <a:gd name="connsiteY0" fmla="*/ 0 h 2023872"/>
              <a:gd name="connsiteX1" fmla="*/ 0 w 6553200"/>
              <a:gd name="connsiteY1" fmla="*/ 2023872 h 2023872"/>
              <a:gd name="connsiteX2" fmla="*/ 6553199 w 6553200"/>
              <a:gd name="connsiteY2" fmla="*/ 2023872 h 2023872"/>
              <a:gd name="connsiteX3" fmla="*/ 6553199 w 6553200"/>
              <a:gd name="connsiteY3" fmla="*/ 0 h 2023872"/>
              <a:gd name="connsiteX4" fmla="*/ 0 w 6553200"/>
              <a:gd name="connsiteY4" fmla="*/ 0 h 20238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53200" h="2023872">
                <a:moveTo>
                  <a:pt x="0" y="0"/>
                </a:moveTo>
                <a:lnTo>
                  <a:pt x="0" y="2023872"/>
                </a:lnTo>
                <a:lnTo>
                  <a:pt x="6553199" y="2023872"/>
                </a:lnTo>
                <a:lnTo>
                  <a:pt x="65531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87689" y="4033773"/>
            <a:ext cx="6565900" cy="2036572"/>
          </a:xfrm>
          <a:custGeom>
            <a:avLst/>
            <a:gdLst>
              <a:gd name="connsiteX0" fmla="*/ 6350 w 6565900"/>
              <a:gd name="connsiteY0" fmla="*/ 6350 h 2036572"/>
              <a:gd name="connsiteX1" fmla="*/ 6350 w 6565900"/>
              <a:gd name="connsiteY1" fmla="*/ 2030222 h 2036572"/>
              <a:gd name="connsiteX2" fmla="*/ 6559549 w 6565900"/>
              <a:gd name="connsiteY2" fmla="*/ 2030222 h 2036572"/>
              <a:gd name="connsiteX3" fmla="*/ 6559549 w 6565900"/>
              <a:gd name="connsiteY3" fmla="*/ 6350 h 2036572"/>
              <a:gd name="connsiteX4" fmla="*/ 6350 w 6565900"/>
              <a:gd name="connsiteY4" fmla="*/ 6350 h 2036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565900" h="2036572">
                <a:moveTo>
                  <a:pt x="6350" y="6350"/>
                </a:moveTo>
                <a:lnTo>
                  <a:pt x="6350" y="2030222"/>
                </a:lnTo>
                <a:lnTo>
                  <a:pt x="6559549" y="2030222"/>
                </a:lnTo>
                <a:lnTo>
                  <a:pt x="6559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60833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762000" algn="l"/>
                <a:tab pos="1041400" algn="l"/>
              </a:tabLst>
            </a:pP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1.1</a:t>
            </a:r>
            <a:r>
              <a:rPr lang="en-US" altLang="zh-CN" sz="4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762000" algn="l"/>
                <a:tab pos="1041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762000" algn="l"/>
                <a:tab pos="1041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</a:p>
          <a:p>
            <a:pPr>
              <a:lnSpc>
                <a:spcPts val="2100"/>
              </a:lnSpc>
              <a:tabLst>
                <a:tab pos="762000" algn="l"/>
                <a:tab pos="1041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a[0];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62200" y="2438400"/>
            <a:ext cx="35433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667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i=1;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i&lt;=n;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(a[i]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pow(x,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i));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62200" y="2971800"/>
            <a:ext cx="1219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3251200"/>
            <a:ext cx="127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4165600"/>
            <a:ext cx="53213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794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794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</a:p>
          <a:p>
            <a:pPr>
              <a:lnSpc>
                <a:spcPts val="2100"/>
              </a:lnSpc>
              <a:tabLst>
                <a:tab pos="279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double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a[n];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62200" y="4978400"/>
            <a:ext cx="28575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667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i=n;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i&gt;0;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i--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26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a[i-1]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x*p;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62200" y="5524500"/>
            <a:ext cx="1219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5791200"/>
            <a:ext cx="127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73800" y="2451100"/>
            <a:ext cx="18669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(1+2+……+n)</a:t>
            </a:r>
          </a:p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=(n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+n)/2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次乘法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13500" y="5130800"/>
            <a:ext cx="1054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次乘法！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73800" y="3149600"/>
            <a:ext cx="21717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00"/>
              </a:lnSpc>
              <a:tabLst>
							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0" y="5664200"/>
            <a:ext cx="1244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70800" y="5740400"/>
            <a:ext cx="177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18239" y="4463796"/>
            <a:ext cx="381000" cy="457200"/>
          </a:xfrm>
          <a:custGeom>
            <a:avLst/>
            <a:gdLst>
              <a:gd name="connsiteX0" fmla="*/ 190500 w 381000"/>
              <a:gd name="connsiteY0" fmla="*/ 122682 h 457200"/>
              <a:gd name="connsiteX1" fmla="*/ 147066 w 381000"/>
              <a:gd name="connsiteY1" fmla="*/ 48767 h 457200"/>
              <a:gd name="connsiteX2" fmla="*/ 128778 w 381000"/>
              <a:gd name="connsiteY2" fmla="*/ 134111 h 457200"/>
              <a:gd name="connsiteX3" fmla="*/ 6858 w 381000"/>
              <a:gd name="connsiteY3" fmla="*/ 48767 h 457200"/>
              <a:gd name="connsiteX4" fmla="*/ 81534 w 381000"/>
              <a:gd name="connsiteY4" fmla="*/ 161544 h 457200"/>
              <a:gd name="connsiteX5" fmla="*/ 0 w 381000"/>
              <a:gd name="connsiteY5" fmla="*/ 182117 h 457200"/>
              <a:gd name="connsiteX6" fmla="*/ 65532 w 381000"/>
              <a:gd name="connsiteY6" fmla="*/ 249173 h 457200"/>
              <a:gd name="connsiteX7" fmla="*/ 2286 w 381000"/>
              <a:gd name="connsiteY7" fmla="*/ 308609 h 457200"/>
              <a:gd name="connsiteX8" fmla="*/ 99822 w 381000"/>
              <a:gd name="connsiteY8" fmla="*/ 294894 h 457200"/>
              <a:gd name="connsiteX9" fmla="*/ 83820 w 381000"/>
              <a:gd name="connsiteY9" fmla="*/ 372617 h 457200"/>
              <a:gd name="connsiteX10" fmla="*/ 136398 w 381000"/>
              <a:gd name="connsiteY10" fmla="*/ 330707 h 457200"/>
              <a:gd name="connsiteX11" fmla="*/ 149352 w 381000"/>
              <a:gd name="connsiteY11" fmla="*/ 457200 h 457200"/>
              <a:gd name="connsiteX12" fmla="*/ 185928 w 381000"/>
              <a:gd name="connsiteY12" fmla="*/ 316229 h 457200"/>
              <a:gd name="connsiteX13" fmla="*/ 233934 w 381000"/>
              <a:gd name="connsiteY13" fmla="*/ 417575 h 457200"/>
              <a:gd name="connsiteX14" fmla="*/ 247650 w 381000"/>
              <a:gd name="connsiteY14" fmla="*/ 306323 h 457200"/>
              <a:gd name="connsiteX15" fmla="*/ 320040 w 381000"/>
              <a:gd name="connsiteY15" fmla="*/ 383285 h 457200"/>
              <a:gd name="connsiteX16" fmla="*/ 297180 w 381000"/>
              <a:gd name="connsiteY16" fmla="*/ 273557 h 457200"/>
              <a:gd name="connsiteX17" fmla="*/ 381000 w 381000"/>
              <a:gd name="connsiteY17" fmla="*/ 281177 h 457200"/>
              <a:gd name="connsiteX18" fmla="*/ 310896 w 381000"/>
              <a:gd name="connsiteY18" fmla="*/ 221741 h 457200"/>
              <a:gd name="connsiteX19" fmla="*/ 371855 w 381000"/>
              <a:gd name="connsiteY19" fmla="*/ 172211 h 457200"/>
              <a:gd name="connsiteX20" fmla="*/ 294894 w 381000"/>
              <a:gd name="connsiteY20" fmla="*/ 154685 h 457200"/>
              <a:gd name="connsiteX21" fmla="*/ 323850 w 381000"/>
              <a:gd name="connsiteY21" fmla="*/ 94488 h 457200"/>
              <a:gd name="connsiteX22" fmla="*/ 249936 w 381000"/>
              <a:gd name="connsiteY22" fmla="*/ 112775 h 457200"/>
              <a:gd name="connsiteX23" fmla="*/ 256032 w 381000"/>
              <a:gd name="connsiteY23" fmla="*/ 0 h 457200"/>
              <a:gd name="connsiteX24" fmla="*/ 190500 w 381000"/>
              <a:gd name="connsiteY24" fmla="*/ 122682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</a:cxnLst>
            <a:rect l="l" t="t" r="r" b="b"/>
            <a:pathLst>
              <a:path w="381000" h="457200">
                <a:moveTo>
                  <a:pt x="190500" y="122682"/>
                </a:moveTo>
                <a:lnTo>
                  <a:pt x="147066" y="48767"/>
                </a:lnTo>
                <a:lnTo>
                  <a:pt x="128778" y="134111"/>
                </a:lnTo>
                <a:lnTo>
                  <a:pt x="6858" y="48767"/>
                </a:lnTo>
                <a:lnTo>
                  <a:pt x="81534" y="161544"/>
                </a:lnTo>
                <a:lnTo>
                  <a:pt x="0" y="182117"/>
                </a:lnTo>
                <a:lnTo>
                  <a:pt x="65532" y="249173"/>
                </a:lnTo>
                <a:lnTo>
                  <a:pt x="2286" y="308609"/>
                </a:lnTo>
                <a:lnTo>
                  <a:pt x="99822" y="294894"/>
                </a:lnTo>
                <a:lnTo>
                  <a:pt x="83820" y="372617"/>
                </a:lnTo>
                <a:lnTo>
                  <a:pt x="136398" y="330707"/>
                </a:lnTo>
                <a:lnTo>
                  <a:pt x="149352" y="457200"/>
                </a:lnTo>
                <a:lnTo>
                  <a:pt x="185928" y="316229"/>
                </a:lnTo>
                <a:lnTo>
                  <a:pt x="233934" y="417575"/>
                </a:lnTo>
                <a:lnTo>
                  <a:pt x="247650" y="306323"/>
                </a:lnTo>
                <a:lnTo>
                  <a:pt x="320040" y="383285"/>
                </a:lnTo>
                <a:lnTo>
                  <a:pt x="297180" y="273557"/>
                </a:lnTo>
                <a:lnTo>
                  <a:pt x="381000" y="281177"/>
                </a:lnTo>
                <a:lnTo>
                  <a:pt x="310896" y="221741"/>
                </a:lnTo>
                <a:lnTo>
                  <a:pt x="371855" y="172211"/>
                </a:lnTo>
                <a:lnTo>
                  <a:pt x="294894" y="154685"/>
                </a:lnTo>
                <a:lnTo>
                  <a:pt x="323850" y="94488"/>
                </a:lnTo>
                <a:lnTo>
                  <a:pt x="249936" y="112775"/>
                </a:lnTo>
                <a:lnTo>
                  <a:pt x="256032" y="0"/>
                </a:lnTo>
                <a:lnTo>
                  <a:pt x="190500" y="122682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4267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什么是好的算法？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82800"/>
            <a:ext cx="7645400" cy="82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在分析一般算法的效率时，我们经常关注下面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两种复杂度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263900"/>
            <a:ext cx="1778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3200400"/>
            <a:ext cx="48387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                <a:tab pos="1549400" algn="l"/>
              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最坏情况复杂度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worst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600"/>
              </a:lnSpc>
              <a:tabLst>
                <a:tab pos="1549400" algn="l"/>
              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平均复杂度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5300"/>
              </a:lnSpc>
              <a:tabLst>
                <a:tab pos="1549400" algn="l"/>
              </a:tabLst>
            </a:pPr>
            <a:r>
              <a:rPr lang="en-US" altLang="zh-CN" dirty="0" smtClean="0"/>
              <a:t>	</a:t>
            </a:r>
            <a:r>
              <a:rPr lang="en-US" altLang="zh-CN" sz="31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1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altLang="zh-CN" sz="31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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1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worst</a:t>
            </a:r>
            <a:r>
              <a:rPr lang="en-US" altLang="zh-CN" sz="31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1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4800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复杂度的渐进表示法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1917700"/>
            <a:ext cx="177800" cy="256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1828800"/>
            <a:ext cx="7632700" cy="316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表示存在常数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&gt;0,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使得当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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时有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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300"/>
              </a:lnSpc>
              <a:tabLst>
							</a:tabLst>
            </a:pP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表示存在常数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&gt;0,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使得当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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时有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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表示同时有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和</a:t>
            </a:r>
          </a:p>
          <a:p>
            <a:pPr>
              <a:lnSpc>
                <a:spcPts val="3600"/>
              </a:lnSpc>
              <a:tabLst>
							</a:tabLst>
            </a:pP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