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7" r:id="rId6"/>
    <p:sldId id="269" r:id="rId7"/>
    <p:sldId id="270" r:id="rId8"/>
    <p:sldId id="271" r:id="rId9"/>
    <p:sldId id="262" r:id="rId10"/>
    <p:sldId id="274" r:id="rId11"/>
    <p:sldId id="263" r:id="rId12"/>
    <p:sldId id="264" r:id="rId13"/>
    <p:sldId id="275" r:id="rId14"/>
    <p:sldId id="265" r:id="rId15"/>
    <p:sldId id="266" r:id="rId16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18"/>
    </p:embeddedFont>
    <p:embeddedFont>
      <p:font typeface="Rubik" panose="020B0604020202020204" charset="-79"/>
      <p:regular r:id="rId19"/>
      <p:bold r:id="rId20"/>
      <p:italic r:id="rId21"/>
      <p:boldItalic r:id="rId22"/>
    </p:embeddedFont>
    <p:embeddedFont>
      <p:font typeface="Rubik Light" panose="020B0604020202020204" charset="-79"/>
      <p:regular r:id="rId23"/>
      <p:bold r:id="rId24"/>
      <p:italic r:id="rId25"/>
      <p:boldItalic r:id="rId26"/>
    </p:embeddedFont>
    <p:embeddedFont>
      <p:font typeface="Rubik Medium" panose="020B0604020202020204" charset="-79"/>
      <p:regular r:id="rId27"/>
      <p:bold r:id="rId28"/>
      <p:italic r:id="rId29"/>
      <p:boldItalic r:id="rId30"/>
    </p:embeddedFont>
    <p:embeddedFont>
      <p:font typeface="Rubik SemiBold" panose="020B0604020202020204" charset="-79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1nl8uAJepcjcA2CnLI/GAkZt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90D"/>
    <a:srgbClr val="0199A3"/>
    <a:srgbClr val="01949E"/>
    <a:srgbClr val="F39201"/>
    <a:srgbClr val="235E63"/>
    <a:srgbClr val="7FCCD2"/>
    <a:srgbClr val="007D8A"/>
    <a:srgbClr val="0097A7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508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c2985a6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3ec2985a6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434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ee8683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65ee8683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56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27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36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362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4289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6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5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2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1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29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17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5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3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11700" y="283412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6" lvl="1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5" lvl="2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2" lvl="3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1" lvl="4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29" lvl="5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17" lvl="6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5" lvl="7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3" lvl="8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4832400" y="115247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6" lvl="1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5" lvl="2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2" lvl="3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1" lvl="4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29" lvl="5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17" lvl="6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5" lvl="7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3" lvl="8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6" lvl="1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5" lvl="2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2" lvl="3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1" lvl="4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29" lvl="5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17" lvl="6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5" lvl="7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3" lvl="8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8" lvl="0" indent="-34289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6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5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2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1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29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17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5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3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7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8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okerstudio.google.com/reporting/2b911394-f4b8-4fcc-bcb5-06b8d0ad7cf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christine-danitha-a4b738281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hyperlink" Target="mailto:christinedanithahutapea@gmail.com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cademy.dqlab.id/Certificate_check/result/DQLABAI001MWVWQO#mycertificate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ertificates.revou.co/christine-hutapea-certificate-completion-damc23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cademy.dqlab.id/Certificate_check/result/DQLABBDASPGPB10KIBGIC#mycertificate" TargetMode="External"/><Relationship Id="rId5" Type="http://schemas.openxmlformats.org/officeDocument/2006/relationships/hyperlink" Target="https://academy.dqlab.id/Certificate_check/result/DQLABBDAE10ICTLPD#mycertificate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rive.google.com/file/d/1ifyj9FOCjF6I_80TmeNoda4hrmVvTMt4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hristinee25/Kimia-Farm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2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17900" y="1008362"/>
            <a:ext cx="6239100" cy="22621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4500"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Analisis Kinerja Bisnis Kimia Farma Tahun 2020 - 2023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130300"/>
            <a:ext cx="7289100" cy="5693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500"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- Big Data Analytics</a:t>
            </a:r>
            <a:endParaRPr sz="25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1"/>
            <a:ext cx="4578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3000"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754566"/>
            <a:ext cx="7894580" cy="9540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>
              <a:buSzPts val="2000"/>
            </a:pPr>
            <a:r>
              <a:rPr lang="en" sz="3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Christine Elizabeth Danitha Hutapea, S.Stat.</a:t>
            </a:r>
            <a:endParaRPr sz="3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340500" y="403913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Google Shape;103;p4">
            <a:extLst>
              <a:ext uri="{FF2B5EF4-FFF2-40B4-BE49-F238E27FC236}">
                <a16:creationId xmlns:a16="http://schemas.microsoft.com/office/drawing/2014/main" id="{37B1C4F0-C418-BD86-9F84-304202701F6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6" y="36087"/>
            <a:ext cx="1343123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AA200D-C3A1-69DE-01DF-0A3994B3BC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366"/>
          <a:stretch/>
        </p:blipFill>
        <p:spPr>
          <a:xfrm>
            <a:off x="872007" y="1004214"/>
            <a:ext cx="3414195" cy="1979289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9E225-EC93-81E8-94B8-84AF517E3C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037"/>
          <a:stretch/>
        </p:blipFill>
        <p:spPr>
          <a:xfrm>
            <a:off x="4842164" y="1010517"/>
            <a:ext cx="3415921" cy="1980000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0D6E3-F823-EC9A-8E75-9BD15585D4A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923"/>
          <a:stretch/>
        </p:blipFill>
        <p:spPr>
          <a:xfrm>
            <a:off x="899303" y="3073501"/>
            <a:ext cx="3333077" cy="1980000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AD1182-F4FF-9818-015D-549F824367A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037"/>
          <a:stretch/>
        </p:blipFill>
        <p:spPr>
          <a:xfrm>
            <a:off x="4848191" y="3077008"/>
            <a:ext cx="3435200" cy="1980000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CCCBD9-B116-579E-3E00-949BC222D837}"/>
              </a:ext>
            </a:extLst>
          </p:cNvPr>
          <p:cNvSpPr/>
          <p:nvPr/>
        </p:nvSpPr>
        <p:spPr>
          <a:xfrm>
            <a:off x="1736111" y="1563290"/>
            <a:ext cx="1170862" cy="1207206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F0377-A330-D875-E292-096A16D1192B}"/>
              </a:ext>
            </a:extLst>
          </p:cNvPr>
          <p:cNvSpPr/>
          <p:nvPr/>
        </p:nvSpPr>
        <p:spPr>
          <a:xfrm>
            <a:off x="5731924" y="1575760"/>
            <a:ext cx="1037367" cy="879765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65F77E-E0E9-9E34-5D9B-871CB92C9DB4}"/>
              </a:ext>
            </a:extLst>
          </p:cNvPr>
          <p:cNvSpPr/>
          <p:nvPr/>
        </p:nvSpPr>
        <p:spPr>
          <a:xfrm>
            <a:off x="1736113" y="3632581"/>
            <a:ext cx="1066183" cy="939421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8F19C8-C1DE-1BE1-374B-27AEB8E573A5}"/>
              </a:ext>
            </a:extLst>
          </p:cNvPr>
          <p:cNvSpPr/>
          <p:nvPr/>
        </p:nvSpPr>
        <p:spPr>
          <a:xfrm>
            <a:off x="5756374" y="3648556"/>
            <a:ext cx="1026565" cy="786969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065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3ec2985a68_1_4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3ec2985a68_1_4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ec2985a68_1_42"/>
          <p:cNvSpPr txBox="1"/>
          <p:nvPr/>
        </p:nvSpPr>
        <p:spPr>
          <a:xfrm>
            <a:off x="340500" y="452039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>
              <a:buSzPts val="2700"/>
              <a:buFont typeface="Rubik"/>
              <a:buAutoNum type="arabicPeriod" startAt="2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Tabel Analisa</a:t>
            </a:r>
            <a:endParaRPr sz="27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g23ec2985a68_1_42"/>
          <p:cNvSpPr txBox="1"/>
          <p:nvPr/>
        </p:nvSpPr>
        <p:spPr>
          <a:xfrm>
            <a:off x="4586914" y="912548"/>
            <a:ext cx="4490807" cy="469869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Pembuatan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ini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query CREATE TABLE untuk membuat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baru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bernama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kf_tabel_Analisa</a:t>
            </a: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Kemudian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isikan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datanya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query SELECT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Common Table Expression untuk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mengambil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tabel-tabel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telah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impor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sebelumnya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kf_final_transaction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kf_kantor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cabang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dan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kf_product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).</a:t>
            </a: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Adapun untuk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menghubungkan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lainnya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query LEFT JOIN</a:t>
            </a: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sz="15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0E0E0AF3-DC6D-6E9D-F127-7C9F0E5D6BF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6" y="36087"/>
            <a:ext cx="1343123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35D080-9D0A-7D49-D671-DC776331EB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562974" y="1052173"/>
            <a:ext cx="3858902" cy="3825284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CA89B9-1A03-17EE-0A84-2DE737EB1BD0}"/>
              </a:ext>
            </a:extLst>
          </p:cNvPr>
          <p:cNvSpPr/>
          <p:nvPr/>
        </p:nvSpPr>
        <p:spPr>
          <a:xfrm>
            <a:off x="1777054" y="1901231"/>
            <a:ext cx="1634886" cy="2846741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383798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03C65E5E-55D1-10F8-E52F-4982CFA59BA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553D5-0A54-506E-8E72-DA04D14F693D}"/>
              </a:ext>
            </a:extLst>
          </p:cNvPr>
          <p:cNvSpPr txBox="1"/>
          <p:nvPr/>
        </p:nvSpPr>
        <p:spPr>
          <a:xfrm>
            <a:off x="248511" y="1009313"/>
            <a:ext cx="86803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membuat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baru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nama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kf_tabel_analisa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CREATE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TABLE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rakamin-kf-analytics-427606.kimia_farma.kf_tabel_analisa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digunakan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perintah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cte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membuat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subquery 'main'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WITH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latin typeface="Roboto Mono" panose="020F0502020204030204" pitchFamily="49" charset="0"/>
              </a:rPr>
              <a:t>main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(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'main'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menampilkan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transaction_id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date,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branch_id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branch_name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kota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provinsi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rating_cabang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customer_name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product_id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product_name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actual_price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discount_percentage,persentase_gross_laba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nett_sales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SELECT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transaction_id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date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t.branch_id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branch_name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kota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provinsi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c.rating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rating_cabang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</a:t>
            </a: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customer_name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t.product_id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product_name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actual_price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discount_percentage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</a:t>
            </a: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ketentuan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persentase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laba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CASE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50000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0.1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&gt;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50000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AND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100000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0.15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&gt;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100000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AND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300000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0.2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&gt;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300000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AND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500000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0.25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ELSE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0.3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END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persentase_gross_laba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*(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1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-</a:t>
            </a:r>
            <a:r>
              <a:rPr lang="en-ID" sz="1100" dirty="0">
                <a:latin typeface="Roboto Mono" panose="020F0502020204030204" pitchFamily="49" charset="0"/>
              </a:rPr>
              <a:t>discount_percentage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)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nett_sales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FROM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rakamin-kf-analytics-427606.kimia_farma.kf_final_transaction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383798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03C65E5E-55D1-10F8-E52F-4982CFA59BA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553D5-0A54-506E-8E72-DA04D14F693D}"/>
              </a:ext>
            </a:extLst>
          </p:cNvPr>
          <p:cNvSpPr txBox="1"/>
          <p:nvPr/>
        </p:nvSpPr>
        <p:spPr>
          <a:xfrm>
            <a:off x="219058" y="1050258"/>
            <a:ext cx="8924942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dilakukan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join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kantor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cabang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untuk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menambahkan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nama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cabang,kota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provinsi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dan rating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cabang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yang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tidak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terdapat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pada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LEFT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JOIN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rakamin-kf-analytics-427606.kimia_farma.kf_kantor_cabang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c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ON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t.branch_id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= </a:t>
            </a:r>
            <a:r>
              <a:rPr lang="en-ID" sz="1100" dirty="0" err="1">
                <a:latin typeface="Roboto Mono" panose="020F0502020204030204" pitchFamily="49" charset="0"/>
              </a:rPr>
              <a:t>c.branch_id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dan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untuk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menambahkan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nama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yang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tidak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terdapatpada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LEFT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JOIN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rakamin-kf-analytics-427606.kimia_farma.kf_product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p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ON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t.product_id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= </a:t>
            </a:r>
            <a:r>
              <a:rPr lang="en-ID" sz="1100" dirty="0" err="1">
                <a:latin typeface="Roboto Mono" panose="020F0502020204030204" pitchFamily="49" charset="0"/>
              </a:rPr>
              <a:t>p.product_id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)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menampilkan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keseluruhan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'main' +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nett_profit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dan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rating_transaksi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SELECT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DISTINCT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main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.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*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US" sz="1100" dirty="0">
                <a:solidFill>
                  <a:schemeClr val="tx1"/>
                </a:solidFill>
                <a:latin typeface="Roboto Mono" panose="020F0502020204030204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Roboto Mono" panose="020F0502020204030204" pitchFamily="49" charset="0"/>
              </a:rPr>
              <a:t>actual_price</a:t>
            </a:r>
            <a:r>
              <a:rPr lang="en-US" sz="1100" dirty="0">
                <a:solidFill>
                  <a:schemeClr val="tx1"/>
                </a:solidFill>
                <a:latin typeface="Roboto Mono" panose="020F0502020204030204" pitchFamily="49" charset="0"/>
              </a:rPr>
              <a:t>*</a:t>
            </a:r>
            <a:r>
              <a:rPr lang="en-US" sz="1100" dirty="0" err="1">
                <a:solidFill>
                  <a:schemeClr val="tx1"/>
                </a:solidFill>
                <a:latin typeface="Roboto Mono" panose="020F0502020204030204" pitchFamily="49" charset="0"/>
              </a:rPr>
              <a:t>persentase_gross_laba</a:t>
            </a:r>
            <a:r>
              <a:rPr lang="en-US" sz="1100" dirty="0">
                <a:solidFill>
                  <a:schemeClr val="tx1"/>
                </a:solidFill>
                <a:latin typeface="Roboto Mono" panose="020F0502020204030204" pitchFamily="49" charset="0"/>
              </a:rPr>
              <a:t>)-(</a:t>
            </a:r>
            <a:r>
              <a:rPr lang="en-US" sz="1100" dirty="0" err="1">
                <a:solidFill>
                  <a:schemeClr val="tx1"/>
                </a:solidFill>
                <a:latin typeface="Roboto Mono" panose="020F0502020204030204" pitchFamily="49" charset="0"/>
              </a:rPr>
              <a:t>actual_price-nett_sales</a:t>
            </a:r>
            <a:r>
              <a:rPr lang="en-US" sz="1100" dirty="0">
                <a:solidFill>
                  <a:schemeClr val="tx1"/>
                </a:solidFill>
                <a:latin typeface="Roboto Mono" panose="020F0502020204030204" pitchFamily="49" charset="0"/>
              </a:rPr>
              <a:t>) </a:t>
            </a:r>
            <a:r>
              <a:rPr lang="en-US" sz="1100" dirty="0" err="1">
                <a:solidFill>
                  <a:schemeClr val="tx1"/>
                </a:solidFill>
                <a:latin typeface="Roboto Mono" panose="020F0502020204030204" pitchFamily="49" charset="0"/>
              </a:rPr>
              <a:t>nett_profit</a:t>
            </a:r>
            <a:r>
              <a:rPr lang="en-US" sz="1100" dirty="0">
                <a:solidFill>
                  <a:schemeClr val="tx1"/>
                </a:solidFill>
                <a:latin typeface="Roboto Mono" panose="020F0502020204030204" pitchFamily="49" charset="0"/>
              </a:rPr>
              <a:t>,</a:t>
            </a:r>
            <a:endParaRPr lang="en-ID" sz="1100" dirty="0">
              <a:solidFill>
                <a:schemeClr val="tx1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 err="1">
                <a:latin typeface="Roboto Mono" panose="020F0502020204030204" pitchFamily="49" charset="0"/>
              </a:rPr>
              <a:t>t.rating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rating_transaksi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FROM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latin typeface="Roboto Mono" panose="020F0502020204030204" pitchFamily="49" charset="0"/>
              </a:rPr>
              <a:t>main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rakamin-kf-analytics-427606.kimia_farma.kf_final_transaction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WHERE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 err="1">
                <a:latin typeface="Roboto Mono" panose="020F0502020204030204" pitchFamily="49" charset="0"/>
              </a:rPr>
              <a:t>main.transaction_id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= </a:t>
            </a:r>
            <a:r>
              <a:rPr lang="en-ID" sz="1100" dirty="0" err="1">
                <a:latin typeface="Roboto Mono" panose="020F0502020204030204" pitchFamily="49" charset="0"/>
              </a:rPr>
              <a:t>t.transaction_id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mengurutkan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dari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terbaru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ORDER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BY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date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DESC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759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76441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15332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 startAt="4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86ABF8EF-3192-4F15-5C95-6CBE31E7BCF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74875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962FF-2F8F-0B6E-66E8-8D9AC5A5DFD1}"/>
              </a:ext>
            </a:extLst>
          </p:cNvPr>
          <p:cNvSpPr txBox="1"/>
          <p:nvPr/>
        </p:nvSpPr>
        <p:spPr>
          <a:xfrm>
            <a:off x="248510" y="2320119"/>
            <a:ext cx="1457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1949E"/>
                </a:solidFill>
              </a:rPr>
              <a:t>Click picture</a:t>
            </a:r>
          </a:p>
          <a:p>
            <a:r>
              <a:rPr lang="en-US" b="1" dirty="0">
                <a:solidFill>
                  <a:srgbClr val="01949E"/>
                </a:solidFill>
              </a:rPr>
              <a:t>to view Dashboard  in Looker Studio!</a:t>
            </a:r>
            <a:endParaRPr lang="en-ID" b="1" dirty="0">
              <a:solidFill>
                <a:srgbClr val="01949E"/>
              </a:solidFill>
            </a:endParaRPr>
          </a:p>
        </p:txBody>
      </p:sp>
      <p:pic>
        <p:nvPicPr>
          <p:cNvPr id="4" name="Picture 3">
            <a:hlinkClick r:id="rId6"/>
            <a:extLst>
              <a:ext uri="{FF2B5EF4-FFF2-40B4-BE49-F238E27FC236}">
                <a16:creationId xmlns:a16="http://schemas.microsoft.com/office/drawing/2014/main" id="{90384922-7269-9744-1970-348BB2422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9734" y="1015466"/>
            <a:ext cx="5264531" cy="41089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7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2376000" y="1939853"/>
            <a:ext cx="4392000" cy="8771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4500"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314750" y="4248576"/>
            <a:ext cx="4578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3000"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4B7E09AC-6064-D1D4-77ED-4FD63C3003F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1203158" y="812536"/>
            <a:ext cx="2149642" cy="29570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" dirty="0"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867250" y="1604177"/>
            <a:ext cx="3504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" sz="2000" b="1" dirty="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Enthusiast</a:t>
            </a:r>
            <a:endParaRPr sz="2000" b="1" dirty="0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004800" y="3880201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en" sz="1200" dirty="0">
                <a:latin typeface="Rubik Medium"/>
                <a:ea typeface="Rubik Medium"/>
                <a:cs typeface="Rubik Medium"/>
                <a:sym typeface="Rubik Medium"/>
              </a:rPr>
              <a:t>Kab. Bogor, Jawa Barat</a:t>
            </a:r>
            <a:endParaRPr sz="1200"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0" y="47742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02" y="3912877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096" y="4411879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1004800" y="4702426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en-ID" sz="1200" dirty="0">
                <a:solidFill>
                  <a:srgbClr val="007D8A"/>
                </a:solidFill>
                <a:latin typeface="Rubik Medium"/>
                <a:ea typeface="Rubik Medium"/>
                <a:cs typeface="Rubik Medium"/>
                <a:sym typeface="Rubik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ID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linkedin.com/in/christine-danitha-a4b738281/</a:t>
            </a:r>
            <a:r>
              <a:rPr lang="en-ID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endParaRPr sz="1200" dirty="0">
              <a:solidFill>
                <a:srgbClr val="235E63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5" name="Picture 4" descr="A person in a blue jacket&#10;&#10;Description automatically generated">
            <a:extLst>
              <a:ext uri="{FF2B5EF4-FFF2-40B4-BE49-F238E27FC236}">
                <a16:creationId xmlns:a16="http://schemas.microsoft.com/office/drawing/2014/main" id="{80714152-FEC4-3D4D-1394-695B1F617B9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7524"/>
          <a:stretch/>
        </p:blipFill>
        <p:spPr>
          <a:xfrm>
            <a:off x="1267093" y="872374"/>
            <a:ext cx="2037817" cy="2827533"/>
          </a:xfrm>
          <a:prstGeom prst="roundRect">
            <a:avLst/>
          </a:prstGeom>
        </p:spPr>
      </p:pic>
      <p:sp>
        <p:nvSpPr>
          <p:cNvPr id="85" name="Google Shape;85;p3"/>
          <p:cNvSpPr txBox="1"/>
          <p:nvPr/>
        </p:nvSpPr>
        <p:spPr>
          <a:xfrm>
            <a:off x="1004800" y="4310864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en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christinedanithahutapea@gmail.com</a:t>
            </a:r>
            <a:r>
              <a:rPr lang="en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endParaRPr sz="1200" dirty="0">
              <a:solidFill>
                <a:srgbClr val="235E63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7" name="Google Shape;103;p4">
            <a:extLst>
              <a:ext uri="{FF2B5EF4-FFF2-40B4-BE49-F238E27FC236}">
                <a16:creationId xmlns:a16="http://schemas.microsoft.com/office/drawing/2014/main" id="{437AB0F4-1735-DAA0-6CDC-D372D31465D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EAD9F7-48DA-AC08-66A8-866B61A253CC}"/>
              </a:ext>
            </a:extLst>
          </p:cNvPr>
          <p:cNvSpPr txBox="1"/>
          <p:nvPr/>
        </p:nvSpPr>
        <p:spPr>
          <a:xfrm>
            <a:off x="4867250" y="1296399"/>
            <a:ext cx="466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Christine Elizabeth Danitha Hutapea, </a:t>
            </a:r>
            <a:r>
              <a:rPr lang="en-ID" sz="1400" b="1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S.Stat</a:t>
            </a: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.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6C7AD-9A55-2C90-7AFA-136666FF0CDF}"/>
              </a:ext>
            </a:extLst>
          </p:cNvPr>
          <p:cNvSpPr txBox="1"/>
          <p:nvPr/>
        </p:nvSpPr>
        <p:spPr>
          <a:xfrm>
            <a:off x="4867250" y="2094843"/>
            <a:ext cx="42342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Sebagai lulusan baru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Universitas Diponegoro,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saya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minat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dalam analisis data dan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menemukan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wawasan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data. Saya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pengalaman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dalam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teknik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sampling untuk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mendapatkan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lapangan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masukan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sekunder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pembersihan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i="1" u="none" strike="noStrike" dirty="0">
                <a:solidFill>
                  <a:srgbClr val="000000"/>
                </a:solidFill>
                <a:effectLst/>
                <a:latin typeface="+mn-lt"/>
                <a:cs typeface="Rubik" panose="020B0604020202020204" charset="-79"/>
              </a:rPr>
              <a:t>pre-processing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analisis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eksplorasi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menarik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kesimpulan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menyajikan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visualisasi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data. Saya dapat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mengikuti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arahan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yang diberikan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mengambil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kesempatan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untuk menjadi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pemimpin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dalam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tim.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Saya biasanya membuat daftar tugas untuk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mengelola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+mn-lt"/>
                <a:cs typeface="Rubik Light" panose="020B0604020202020204" charset="-79"/>
              </a:rPr>
              <a:t>schedule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saya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65ee868302_0_130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65ee868302_0_130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65ee868302_0_130"/>
          <p:cNvSpPr txBox="1"/>
          <p:nvPr/>
        </p:nvSpPr>
        <p:spPr>
          <a:xfrm>
            <a:off x="245400" y="1578014"/>
            <a:ext cx="86532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ID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DQLab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– Bootcamp Data Analyst with </a:t>
            </a:r>
            <a:r>
              <a:rPr lang="en-ID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Excell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&lt;link certificate&gt;	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                                                   April, 2024 </a:t>
            </a:r>
            <a:r>
              <a:rPr lang="en-ID" b="1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DQLab</a:t>
            </a:r>
            <a:r>
              <a:rPr lang="en-ID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-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Bootcamp Data Analyst with SQL and Python 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&lt;link certificate&gt;	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                           April, 2024</a:t>
            </a:r>
            <a:b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RevoU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– Mini Course Data Analytics 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&lt;link certificate&gt;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                                                        September, 2023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Guide to Learn Python with AI at DQLab 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&lt;link certificate&gt;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                   </a:t>
            </a:r>
            <a:r>
              <a:rPr lang="en-ID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Agustus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,  2023</a:t>
            </a:r>
            <a:endParaRPr lang="en-ID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g265ee868302_0_130"/>
          <p:cNvSpPr txBox="1"/>
          <p:nvPr/>
        </p:nvSpPr>
        <p:spPr>
          <a:xfrm>
            <a:off x="340500" y="724999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5000"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Courses and </a:t>
            </a:r>
            <a:r>
              <a:rPr lang="en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Certification</a:t>
            </a:r>
            <a:endParaRPr sz="30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D31D1D2B-F07A-2354-BCF7-ECF7808FAAB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248510" y="1126675"/>
            <a:ext cx="6711848" cy="39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industri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pertama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di Indonesia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didirikan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oleh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Pemerintah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Hindia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Belanda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1817. Pada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tanggal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4 Juli 2001,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kembali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mengubah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statusnya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publik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Tbk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penulisan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berikutnya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disebut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Perseroan.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Bersamaan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perubahan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Perseroan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dicatatkan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pada Bursa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Efek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Jakarta dan Bursa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Efek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Surabaya .</a:t>
            </a:r>
          </a:p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Healthcare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terkemuka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mendukung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perkembangan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industry 4.0,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menerapkan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digitalisasi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hulu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hingga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hilir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Hal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bertujuan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meningkatkan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efisiensi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efektivitas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proses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bisnis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peningkatan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synergy value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antar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entitas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Grup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aktivitas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usaha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bidang-bidang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industri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kimia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perdagangan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jaringan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distribusi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ritel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layanan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kesehatan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serta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optimalisasi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aset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Visi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Healthcare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pilihan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utama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terintegrasi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menghasilkan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berkesinambungan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</a:t>
            </a:r>
          </a:p>
        </p:txBody>
      </p:sp>
      <p:sp>
        <p:nvSpPr>
          <p:cNvPr id="102" name="Google Shape;102;p4"/>
          <p:cNvSpPr txBox="1"/>
          <p:nvPr/>
        </p:nvSpPr>
        <p:spPr>
          <a:xfrm>
            <a:off x="340500" y="452039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3" name="Google Shape;103;p4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0285" y="1719400"/>
            <a:ext cx="1845678" cy="66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9DA89101-FF9F-2267-78B5-0C1E9C4B0A2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imia Farma | PT Kimia Farma Apotek">
            <a:extLst>
              <a:ext uri="{FF2B5EF4-FFF2-40B4-BE49-F238E27FC236}">
                <a16:creationId xmlns:a16="http://schemas.microsoft.com/office/drawing/2014/main" id="{A7C43F11-35A2-2467-BA10-7E1D58D14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008" y="2591845"/>
            <a:ext cx="1729000" cy="15604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994069"/>
            <a:ext cx="8340300" cy="393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seorang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Big Data Analytics Intern di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tugas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Anda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mencakup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serangkaian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tantangan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memerlukan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pemahaman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mendalam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tentang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kemampuan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Salah </a:t>
            </a: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proyek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utama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Anda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mengevaluasi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kinerja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bisnis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2020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hingga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2023.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task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harus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anda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algn="just">
              <a:lnSpc>
                <a:spcPts val="1500"/>
              </a:lnSpc>
              <a:buClr>
                <a:schemeClr val="dk1"/>
              </a:buClr>
              <a:buSzPts val="1100"/>
            </a:pP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Import Dataset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ke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BigQuery</a:t>
            </a:r>
            <a:endParaRPr lang="en-ID" b="1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kf_final_transaction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transaction_id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customer_name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date, price,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discount_percentage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rating.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kf_inventory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inventory_ID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opname_stock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kf_kantor_cabang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branch_category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kota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rating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kf_product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product_category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price.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08F64-6420-D953-256D-BC8DADFA2CE6}"/>
              </a:ext>
            </a:extLst>
          </p:cNvPr>
          <p:cNvSpPr txBox="1"/>
          <p:nvPr/>
        </p:nvSpPr>
        <p:spPr>
          <a:xfrm>
            <a:off x="2679929" y="4665141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99A3"/>
                </a:solidFill>
              </a:rPr>
              <a:t>Click on button! --&gt;</a:t>
            </a:r>
            <a:endParaRPr lang="en-ID" dirty="0">
              <a:solidFill>
                <a:srgbClr val="0199A3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D11513-DA22-BCBC-9B9C-69AD3C0ABA8E}"/>
              </a:ext>
            </a:extLst>
          </p:cNvPr>
          <p:cNvGrpSpPr/>
          <p:nvPr/>
        </p:nvGrpSpPr>
        <p:grpSpPr>
          <a:xfrm>
            <a:off x="4415713" y="4681154"/>
            <a:ext cx="4572694" cy="307777"/>
            <a:chOff x="4080678" y="2433874"/>
            <a:chExt cx="4572694" cy="307777"/>
          </a:xfrm>
        </p:grpSpPr>
        <p:sp>
          <p:nvSpPr>
            <p:cNvPr id="3" name="Google Shape;75;p3">
              <a:hlinkClick r:id="rId6"/>
              <a:extLst>
                <a:ext uri="{FF2B5EF4-FFF2-40B4-BE49-F238E27FC236}">
                  <a16:creationId xmlns:a16="http://schemas.microsoft.com/office/drawing/2014/main" id="{9C850593-BB55-016F-9D9E-29ECF11801CA}"/>
                </a:ext>
              </a:extLst>
            </p:cNvPr>
            <p:cNvSpPr/>
            <p:nvPr/>
          </p:nvSpPr>
          <p:spPr>
            <a:xfrm>
              <a:off x="4080678" y="2433874"/>
              <a:ext cx="1967678" cy="307777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r>
                <a:rPr lang="en" b="1" dirty="0">
                  <a:latin typeface="Rubik Medium"/>
                  <a:ea typeface="Rubik Medium"/>
                  <a:cs typeface="Rubik Medium"/>
                  <a:sym typeface="Rubik Medium"/>
                </a:rPr>
                <a:t>Project repository </a:t>
              </a:r>
              <a:endParaRPr b="1" dirty="0"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5" name="Google Shape;75;p3">
              <a:hlinkClick r:id="rId7"/>
              <a:extLst>
                <a:ext uri="{FF2B5EF4-FFF2-40B4-BE49-F238E27FC236}">
                  <a16:creationId xmlns:a16="http://schemas.microsoft.com/office/drawing/2014/main" id="{F36DA477-6C58-79D5-9264-0DE2C71FB189}"/>
                </a:ext>
              </a:extLst>
            </p:cNvPr>
            <p:cNvSpPr/>
            <p:nvPr/>
          </p:nvSpPr>
          <p:spPr>
            <a:xfrm>
              <a:off x="6092651" y="2433875"/>
              <a:ext cx="2560721" cy="27575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r>
                <a:rPr lang="en" b="1" dirty="0">
                  <a:latin typeface="Rubik Medium"/>
                  <a:ea typeface="Rubik Medium"/>
                  <a:cs typeface="Rubik Medium"/>
                  <a:sym typeface="Rubik Medium"/>
                </a:rPr>
                <a:t>Project explanation video</a:t>
              </a:r>
              <a:endParaRPr b="1" dirty="0"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83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1130837"/>
            <a:ext cx="8340300" cy="368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BigQuery</a:t>
            </a:r>
            <a:endParaRPr lang="en-ID" b="1" dirty="0">
              <a:latin typeface="Rubik" panose="020B0604020202020204" charset="-79"/>
              <a:cs typeface="Rubik" panose="020B0604020202020204" charset="-79"/>
            </a:endParaRP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dibuat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berdasarkan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hasil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agregasi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keempat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sudah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diimpor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sebelumnya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 Kolom-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mandatory pada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tersebut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transaction_id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kode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id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date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tanggal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dilakukan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kode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id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nama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kota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kota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rating_cabang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penilaian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konsumen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terhadap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customer_name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Nama customer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kode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product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nama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082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1130840"/>
            <a:ext cx="8340300" cy="400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BigQuery</a:t>
            </a:r>
            <a:endParaRPr lang="en-ID" b="1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actual_price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harga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discount_percentage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Persentase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diskon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diberikan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pada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persentase_gross_laba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Persentase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seharusnya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diterima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ketentuan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berikut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&lt;= Rp 50.000 -&gt;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10%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50.000 - 100.000 -&gt;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15%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100.000 - 300.000 -&gt;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20%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300.000 - 500.000 -&gt;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25%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500.000 -&gt;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30%,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nett_sales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harga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setelah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diskon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nett_profit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keuntungan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diperoleh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rating_transaksi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penilaian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konsumen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terhadap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dilakukan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972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1130836"/>
            <a:ext cx="83403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Dasbor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di Google Looker Studio</a:t>
            </a: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Dasbor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Kinerja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Bisnis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tahun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2020 – 2023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menggunakan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Google Looker Studio,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mencakup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Judul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Dashboard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Summary Dashboard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Filter Control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Snapshot Data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Perbandingan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Pendapatan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tahun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tahun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Top 10 Total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Top 10 Nett sales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Top 5 Cabang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Rating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Tertinggi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namun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Rating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Terendah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Indonesia's Geo Map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Total Profit Masing-masing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lainnya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anda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eksplorasi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238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340500" y="403913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>
              <a:buSzPts val="2700"/>
              <a:buFont typeface="Rubik"/>
              <a:buAutoNum type="arabicPeriod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D9ECB-15EB-EE13-6CBA-F02931CB9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00" y="1130840"/>
            <a:ext cx="8463000" cy="3786243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" name="Google Shape;103;p4">
            <a:extLst>
              <a:ext uri="{FF2B5EF4-FFF2-40B4-BE49-F238E27FC236}">
                <a16:creationId xmlns:a16="http://schemas.microsoft.com/office/drawing/2014/main" id="{37B1C4F0-C418-BD86-9F84-304202701F6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86" y="36087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0C515F-9CD3-5174-8A77-C198C9CE86A6}"/>
              </a:ext>
            </a:extLst>
          </p:cNvPr>
          <p:cNvSpPr/>
          <p:nvPr/>
        </p:nvSpPr>
        <p:spPr>
          <a:xfrm>
            <a:off x="809898" y="2995750"/>
            <a:ext cx="931817" cy="484431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1405</Words>
  <Application>Microsoft Office PowerPoint</Application>
  <PresentationFormat>On-screen Show (16:9)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Rubik</vt:lpstr>
      <vt:lpstr>Rubik Medium</vt:lpstr>
      <vt:lpstr>Roboto Mono</vt:lpstr>
      <vt:lpstr>Rubik Light</vt:lpstr>
      <vt:lpstr>Wingdings</vt:lpstr>
      <vt:lpstr>Rubik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Christine Elizabeth Danitha Hutapea</cp:lastModifiedBy>
  <cp:revision>8</cp:revision>
  <dcterms:modified xsi:type="dcterms:W3CDTF">2024-07-04T12:40:01Z</dcterms:modified>
</cp:coreProperties>
</file>