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7" r:id="rId6"/>
    <p:sldId id="269" r:id="rId7"/>
    <p:sldId id="270" r:id="rId8"/>
    <p:sldId id="271" r:id="rId9"/>
    <p:sldId id="262" r:id="rId10"/>
    <p:sldId id="274" r:id="rId11"/>
    <p:sldId id="263" r:id="rId12"/>
    <p:sldId id="264" r:id="rId13"/>
    <p:sldId id="275" r:id="rId14"/>
    <p:sldId id="265" r:id="rId15"/>
    <p:sldId id="266" r:id="rId16"/>
  </p:sldIdLst>
  <p:sldSz cx="9144000" cy="5143500" type="screen16x9"/>
  <p:notesSz cx="6858000" cy="9144000"/>
  <p:embeddedFontLst>
    <p:embeddedFont>
      <p:font typeface="Roboto Mono" panose="00000009000000000000" pitchFamily="49" charset="0"/>
      <p:regular r:id="rId18"/>
    </p:embeddedFont>
    <p:embeddedFont>
      <p:font typeface="Rubik" panose="020B0604020202020204" charset="-79"/>
      <p:regular r:id="rId19"/>
      <p:bold r:id="rId20"/>
      <p:italic r:id="rId21"/>
      <p:boldItalic r:id="rId22"/>
    </p:embeddedFont>
    <p:embeddedFont>
      <p:font typeface="Rubik Light" panose="020B0604020202020204" charset="-79"/>
      <p:regular r:id="rId23"/>
      <p:bold r:id="rId24"/>
      <p:italic r:id="rId25"/>
      <p:boldItalic r:id="rId26"/>
    </p:embeddedFont>
    <p:embeddedFont>
      <p:font typeface="Rubik Medium" panose="020B0604020202020204" charset="-79"/>
      <p:regular r:id="rId27"/>
      <p:bold r:id="rId28"/>
      <p:italic r:id="rId29"/>
      <p:boldItalic r:id="rId30"/>
    </p:embeddedFont>
    <p:embeddedFont>
      <p:font typeface="Rubik SemiBold" panose="020B0604020202020204" charset="-79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i1nl8uAJepcjcA2CnLI/GAkZtj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90D"/>
    <a:srgbClr val="0199A3"/>
    <a:srgbClr val="01949E"/>
    <a:srgbClr val="F39201"/>
    <a:srgbClr val="235E63"/>
    <a:srgbClr val="7FCCD2"/>
    <a:srgbClr val="007D8A"/>
    <a:srgbClr val="0097A7"/>
    <a:srgbClr val="0A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99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ec2985a68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3ec2985a68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508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ec2985a68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3ec2985a68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ec2985a68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3ec2985a68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ec2985a68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3ec2985a68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434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2985a6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3ec2985a6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5ee8683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265ee8683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5ee86830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65ee86830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562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5ee86830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65ee86830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273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5ee86830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65ee86830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366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5ee86830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65ee86830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362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ec2985a68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3ec2985a68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8" lvl="0" indent="-34289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6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5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2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1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29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17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5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3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311700" y="2834127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311700" y="44502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body" idx="1"/>
          </p:nvPr>
        </p:nvSpPr>
        <p:spPr>
          <a:xfrm>
            <a:off x="311700" y="1152476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8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6" lvl="1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5" lvl="2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2" lvl="3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1" lvl="4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29" lvl="5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17" lvl="6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5" lvl="7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3" lvl="8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2"/>
          </p:nvPr>
        </p:nvSpPr>
        <p:spPr>
          <a:xfrm>
            <a:off x="4832400" y="1152476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8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6" lvl="1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5" lvl="2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2" lvl="3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1" lvl="4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29" lvl="5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17" lvl="6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5" lvl="7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3" lvl="8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311700" y="44502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8" lvl="0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6" lvl="1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5" lvl="2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2" lvl="3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1" lvl="4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29" lvl="5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17" lvl="6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5" lvl="7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3" lvl="8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8" lvl="0" indent="-34289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6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5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2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1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29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17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5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3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>
            <a:spLocks noGrp="1"/>
          </p:cNvSpPr>
          <p:nvPr>
            <p:ph type="body" idx="1"/>
          </p:nvPr>
        </p:nvSpPr>
        <p:spPr>
          <a:xfrm>
            <a:off x="311700" y="4230577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8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6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ookerstudio.google.com/s/jTXwxwhml5M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christine-danitha-a4b738281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hyperlink" Target="mailto:christinedanithahutapea@gmail.com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cademy.dqlab.id/Certificate_check/result/DQLABAI001MWVWQO#mycertificate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certificates.revou.co/christine-hutapea-certificate-completion-damc23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cademy.dqlab.id/Certificate_check/result/DQLABBDASPGPB10KIBGIC#mycertificate" TargetMode="External"/><Relationship Id="rId5" Type="http://schemas.openxmlformats.org/officeDocument/2006/relationships/hyperlink" Target="https://academy.dqlab.id/Certificate_check/result/DQLABBDAE10ICTLPD#mycertificate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drive.google.com/file/d/1ifyj9FOCjF6I_80TmeNoda4hrmVvTMt4/view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hristinee25/Kimia-Farma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2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517900" y="1008362"/>
            <a:ext cx="6239100" cy="226212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4500"/>
            </a:pPr>
            <a:r>
              <a:rPr lang="en" sz="45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Analisis Kinerja Bisnis Kimia Farma Tahun 2020 - 2023</a:t>
            </a:r>
            <a:endParaRPr sz="20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517900" y="3130300"/>
            <a:ext cx="7289100" cy="56935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500"/>
            </a:pPr>
            <a:r>
              <a:rPr lang="en" sz="25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Kimia Farma - Big Data Analytics</a:t>
            </a:r>
            <a:endParaRPr sz="25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59" name="Google Shape;59;p1"/>
          <p:cNvSpPr txBox="1"/>
          <p:nvPr/>
        </p:nvSpPr>
        <p:spPr>
          <a:xfrm>
            <a:off x="1769125" y="172451"/>
            <a:ext cx="4578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3000"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517900" y="3754566"/>
            <a:ext cx="7894580" cy="95407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000"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>
              <a:buSzPts val="2000"/>
            </a:pPr>
            <a:r>
              <a:rPr lang="en" sz="3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Christine Elizabeth Danitha Hutapea, S.Stat.</a:t>
            </a:r>
            <a:endParaRPr sz="3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0825" y="133900"/>
            <a:ext cx="1581660" cy="5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23ec2985a68_1_33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3ec2985a68_1_33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3ec2985a68_1_33"/>
          <p:cNvSpPr txBox="1"/>
          <p:nvPr/>
        </p:nvSpPr>
        <p:spPr>
          <a:xfrm>
            <a:off x="340500" y="403913"/>
            <a:ext cx="8463000" cy="600134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8" indent="-400040" algn="ctr">
              <a:buSzPts val="2700"/>
              <a:buFont typeface="Rubik"/>
              <a:buAutoNum type="arabicPeriod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Importing Dataset to BigQuery</a:t>
            </a:r>
            <a:endParaRPr sz="27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Google Shape;103;p4">
            <a:extLst>
              <a:ext uri="{FF2B5EF4-FFF2-40B4-BE49-F238E27FC236}">
                <a16:creationId xmlns:a16="http://schemas.microsoft.com/office/drawing/2014/main" id="{37B1C4F0-C418-BD86-9F84-304202701F6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6" y="36087"/>
            <a:ext cx="1343123" cy="4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AA200D-C3A1-69DE-01DF-0A3994B3BC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366"/>
          <a:stretch/>
        </p:blipFill>
        <p:spPr>
          <a:xfrm>
            <a:off x="872007" y="1004214"/>
            <a:ext cx="3414195" cy="1979289"/>
          </a:xfrm>
          <a:prstGeom prst="rect">
            <a:avLst/>
          </a:prstGeom>
          <a:ln>
            <a:solidFill>
              <a:srgbClr val="F6990D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79E225-EC93-81E8-94B8-84AF517E3CC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9037"/>
          <a:stretch/>
        </p:blipFill>
        <p:spPr>
          <a:xfrm>
            <a:off x="4842164" y="1010517"/>
            <a:ext cx="3415921" cy="1980000"/>
          </a:xfrm>
          <a:prstGeom prst="rect">
            <a:avLst/>
          </a:prstGeom>
          <a:ln>
            <a:solidFill>
              <a:srgbClr val="F6990D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C0D6E3-F823-EC9A-8E75-9BD15585D4A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923"/>
          <a:stretch/>
        </p:blipFill>
        <p:spPr>
          <a:xfrm>
            <a:off x="899303" y="3073501"/>
            <a:ext cx="3333077" cy="1980000"/>
          </a:xfrm>
          <a:prstGeom prst="rect">
            <a:avLst/>
          </a:prstGeom>
          <a:ln>
            <a:solidFill>
              <a:srgbClr val="F6990D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AD1182-F4FF-9818-015D-549F824367A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9037"/>
          <a:stretch/>
        </p:blipFill>
        <p:spPr>
          <a:xfrm>
            <a:off x="4848191" y="3077008"/>
            <a:ext cx="3435200" cy="1980000"/>
          </a:xfrm>
          <a:prstGeom prst="rect">
            <a:avLst/>
          </a:prstGeom>
          <a:ln>
            <a:solidFill>
              <a:srgbClr val="F6990D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DCCCBD9-B116-579E-3E00-949BC222D837}"/>
              </a:ext>
            </a:extLst>
          </p:cNvPr>
          <p:cNvSpPr/>
          <p:nvPr/>
        </p:nvSpPr>
        <p:spPr>
          <a:xfrm>
            <a:off x="1736111" y="1563290"/>
            <a:ext cx="1170862" cy="1207206"/>
          </a:xfrm>
          <a:prstGeom prst="rect">
            <a:avLst/>
          </a:prstGeom>
          <a:noFill/>
          <a:ln>
            <a:solidFill>
              <a:srgbClr val="019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F0377-A330-D875-E292-096A16D1192B}"/>
              </a:ext>
            </a:extLst>
          </p:cNvPr>
          <p:cNvSpPr/>
          <p:nvPr/>
        </p:nvSpPr>
        <p:spPr>
          <a:xfrm>
            <a:off x="5731924" y="1575760"/>
            <a:ext cx="1037367" cy="879765"/>
          </a:xfrm>
          <a:prstGeom prst="rect">
            <a:avLst/>
          </a:prstGeom>
          <a:noFill/>
          <a:ln>
            <a:solidFill>
              <a:srgbClr val="019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65F77E-E0E9-9E34-5D9B-871CB92C9DB4}"/>
              </a:ext>
            </a:extLst>
          </p:cNvPr>
          <p:cNvSpPr/>
          <p:nvPr/>
        </p:nvSpPr>
        <p:spPr>
          <a:xfrm>
            <a:off x="1736113" y="3632581"/>
            <a:ext cx="1066183" cy="939421"/>
          </a:xfrm>
          <a:prstGeom prst="rect">
            <a:avLst/>
          </a:prstGeom>
          <a:noFill/>
          <a:ln>
            <a:solidFill>
              <a:srgbClr val="019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8F19C8-C1DE-1BE1-374B-27AEB8E573A5}"/>
              </a:ext>
            </a:extLst>
          </p:cNvPr>
          <p:cNvSpPr/>
          <p:nvPr/>
        </p:nvSpPr>
        <p:spPr>
          <a:xfrm>
            <a:off x="5756374" y="3648556"/>
            <a:ext cx="1026565" cy="786969"/>
          </a:xfrm>
          <a:prstGeom prst="rect">
            <a:avLst/>
          </a:prstGeom>
          <a:noFill/>
          <a:ln>
            <a:solidFill>
              <a:srgbClr val="019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0650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23ec2985a68_1_42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3ec2985a68_1_42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3ec2985a68_1_42"/>
          <p:cNvSpPr txBox="1"/>
          <p:nvPr/>
        </p:nvSpPr>
        <p:spPr>
          <a:xfrm>
            <a:off x="340500" y="452039"/>
            <a:ext cx="8463000" cy="600134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8" indent="-400040">
              <a:buSzPts val="2700"/>
              <a:buFont typeface="Rubik"/>
              <a:buAutoNum type="arabicPeriod" startAt="2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Tabel Analisa</a:t>
            </a:r>
            <a:endParaRPr sz="2700"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g23ec2985a68_1_42"/>
          <p:cNvSpPr txBox="1"/>
          <p:nvPr/>
        </p:nvSpPr>
        <p:spPr>
          <a:xfrm>
            <a:off x="4586914" y="912548"/>
            <a:ext cx="4490807" cy="4698692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ts val="2160"/>
              </a:lnSpc>
              <a:buClr>
                <a:schemeClr val="dk1"/>
              </a:buClr>
              <a:buSzPts val="5000"/>
            </a:pP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Pembuatan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analisa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ini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saya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lakukan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menggunakan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query CREATE TABLE untuk membuat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baru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bernama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kf_tabel_Analisa</a:t>
            </a:r>
            <a:endParaRPr lang="en-US" sz="15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>
              <a:lnSpc>
                <a:spcPts val="2160"/>
              </a:lnSpc>
              <a:buClr>
                <a:schemeClr val="dk1"/>
              </a:buClr>
              <a:buSzPts val="5000"/>
            </a:pPr>
            <a:endParaRPr lang="en-US" sz="15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>
              <a:lnSpc>
                <a:spcPts val="2160"/>
              </a:lnSpc>
              <a:buClr>
                <a:schemeClr val="dk1"/>
              </a:buClr>
              <a:buSzPts val="5000"/>
            </a:pP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Kemudian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analisa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tersebut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saya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isikan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datanya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menggunakan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query SELECT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Common Table Expression untuk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mengambil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data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tabel-tabel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yang telah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saya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impor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sebelumnya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kf_final_transaction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kf_kantor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cabang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dan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kf_product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).</a:t>
            </a:r>
          </a:p>
          <a:p>
            <a:pPr>
              <a:lnSpc>
                <a:spcPts val="2160"/>
              </a:lnSpc>
              <a:buClr>
                <a:schemeClr val="dk1"/>
              </a:buClr>
              <a:buSzPts val="5000"/>
            </a:pPr>
            <a:endParaRPr lang="en-US" sz="15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>
              <a:lnSpc>
                <a:spcPts val="2160"/>
              </a:lnSpc>
              <a:buClr>
                <a:schemeClr val="dk1"/>
              </a:buClr>
              <a:buSzPts val="5000"/>
            </a:pP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Adapun untuk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menghubungkan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satu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lainnya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tersebut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saya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menggunakan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query LEFT JOIN</a:t>
            </a:r>
          </a:p>
          <a:p>
            <a:pPr>
              <a:lnSpc>
                <a:spcPts val="2160"/>
              </a:lnSpc>
              <a:buClr>
                <a:schemeClr val="dk1"/>
              </a:buClr>
              <a:buSzPts val="5000"/>
            </a:pPr>
            <a:endParaRPr lang="en-US" sz="15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>
              <a:lnSpc>
                <a:spcPts val="2160"/>
              </a:lnSpc>
              <a:buClr>
                <a:schemeClr val="dk1"/>
              </a:buClr>
              <a:buSzPts val="5000"/>
            </a:pPr>
            <a:endParaRPr sz="15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0E0E0AF3-DC6D-6E9D-F127-7C9F0E5D6BF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6" y="36087"/>
            <a:ext cx="1343123" cy="4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35D080-9D0A-7D49-D671-DC776331EB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000"/>
          <a:stretch/>
        </p:blipFill>
        <p:spPr>
          <a:xfrm>
            <a:off x="562974" y="1052173"/>
            <a:ext cx="3858902" cy="3825284"/>
          </a:xfrm>
          <a:prstGeom prst="rect">
            <a:avLst/>
          </a:prstGeom>
          <a:ln>
            <a:solidFill>
              <a:srgbClr val="F6990D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CA89B9-1A03-17EE-0A84-2DE737EB1BD0}"/>
              </a:ext>
            </a:extLst>
          </p:cNvPr>
          <p:cNvSpPr/>
          <p:nvPr/>
        </p:nvSpPr>
        <p:spPr>
          <a:xfrm>
            <a:off x="1777054" y="1901231"/>
            <a:ext cx="1634886" cy="2846741"/>
          </a:xfrm>
          <a:prstGeom prst="rect">
            <a:avLst/>
          </a:prstGeom>
          <a:noFill/>
          <a:ln>
            <a:solidFill>
              <a:srgbClr val="019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3ec2985a68_1_4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3ec2985a68_1_4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3ec2985a68_1_49"/>
          <p:cNvSpPr txBox="1"/>
          <p:nvPr/>
        </p:nvSpPr>
        <p:spPr>
          <a:xfrm>
            <a:off x="340500" y="383798"/>
            <a:ext cx="8463000" cy="600134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8" indent="-400040" algn="ctr">
              <a:buSzPts val="2700"/>
              <a:buFont typeface="Rubik"/>
              <a:buAutoNum type="arabicPeriod" startAt="3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BigQuery Syntax</a:t>
            </a:r>
            <a:endParaRPr sz="27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03C65E5E-55D1-10F8-E52F-4982CFA59BA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F553D5-0A54-506E-8E72-DA04D14F693D}"/>
              </a:ext>
            </a:extLst>
          </p:cNvPr>
          <p:cNvSpPr txBox="1"/>
          <p:nvPr/>
        </p:nvSpPr>
        <p:spPr>
          <a:xfrm>
            <a:off x="248511" y="1009313"/>
            <a:ext cx="868032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--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membuat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tabel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baru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dengan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nama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kf_tabel_analisa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CREATE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TABLE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latin typeface="Roboto Mono" panose="020F0502020204030204" pitchFamily="49" charset="0"/>
              </a:rPr>
              <a:t>rakamin-kf-analytics-427606.kimia_farma.kf_tabel_analisa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AS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--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digunakan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perintah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cte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dengan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membuat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subquery 'main'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WITH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latin typeface="Roboto Mono" panose="020F0502020204030204" pitchFamily="49" charset="0"/>
              </a:rPr>
              <a:t>main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AS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(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-- 'main'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menampilkan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kolom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transaction_id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date,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branch_id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branch_name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kota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provinsi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rating_cabang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customer_name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product_id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product_name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actual_price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discount_percentage,persentase_gross_laba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nett_sales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SELECT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 err="1">
                <a:latin typeface="Roboto Mono" panose="020F0502020204030204" pitchFamily="49" charset="0"/>
              </a:rPr>
              <a:t>transaction_id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date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t.branch_id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branch_name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kota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provinsi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c.rating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rating_cabang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</a:t>
            </a: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 err="1">
                <a:latin typeface="Roboto Mono" panose="020F0502020204030204" pitchFamily="49" charset="0"/>
              </a:rPr>
              <a:t>customer_name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t.product_id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product_name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p.price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actual_price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discount_percentage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</a:t>
            </a: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--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ketentuan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persentase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laba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CASE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WHEN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p.price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&lt;=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50000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THEN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0.1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WHEN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p.price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&gt;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50000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AND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p.price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&lt;=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100000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THEN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0.15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WHEN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p.price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&gt;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100000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AND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p.price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&lt;=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300000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THEN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0.2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WHEN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p.price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&gt;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300000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AND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p.price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&lt;=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500000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THEN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0.25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ELSE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0.3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END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AS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persentase_gross_laba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p.price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*(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1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-</a:t>
            </a:r>
            <a:r>
              <a:rPr lang="en-ID" sz="1100" dirty="0">
                <a:latin typeface="Roboto Mono" panose="020F0502020204030204" pitchFamily="49" charset="0"/>
              </a:rPr>
              <a:t>discount_percentage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)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AS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nett_sales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FROM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>
                <a:latin typeface="Roboto Mono" panose="020F0502020204030204" pitchFamily="49" charset="0"/>
              </a:rPr>
              <a:t>rakamin-kf-analytics-427606.kimia_farma.kf_final_transaction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latin typeface="Roboto Mono" panose="020F0502020204030204" pitchFamily="49" charset="0"/>
              </a:rPr>
              <a:t>t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3ec2985a68_1_4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3ec2985a68_1_4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3ec2985a68_1_49"/>
          <p:cNvSpPr txBox="1"/>
          <p:nvPr/>
        </p:nvSpPr>
        <p:spPr>
          <a:xfrm>
            <a:off x="340500" y="383798"/>
            <a:ext cx="8463000" cy="600134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8" indent="-400040" algn="ctr">
              <a:buSzPts val="2700"/>
              <a:buFont typeface="Rubik"/>
              <a:buAutoNum type="arabicPeriod" startAt="3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BigQuery Syntax</a:t>
            </a:r>
            <a:endParaRPr sz="27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03C65E5E-55D1-10F8-E52F-4982CFA59BA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F553D5-0A54-506E-8E72-DA04D14F693D}"/>
              </a:ext>
            </a:extLst>
          </p:cNvPr>
          <p:cNvSpPr txBox="1"/>
          <p:nvPr/>
        </p:nvSpPr>
        <p:spPr>
          <a:xfrm>
            <a:off x="219058" y="1050258"/>
            <a:ext cx="8924942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--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dilakukan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join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tabel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transaksi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dengan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tabel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kantor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cabang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untuk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menambahkan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kolom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nama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cabang,kota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provinsi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dan rating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cabang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yang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tidak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terdapat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pada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tabel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transaksi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LEFT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JOIN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>
                <a:latin typeface="Roboto Mono" panose="020F0502020204030204" pitchFamily="49" charset="0"/>
              </a:rPr>
              <a:t>rakamin-kf-analytics-427606.kimia_farma.kf_kantor_cabang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latin typeface="Roboto Mono" panose="020F0502020204030204" pitchFamily="49" charset="0"/>
              </a:rPr>
              <a:t>c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ON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 err="1">
                <a:latin typeface="Roboto Mono" panose="020F0502020204030204" pitchFamily="49" charset="0"/>
              </a:rPr>
              <a:t>t.branch_id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= </a:t>
            </a:r>
            <a:r>
              <a:rPr lang="en-ID" sz="1100" dirty="0" err="1">
                <a:latin typeface="Roboto Mono" panose="020F0502020204030204" pitchFamily="49" charset="0"/>
              </a:rPr>
              <a:t>c.branch_id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-- dan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dengan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tabel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produk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untuk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menambahkan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kolom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nama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produk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yang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tidak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terdapatpada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tabel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transaksi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LEFT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JOIN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>
                <a:latin typeface="Roboto Mono" panose="020F0502020204030204" pitchFamily="49" charset="0"/>
              </a:rPr>
              <a:t>rakamin-kf-analytics-427606.kimia_farma.kf_product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latin typeface="Roboto Mono" panose="020F0502020204030204" pitchFamily="49" charset="0"/>
              </a:rPr>
              <a:t>p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ON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 err="1">
                <a:latin typeface="Roboto Mono" panose="020F0502020204030204" pitchFamily="49" charset="0"/>
              </a:rPr>
              <a:t>t.product_id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= </a:t>
            </a:r>
            <a:r>
              <a:rPr lang="en-ID" sz="1100" dirty="0" err="1">
                <a:latin typeface="Roboto Mono" panose="020F0502020204030204" pitchFamily="49" charset="0"/>
              </a:rPr>
              <a:t>p.product_id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)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--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menampilkan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keseluruhan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kolom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'main' +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nett_profit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dan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rating_transaksi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SELECT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DISTINCT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latin typeface="Roboto Mono" panose="020F0502020204030204" pitchFamily="49" charset="0"/>
              </a:rPr>
              <a:t>main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.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*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nett_sales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-(</a:t>
            </a:r>
            <a:r>
              <a:rPr lang="en-ID" sz="1100" dirty="0" err="1">
                <a:latin typeface="Roboto Mono" panose="020F0502020204030204" pitchFamily="49" charset="0"/>
              </a:rPr>
              <a:t>actual_price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/(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1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+</a:t>
            </a:r>
            <a:r>
              <a:rPr lang="en-ID" sz="1100" dirty="0">
                <a:latin typeface="Roboto Mono" panose="020F0502020204030204" pitchFamily="49" charset="0"/>
              </a:rPr>
              <a:t>persentase_gross_laba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))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AS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nett_profit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</a:t>
            </a: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 err="1">
                <a:latin typeface="Roboto Mono" panose="020F0502020204030204" pitchFamily="49" charset="0"/>
              </a:rPr>
              <a:t>t.rating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rating_transaksi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FROM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latin typeface="Roboto Mono" panose="020F0502020204030204" pitchFamily="49" charset="0"/>
              </a:rPr>
              <a:t>main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>
                <a:latin typeface="Roboto Mono" panose="020F0502020204030204" pitchFamily="49" charset="0"/>
              </a:rPr>
              <a:t>rakamin-kf-analytics-427606.kimia_farma.kf_final_transaction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latin typeface="Roboto Mono" panose="020F0502020204030204" pitchFamily="49" charset="0"/>
              </a:rPr>
              <a:t>t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WHERE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 err="1">
                <a:latin typeface="Roboto Mono" panose="020F0502020204030204" pitchFamily="49" charset="0"/>
              </a:rPr>
              <a:t>main.transaction_id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= </a:t>
            </a:r>
            <a:r>
              <a:rPr lang="en-ID" sz="1100" dirty="0" err="1">
                <a:latin typeface="Roboto Mono" panose="020F0502020204030204" pitchFamily="49" charset="0"/>
              </a:rPr>
              <a:t>t.transaction_id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--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mengurutkan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dari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transaksi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terbaru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ORDER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BY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date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DESC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17596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ec2985a68_1_56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ec2985a68_1_5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76441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ec2985a68_1_56"/>
          <p:cNvSpPr txBox="1"/>
          <p:nvPr/>
        </p:nvSpPr>
        <p:spPr>
          <a:xfrm>
            <a:off x="340500" y="415332"/>
            <a:ext cx="8463000" cy="600134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8" indent="-400040" algn="ctr">
              <a:buSzPts val="2700"/>
              <a:buFont typeface="Rubik"/>
              <a:buAutoNum type="arabicPeriod" startAt="4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Dashboard  Performance Analytics</a:t>
            </a:r>
            <a:endParaRPr sz="27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86ABF8EF-3192-4F15-5C95-6CBE31E7BCF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510" y="74875"/>
            <a:ext cx="1343123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A962FF-2F8F-0B6E-66E8-8D9AC5A5DFD1}"/>
              </a:ext>
            </a:extLst>
          </p:cNvPr>
          <p:cNvSpPr txBox="1"/>
          <p:nvPr/>
        </p:nvSpPr>
        <p:spPr>
          <a:xfrm>
            <a:off x="248510" y="2320119"/>
            <a:ext cx="1457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1949E"/>
                </a:solidFill>
              </a:rPr>
              <a:t>Click picture</a:t>
            </a:r>
          </a:p>
          <a:p>
            <a:r>
              <a:rPr lang="en-US" b="1" dirty="0">
                <a:solidFill>
                  <a:srgbClr val="01949E"/>
                </a:solidFill>
              </a:rPr>
              <a:t>to view Dashboard  in Looker Studio!</a:t>
            </a:r>
            <a:endParaRPr lang="en-ID" b="1" dirty="0">
              <a:solidFill>
                <a:srgbClr val="01949E"/>
              </a:solidFill>
            </a:endParaRPr>
          </a:p>
        </p:txBody>
      </p:sp>
      <p:pic>
        <p:nvPicPr>
          <p:cNvPr id="4" name="Picture 3">
            <a:hlinkClick r:id="rId6"/>
            <a:extLst>
              <a:ext uri="{FF2B5EF4-FFF2-40B4-BE49-F238E27FC236}">
                <a16:creationId xmlns:a16="http://schemas.microsoft.com/office/drawing/2014/main" id="{8FF773DA-A1B7-DCFE-4E53-D0F4830620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9395" y="1015466"/>
            <a:ext cx="5125210" cy="4000164"/>
          </a:xfrm>
          <a:prstGeom prst="rect">
            <a:avLst/>
          </a:prstGeom>
          <a:ln>
            <a:solidFill>
              <a:srgbClr val="F6990D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8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7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/>
          <p:cNvSpPr txBox="1"/>
          <p:nvPr/>
        </p:nvSpPr>
        <p:spPr>
          <a:xfrm>
            <a:off x="2376000" y="1939853"/>
            <a:ext cx="4392000" cy="87713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4500"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4314750" y="4248576"/>
            <a:ext cx="4578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3000"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4871775" y="4301225"/>
            <a:ext cx="1538100" cy="541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400"/>
            </a:pPr>
            <a:r>
              <a:rPr lang="en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Logo Company</a:t>
            </a:r>
            <a:endParaRPr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4B7E09AC-6064-D1D4-77ED-4FD63C3003F8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3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>
            <a:off x="1203158" y="812536"/>
            <a:ext cx="2149642" cy="29570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400"/>
            </a:pPr>
            <a:r>
              <a:rPr lang="en" dirty="0">
                <a:latin typeface="Rubik Medium"/>
                <a:ea typeface="Rubik Medium"/>
                <a:cs typeface="Rubik Medium"/>
                <a:sym typeface="Rubik Medium"/>
              </a:rPr>
              <a:t>Insert your photo here</a:t>
            </a:r>
            <a:endParaRPr dirty="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4867250" y="1604177"/>
            <a:ext cx="35046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000"/>
            </a:pPr>
            <a:r>
              <a:rPr lang="en" sz="2000" b="1" dirty="0">
                <a:solidFill>
                  <a:srgbClr val="019FAB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Data Enthusiast</a:t>
            </a:r>
            <a:endParaRPr sz="2000" b="1" dirty="0">
              <a:solidFill>
                <a:srgbClr val="019FAB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1004800" y="3880201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  <a:buSzPts val="2000"/>
            </a:pPr>
            <a:r>
              <a:rPr lang="en" sz="1200" dirty="0">
                <a:latin typeface="Rubik Medium"/>
                <a:ea typeface="Rubik Medium"/>
                <a:cs typeface="Rubik Medium"/>
                <a:sym typeface="Rubik Medium"/>
              </a:rPr>
              <a:t>Kab. Bogor, Jawa Barat</a:t>
            </a:r>
            <a:endParaRPr sz="1200" dirty="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81" name="Google Shape;8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750" y="4774200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302" y="3912877"/>
            <a:ext cx="400201" cy="40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4096" y="4411879"/>
            <a:ext cx="369300" cy="26351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/>
          <p:nvPr/>
        </p:nvSpPr>
        <p:spPr>
          <a:xfrm>
            <a:off x="1004800" y="4702426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  <a:buSzPts val="2000"/>
            </a:pPr>
            <a:r>
              <a:rPr lang="en-ID" sz="1200" dirty="0">
                <a:solidFill>
                  <a:srgbClr val="007D8A"/>
                </a:solidFill>
                <a:latin typeface="Rubik Medium"/>
                <a:ea typeface="Rubik Medium"/>
                <a:cs typeface="Rubik Medium"/>
                <a:sym typeface="Rubik Mediu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ID" sz="1200" dirty="0">
                <a:solidFill>
                  <a:srgbClr val="235E63"/>
                </a:solidFill>
                <a:latin typeface="Rubik Medium"/>
                <a:ea typeface="Rubik Medium"/>
                <a:cs typeface="Rubik Medium"/>
                <a:sym typeface="Rubik Mediu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linkedin.com/in/christine-danitha-a4b738281/</a:t>
            </a:r>
            <a:r>
              <a:rPr lang="en-ID" sz="1200" dirty="0">
                <a:solidFill>
                  <a:srgbClr val="235E63"/>
                </a:solidFill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endParaRPr sz="1200" dirty="0">
              <a:solidFill>
                <a:srgbClr val="235E63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5" name="Picture 4" descr="A person in a blue jacket&#10;&#10;Description automatically generated">
            <a:extLst>
              <a:ext uri="{FF2B5EF4-FFF2-40B4-BE49-F238E27FC236}">
                <a16:creationId xmlns:a16="http://schemas.microsoft.com/office/drawing/2014/main" id="{80714152-FEC4-3D4D-1394-695B1F617B9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7524"/>
          <a:stretch/>
        </p:blipFill>
        <p:spPr>
          <a:xfrm>
            <a:off x="1267093" y="872374"/>
            <a:ext cx="2037817" cy="2827533"/>
          </a:xfrm>
          <a:prstGeom prst="roundRect">
            <a:avLst/>
          </a:prstGeom>
        </p:spPr>
      </p:pic>
      <p:sp>
        <p:nvSpPr>
          <p:cNvPr id="85" name="Google Shape;85;p3"/>
          <p:cNvSpPr txBox="1"/>
          <p:nvPr/>
        </p:nvSpPr>
        <p:spPr>
          <a:xfrm>
            <a:off x="1004800" y="4310864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  <a:buSzPts val="2000"/>
            </a:pPr>
            <a:r>
              <a:rPr lang="en" sz="1200" dirty="0">
                <a:solidFill>
                  <a:srgbClr val="235E63"/>
                </a:solidFill>
                <a:latin typeface="Rubik Medium"/>
                <a:ea typeface="Rubik Medium"/>
                <a:cs typeface="Rubik Medium"/>
                <a:sym typeface="Rubik Medium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christinedanithahutapea@gmail.com</a:t>
            </a:r>
            <a:r>
              <a:rPr lang="en" sz="1200" dirty="0">
                <a:solidFill>
                  <a:srgbClr val="235E63"/>
                </a:solidFill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endParaRPr sz="1200" dirty="0">
              <a:solidFill>
                <a:srgbClr val="235E63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7" name="Google Shape;103;p4">
            <a:extLst>
              <a:ext uri="{FF2B5EF4-FFF2-40B4-BE49-F238E27FC236}">
                <a16:creationId xmlns:a16="http://schemas.microsoft.com/office/drawing/2014/main" id="{437AB0F4-1735-DAA0-6CDC-D372D31465D8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EAD9F7-48DA-AC08-66A8-866B61A253CC}"/>
              </a:ext>
            </a:extLst>
          </p:cNvPr>
          <p:cNvSpPr txBox="1"/>
          <p:nvPr/>
        </p:nvSpPr>
        <p:spPr>
          <a:xfrm>
            <a:off x="4867250" y="1296399"/>
            <a:ext cx="4667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1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Christine Elizabeth Danitha Hutapea, </a:t>
            </a:r>
            <a:r>
              <a:rPr lang="en-ID" sz="1400" b="1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S.Stat</a:t>
            </a:r>
            <a:r>
              <a:rPr lang="en-ID" sz="1400" b="1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.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A6C7AD-9A55-2C90-7AFA-136666FF0CDF}"/>
              </a:ext>
            </a:extLst>
          </p:cNvPr>
          <p:cNvSpPr txBox="1"/>
          <p:nvPr/>
        </p:nvSpPr>
        <p:spPr>
          <a:xfrm>
            <a:off x="4867250" y="2094843"/>
            <a:ext cx="423422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Sebagai lulusan baru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Universitas Diponegoro,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saya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memiliki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minat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dalam analisis data dan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menemukan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wawasan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data. Saya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memiliki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pengalaman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dalam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melakukan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teknik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sampling untuk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mendapatkan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lapangan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atau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masukan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sekunder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melakukan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pembersihan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atau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i="1" u="none" strike="noStrike" dirty="0">
                <a:solidFill>
                  <a:srgbClr val="000000"/>
                </a:solidFill>
                <a:effectLst/>
                <a:latin typeface="+mn-lt"/>
                <a:cs typeface="Rubik" panose="020B0604020202020204" charset="-79"/>
              </a:rPr>
              <a:t>pre-processing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, analisis data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eksplorasi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menarik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kesimpulan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, dan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menyajikan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visualisasi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data. Saya dapat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mengikuti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arahan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yang diberikan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atau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mengambil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kesempatan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untuk menjadi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pemimpin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dalam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tim.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Saya biasanya membuat daftar tugas untuk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mengelola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1" u="none" strike="noStrike" dirty="0">
                <a:solidFill>
                  <a:srgbClr val="000000"/>
                </a:solidFill>
                <a:effectLst/>
                <a:latin typeface="+mn-lt"/>
                <a:cs typeface="Rubik Light" panose="020B0604020202020204" charset="-79"/>
              </a:rPr>
              <a:t>schedule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saya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.</a:t>
            </a:r>
            <a:endParaRPr lang="en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265ee868302_0_130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265ee868302_0_130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265ee868302_0_130"/>
          <p:cNvSpPr txBox="1"/>
          <p:nvPr/>
        </p:nvSpPr>
        <p:spPr>
          <a:xfrm>
            <a:off x="245400" y="1578014"/>
            <a:ext cx="86532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ID" b="1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DQLab</a:t>
            </a:r>
            <a:r>
              <a:rPr lang="en-ID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– Bootcamp Data Analyst with </a:t>
            </a:r>
            <a:r>
              <a:rPr lang="en-ID" b="1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Excell</a:t>
            </a:r>
            <a:r>
              <a:rPr lang="en-ID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| 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&lt;link certificate&gt;	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                                                   April, 2024 </a:t>
            </a:r>
            <a:r>
              <a:rPr lang="en-ID" b="1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DQLab</a:t>
            </a:r>
            <a:r>
              <a:rPr lang="en-ID" b="1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-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Bootcamp Data Analyst with SQL and Python </a:t>
            </a:r>
            <a:r>
              <a:rPr lang="en-ID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| 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6"/>
              </a:rPr>
              <a:t>&lt;link certificate&gt;	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                           April, 2024</a:t>
            </a:r>
            <a:b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-ID" b="1" dirty="0" err="1">
                <a:latin typeface="Rubik"/>
                <a:ea typeface="Rubik"/>
                <a:cs typeface="Rubik"/>
                <a:sym typeface="Rubik"/>
              </a:rPr>
              <a:t>RevoU</a:t>
            </a:r>
            <a:r>
              <a:rPr lang="en-ID" b="1" dirty="0">
                <a:latin typeface="Rubik"/>
                <a:ea typeface="Rubik"/>
                <a:cs typeface="Rubik"/>
                <a:sym typeface="Rubik"/>
              </a:rPr>
              <a:t> – Mini Course Data Analytics | 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7"/>
              </a:rPr>
              <a:t>&lt;link certificate&gt;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                                                        September, 2023</a:t>
            </a:r>
          </a:p>
          <a:p>
            <a:pPr algn="just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Guide to Learn Python with AI at DQLab </a:t>
            </a:r>
            <a:r>
              <a:rPr lang="en-ID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| 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8"/>
              </a:rPr>
              <a:t>&lt;link certificate&gt;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		                   </a:t>
            </a:r>
            <a:r>
              <a:rPr lang="en-ID" b="1" dirty="0" err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Agustus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,  2023</a:t>
            </a:r>
            <a:endParaRPr lang="en-ID"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3" name="Google Shape;93;g265ee868302_0_130"/>
          <p:cNvSpPr txBox="1"/>
          <p:nvPr/>
        </p:nvSpPr>
        <p:spPr>
          <a:xfrm>
            <a:off x="340500" y="724999"/>
            <a:ext cx="846300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5000"/>
            </a:pPr>
            <a:r>
              <a:rPr lang="en" sz="3000" b="1" dirty="0">
                <a:latin typeface="Rubik"/>
                <a:ea typeface="Rubik"/>
                <a:cs typeface="Rubik"/>
                <a:sym typeface="Rubik"/>
              </a:rPr>
              <a:t>Courses and </a:t>
            </a:r>
            <a:r>
              <a:rPr lang="en" sz="30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Certification</a:t>
            </a:r>
            <a:endParaRPr sz="3000" b="1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D31D1D2B-F07A-2354-BCF7-ECF7808FAAB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"/>
          <p:cNvSpPr txBox="1"/>
          <p:nvPr/>
        </p:nvSpPr>
        <p:spPr>
          <a:xfrm>
            <a:off x="248510" y="1126675"/>
            <a:ext cx="6711848" cy="390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D" dirty="0">
                <a:latin typeface="Rubik"/>
                <a:ea typeface="Rubik"/>
                <a:cs typeface="Rubik"/>
                <a:sym typeface="Rubik"/>
              </a:rPr>
              <a:t>Kimia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perusahaan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industri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pertama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di Indonesia yang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didirikan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oleh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Pemerintah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Hindia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Belanda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tahun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1817. Pada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tanggal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4 Juli 2001, PT Kimia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kembali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mengubah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statusnya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perusahaan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publik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, PT Kimia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Tbk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penulisan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berikutnya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disebut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Perseroan.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Bersamaan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perubahan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tersebut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, Perseroan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telah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dicatatkan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pada Bursa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Efek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Jakarta dan Bursa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Efek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Surabaya .</a:t>
            </a:r>
          </a:p>
          <a:p>
            <a:pPr algn="just">
              <a:lnSpc>
                <a:spcPct val="115000"/>
              </a:lnSpc>
              <a:buClr>
                <a:schemeClr val="dk1"/>
              </a:buClr>
              <a:buSzPts val="1100"/>
            </a:pPr>
            <a:endParaRPr lang="en-ID" dirty="0">
              <a:latin typeface="Rubik"/>
              <a:ea typeface="Rubik"/>
              <a:cs typeface="Rubik"/>
              <a:sym typeface="Rubik"/>
            </a:endParaRPr>
          </a:p>
          <a:p>
            <a:pPr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perusahaan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Healthcare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terkemuka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mendukung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perkembangan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industry 4.0, Kimia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menerapkan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digitalisasi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hulu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hingga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hilir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. Hal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ini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bertujuan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meningkatkan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efisiensi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efektivitas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proses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bisnis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peningkatan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synergy value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antar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entitas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Kimia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Grup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. PT Kimia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melakukan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aktivitas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usaha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di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bidang-bidang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industri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kimia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perdagangan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jaringan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distribusi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ritel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layanan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kesehatan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serta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optimalisasi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aset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Visi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PT Kimia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ialah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perusahaan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Healthcare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pilihan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utama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terintegrasi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menghasilkan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nilai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berkesinambungan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. </a:t>
            </a:r>
          </a:p>
        </p:txBody>
      </p:sp>
      <p:sp>
        <p:nvSpPr>
          <p:cNvPr id="102" name="Google Shape;102;p4"/>
          <p:cNvSpPr txBox="1"/>
          <p:nvPr/>
        </p:nvSpPr>
        <p:spPr>
          <a:xfrm>
            <a:off x="340500" y="452039"/>
            <a:ext cx="846300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5000"/>
            </a:pPr>
            <a:r>
              <a:rPr lang="en" sz="3000" b="1">
                <a:latin typeface="Rubik"/>
                <a:ea typeface="Rubik"/>
                <a:cs typeface="Rubik"/>
                <a:sym typeface="Rubik"/>
              </a:rPr>
              <a:t>About </a:t>
            </a:r>
            <a:r>
              <a:rPr lang="en" sz="3000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Company</a:t>
            </a:r>
            <a:endParaRPr sz="3000" b="1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3" name="Google Shape;103;p4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0285" y="1719400"/>
            <a:ext cx="1845678" cy="66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9DA89101-FF9F-2267-78B5-0C1E9C4B0A2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Kimia Farma | PT Kimia Farma Apotek">
            <a:extLst>
              <a:ext uri="{FF2B5EF4-FFF2-40B4-BE49-F238E27FC236}">
                <a16:creationId xmlns:a16="http://schemas.microsoft.com/office/drawing/2014/main" id="{A7C43F11-35A2-2467-BA10-7E1D58D14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008" y="2591845"/>
            <a:ext cx="1729000" cy="15604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65ee868302_0_9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65ee868302_0_9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65ee868302_0_99"/>
          <p:cNvSpPr txBox="1"/>
          <p:nvPr/>
        </p:nvSpPr>
        <p:spPr>
          <a:xfrm>
            <a:off x="401850" y="994069"/>
            <a:ext cx="8340300" cy="3931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ts val="2100"/>
              </a:lnSpc>
              <a:buClr>
                <a:schemeClr val="dk1"/>
              </a:buClr>
              <a:buSzPts val="1100"/>
            </a:pP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Sebagai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seorang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Big Data Analytics Intern di Kimia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tugas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Anda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mencakup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serangkaian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tantangan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memerlukan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pemahaman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mendalam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tentang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data dan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kemampuan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analisis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. Salah </a:t>
            </a:r>
          </a:p>
          <a:p>
            <a:pPr algn="just">
              <a:lnSpc>
                <a:spcPts val="2100"/>
              </a:lnSpc>
              <a:buClr>
                <a:schemeClr val="dk1"/>
              </a:buClr>
              <a:buSzPts val="1100"/>
            </a:pP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satu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proyek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utama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Anda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mengevaluasi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kinerja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bisnis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Kimia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tahun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2020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hingga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2023.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Berikut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ini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task yang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harus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anda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lakukan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:</a:t>
            </a:r>
          </a:p>
          <a:p>
            <a:pPr algn="just">
              <a:lnSpc>
                <a:spcPts val="1500"/>
              </a:lnSpc>
              <a:buClr>
                <a:schemeClr val="dk1"/>
              </a:buClr>
              <a:buSzPts val="1100"/>
            </a:pPr>
            <a:endParaRPr lang="en-ID" dirty="0">
              <a:latin typeface="Rubik"/>
              <a:ea typeface="Rubik"/>
              <a:cs typeface="Rubik"/>
              <a:sym typeface="Rubik"/>
            </a:endParaRPr>
          </a:p>
          <a:p>
            <a:pPr algn="just">
              <a:lnSpc>
                <a:spcPts val="2100"/>
              </a:lnSpc>
              <a:buClr>
                <a:schemeClr val="dk1"/>
              </a:buClr>
              <a:buSzPts val="1100"/>
            </a:pP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➢ Import Dataset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ke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BigQuery</a:t>
            </a:r>
            <a:endParaRPr lang="en-ID" b="1" dirty="0">
              <a:latin typeface="Rubik" panose="020B0604020202020204" charset="-79"/>
              <a:cs typeface="Rubik" panose="020B0604020202020204" charset="-79"/>
            </a:endParaRP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Dataset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kf_final_transaction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berisi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transaction_id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product_id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branch_id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customer_name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date, price,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discount_percentage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dan rating.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Dataset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kf_inventory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berisi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inventory_ID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branch_id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product_id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product_name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dan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opname_stock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Dataset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kf_kantor_cabang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berisi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branch_id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branch_category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branch_name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kota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provinsi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dan rating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Dataset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kf_product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berisi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product_id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product_name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product_category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dan price.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en-ID" b="1" dirty="0"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112" name="Google Shape;112;g265ee868302_0_99"/>
          <p:cNvSpPr txBox="1"/>
          <p:nvPr/>
        </p:nvSpPr>
        <p:spPr>
          <a:xfrm>
            <a:off x="340500" y="435997"/>
            <a:ext cx="846300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5000"/>
            </a:pPr>
            <a:r>
              <a:rPr lang="en-ID" sz="3000" b="1" dirty="0">
                <a:latin typeface="Rubik"/>
                <a:ea typeface="Rubik"/>
                <a:cs typeface="Rubik"/>
                <a:sym typeface="Rubik"/>
              </a:rPr>
              <a:t>Project </a:t>
            </a:r>
            <a:r>
              <a:rPr lang="en-ID" sz="30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Portfolio</a:t>
            </a: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BA9337A9-5456-DF78-08A8-A539C6284D6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208F64-6420-D953-256D-BC8DADFA2CE6}"/>
              </a:ext>
            </a:extLst>
          </p:cNvPr>
          <p:cNvSpPr txBox="1"/>
          <p:nvPr/>
        </p:nvSpPr>
        <p:spPr>
          <a:xfrm>
            <a:off x="2679929" y="4665141"/>
            <a:ext cx="1691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99A3"/>
                </a:solidFill>
              </a:rPr>
              <a:t>Click on button! --&gt;</a:t>
            </a:r>
            <a:endParaRPr lang="en-ID" dirty="0">
              <a:solidFill>
                <a:srgbClr val="0199A3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D11513-DA22-BCBC-9B9C-69AD3C0ABA8E}"/>
              </a:ext>
            </a:extLst>
          </p:cNvPr>
          <p:cNvGrpSpPr/>
          <p:nvPr/>
        </p:nvGrpSpPr>
        <p:grpSpPr>
          <a:xfrm>
            <a:off x="4415713" y="4681154"/>
            <a:ext cx="4572694" cy="307777"/>
            <a:chOff x="4080678" y="2433874"/>
            <a:chExt cx="4572694" cy="307777"/>
          </a:xfrm>
        </p:grpSpPr>
        <p:sp>
          <p:nvSpPr>
            <p:cNvPr id="3" name="Google Shape;75;p3">
              <a:hlinkClick r:id="rId6"/>
              <a:extLst>
                <a:ext uri="{FF2B5EF4-FFF2-40B4-BE49-F238E27FC236}">
                  <a16:creationId xmlns:a16="http://schemas.microsoft.com/office/drawing/2014/main" id="{9C850593-BB55-016F-9D9E-29ECF11801CA}"/>
                </a:ext>
              </a:extLst>
            </p:cNvPr>
            <p:cNvSpPr/>
            <p:nvPr/>
          </p:nvSpPr>
          <p:spPr>
            <a:xfrm>
              <a:off x="4080678" y="2433874"/>
              <a:ext cx="1967678" cy="307777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400"/>
              </a:pPr>
              <a:r>
                <a:rPr lang="en" b="1" dirty="0">
                  <a:latin typeface="Rubik Medium"/>
                  <a:ea typeface="Rubik Medium"/>
                  <a:cs typeface="Rubik Medium"/>
                  <a:sym typeface="Rubik Medium"/>
                </a:rPr>
                <a:t>Project repository </a:t>
              </a:r>
              <a:endParaRPr b="1" dirty="0">
                <a:latin typeface="Rubik Medium"/>
                <a:ea typeface="Rubik Medium"/>
                <a:cs typeface="Rubik Medium"/>
                <a:sym typeface="Rubik Medium"/>
              </a:endParaRPr>
            </a:p>
          </p:txBody>
        </p:sp>
        <p:sp>
          <p:nvSpPr>
            <p:cNvPr id="5" name="Google Shape;75;p3">
              <a:hlinkClick r:id="rId7"/>
              <a:extLst>
                <a:ext uri="{FF2B5EF4-FFF2-40B4-BE49-F238E27FC236}">
                  <a16:creationId xmlns:a16="http://schemas.microsoft.com/office/drawing/2014/main" id="{F36DA477-6C58-79D5-9264-0DE2C71FB189}"/>
                </a:ext>
              </a:extLst>
            </p:cNvPr>
            <p:cNvSpPr/>
            <p:nvPr/>
          </p:nvSpPr>
          <p:spPr>
            <a:xfrm>
              <a:off x="6092651" y="2433875"/>
              <a:ext cx="2560721" cy="27575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400"/>
              </a:pPr>
              <a:r>
                <a:rPr lang="en" b="1" dirty="0">
                  <a:latin typeface="Rubik Medium"/>
                  <a:ea typeface="Rubik Medium"/>
                  <a:cs typeface="Rubik Medium"/>
                  <a:sym typeface="Rubik Medium"/>
                </a:rPr>
                <a:t>Project explanation video</a:t>
              </a:r>
              <a:endParaRPr b="1" dirty="0">
                <a:latin typeface="Rubik Medium"/>
                <a:ea typeface="Rubik Medium"/>
                <a:cs typeface="Rubik Medium"/>
                <a:sym typeface="Rubik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983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65ee868302_0_9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65ee868302_0_9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65ee868302_0_99"/>
          <p:cNvSpPr txBox="1"/>
          <p:nvPr/>
        </p:nvSpPr>
        <p:spPr>
          <a:xfrm>
            <a:off x="401850" y="1130837"/>
            <a:ext cx="8340300" cy="368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ts val="2100"/>
              </a:lnSpc>
              <a:buClr>
                <a:schemeClr val="dk1"/>
              </a:buClr>
              <a:buSzPts val="1100"/>
            </a:pP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➢ 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Membuat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Analisis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di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BigQuery</a:t>
            </a:r>
            <a:endParaRPr lang="en-ID" b="1" dirty="0">
              <a:latin typeface="Rubik" panose="020B0604020202020204" charset="-79"/>
              <a:cs typeface="Rubik" panose="020B0604020202020204" charset="-79"/>
            </a:endParaRPr>
          </a:p>
          <a:p>
            <a:pPr algn="just">
              <a:lnSpc>
                <a:spcPts val="2100"/>
              </a:lnSpc>
              <a:buClr>
                <a:schemeClr val="dk1"/>
              </a:buClr>
              <a:buSzPts val="1100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Analisis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dibuat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berdasarkan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hasil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agregasi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keempat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sudah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diimpor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sebelumnya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. Kolom-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kolom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mandatory pada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tersebut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: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transaction_id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kode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id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transaksi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date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tanggal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transaksi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dilakukan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branch_id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kode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id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cabang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Kimia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Farma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branch_name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nama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cabang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Kimia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Farma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kota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kota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cabang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Kimia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Farma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provinsi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provinsi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cabang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Kimia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Farma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rating_cabang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penilaian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konsumen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terhadap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cabang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Kimia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Farma</a:t>
            </a:r>
            <a:endParaRPr lang="en-ID" dirty="0">
              <a:latin typeface="Rubik" panose="020B0604020202020204" charset="-79"/>
              <a:cs typeface="Rubik" panose="020B0604020202020204" charset="-79"/>
            </a:endParaRP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customer_name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Nama customer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melakukan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transaksi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product_id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kode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product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obat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product_name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nama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obat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</a:p>
        </p:txBody>
      </p:sp>
      <p:sp>
        <p:nvSpPr>
          <p:cNvPr id="112" name="Google Shape;112;g265ee868302_0_99"/>
          <p:cNvSpPr txBox="1"/>
          <p:nvPr/>
        </p:nvSpPr>
        <p:spPr>
          <a:xfrm>
            <a:off x="340500" y="435997"/>
            <a:ext cx="846300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5000"/>
            </a:pPr>
            <a:r>
              <a:rPr lang="en-ID" sz="3000" b="1" dirty="0">
                <a:latin typeface="Rubik"/>
                <a:ea typeface="Rubik"/>
                <a:cs typeface="Rubik"/>
                <a:sym typeface="Rubik"/>
              </a:rPr>
              <a:t>Project </a:t>
            </a:r>
            <a:r>
              <a:rPr lang="en-ID" sz="30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Portfolio</a:t>
            </a: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BA9337A9-5456-DF78-08A8-A539C6284D6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082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65ee868302_0_9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65ee868302_0_9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65ee868302_0_99"/>
          <p:cNvSpPr txBox="1"/>
          <p:nvPr/>
        </p:nvSpPr>
        <p:spPr>
          <a:xfrm>
            <a:off x="401850" y="1130840"/>
            <a:ext cx="8340300" cy="4008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ts val="2100"/>
              </a:lnSpc>
              <a:buClr>
                <a:schemeClr val="dk1"/>
              </a:buClr>
              <a:buSzPts val="1100"/>
            </a:pP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➢ 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Membuat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Analisis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di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BigQuery</a:t>
            </a:r>
            <a:endParaRPr lang="en-ID" b="1" dirty="0">
              <a:latin typeface="Rubik" panose="020B0604020202020204" charset="-79"/>
              <a:cs typeface="Rubik" panose="020B0604020202020204" charset="-79"/>
            </a:endParaRP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actual_price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harga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obat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discount_percentage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Persentase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diskon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diberikan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pada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obat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persentase_gross_laba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Persentase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laba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seharusnya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diterima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obat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dengan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ketentuan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berikut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:</a:t>
            </a:r>
          </a:p>
          <a:p>
            <a:pPr marL="898502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Harga &lt;= Rp 50.000 -&gt;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laba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10%</a:t>
            </a:r>
          </a:p>
          <a:p>
            <a:pPr marL="898502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Harga &gt; Rp 50.000 - 100.000 -&gt;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laba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15%</a:t>
            </a:r>
          </a:p>
          <a:p>
            <a:pPr marL="898502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Harga &gt; Rp 100.000 - 300.000 -&gt;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laba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20%</a:t>
            </a:r>
          </a:p>
          <a:p>
            <a:pPr marL="898502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Harga &gt; Rp 300.000 - 500.000 -&gt;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laba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25%</a:t>
            </a:r>
          </a:p>
          <a:p>
            <a:pPr marL="898502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Harga &gt; Rp 500.000 -&gt;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laba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30%,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nett_sales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harga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setelah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diskon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nett_profit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keuntungan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diperoleh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Kimia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Farma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rating_transaksi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penilaian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konsumen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terhadap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transaksi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dilakukan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en-ID" b="1" dirty="0"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112" name="Google Shape;112;g265ee868302_0_99"/>
          <p:cNvSpPr txBox="1"/>
          <p:nvPr/>
        </p:nvSpPr>
        <p:spPr>
          <a:xfrm>
            <a:off x="340500" y="435997"/>
            <a:ext cx="846300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5000"/>
            </a:pPr>
            <a:r>
              <a:rPr lang="en-ID" sz="3000" b="1" dirty="0">
                <a:latin typeface="Rubik"/>
                <a:ea typeface="Rubik"/>
                <a:cs typeface="Rubik"/>
                <a:sym typeface="Rubik"/>
              </a:rPr>
              <a:t>Project </a:t>
            </a:r>
            <a:r>
              <a:rPr lang="en-ID" sz="30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Portfolio</a:t>
            </a: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BA9337A9-5456-DF78-08A8-A539C6284D6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972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65ee868302_0_9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65ee868302_0_9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65ee868302_0_99"/>
          <p:cNvSpPr txBox="1"/>
          <p:nvPr/>
        </p:nvSpPr>
        <p:spPr>
          <a:xfrm>
            <a:off x="401850" y="1130836"/>
            <a:ext cx="8340300" cy="4278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ts val="2100"/>
              </a:lnSpc>
              <a:buClr>
                <a:schemeClr val="dk1"/>
              </a:buClr>
              <a:buSzPts val="1100"/>
            </a:pP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➢ 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Membuat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Dasbor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di Google Looker Studio</a:t>
            </a:r>
          </a:p>
          <a:p>
            <a:pPr algn="just">
              <a:lnSpc>
                <a:spcPts val="2100"/>
              </a:lnSpc>
              <a:buClr>
                <a:schemeClr val="dk1"/>
              </a:buClr>
              <a:buSzPts val="1100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Membuat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Dasbor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Analisis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Kinerja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Bisnis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Kimia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Farma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tahun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2020 – 2023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menggunakan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Google Looker Studio,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mencakup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: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Judul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Dashboard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Summary Dashboard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Filter Control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Snapshot Data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Perbandingan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Pendapatan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Kimia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Farma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tahun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tahun</a:t>
            </a:r>
            <a:endParaRPr lang="en-ID" dirty="0">
              <a:latin typeface="Rubik" panose="020B0604020202020204" charset="-79"/>
              <a:cs typeface="Rubik" panose="020B0604020202020204" charset="-79"/>
            </a:endParaRP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Top 10 Total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transaksi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cabang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provinsi</a:t>
            </a:r>
            <a:endParaRPr lang="en-ID" dirty="0">
              <a:latin typeface="Rubik" panose="020B0604020202020204" charset="-79"/>
              <a:cs typeface="Rubik" panose="020B0604020202020204" charset="-79"/>
            </a:endParaRP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Top 10 Nett sales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cabang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provinsi</a:t>
            </a:r>
            <a:endParaRPr lang="en-ID" dirty="0">
              <a:latin typeface="Rubik" panose="020B0604020202020204" charset="-79"/>
              <a:cs typeface="Rubik" panose="020B0604020202020204" charset="-79"/>
            </a:endParaRP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Top 5 Cabang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Dengan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Rating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Tertinggi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namun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Rating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Transaksi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Terendah</a:t>
            </a:r>
            <a:endParaRPr lang="en-ID" dirty="0">
              <a:latin typeface="Rubik" panose="020B0604020202020204" charset="-79"/>
              <a:cs typeface="Rubik" panose="020B0604020202020204" charset="-79"/>
            </a:endParaRP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Indonesia's Geo Map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Total Profit Masing-masing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Provinsi</a:t>
            </a:r>
            <a:endParaRPr lang="en-ID" dirty="0">
              <a:latin typeface="Rubik" panose="020B0604020202020204" charset="-79"/>
              <a:cs typeface="Rubik" panose="020B0604020202020204" charset="-79"/>
            </a:endParaRP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dan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analisis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lainnya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dapat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anda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eksplorasi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ID" dirty="0">
              <a:latin typeface="Rubik" panose="020B0604020202020204" charset="-79"/>
              <a:cs typeface="Rubik" panose="020B0604020202020204" charset="-79"/>
            </a:endParaRP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en-ID" b="1" dirty="0"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112" name="Google Shape;112;g265ee868302_0_99"/>
          <p:cNvSpPr txBox="1"/>
          <p:nvPr/>
        </p:nvSpPr>
        <p:spPr>
          <a:xfrm>
            <a:off x="340500" y="435997"/>
            <a:ext cx="846300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5000"/>
            </a:pPr>
            <a:r>
              <a:rPr lang="en-ID" sz="3000" b="1" dirty="0">
                <a:latin typeface="Rubik"/>
                <a:ea typeface="Rubik"/>
                <a:cs typeface="Rubik"/>
                <a:sym typeface="Rubik"/>
              </a:rPr>
              <a:t>Project </a:t>
            </a:r>
            <a:r>
              <a:rPr lang="en-ID" sz="30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Portfolio</a:t>
            </a: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BA9337A9-5456-DF78-08A8-A539C6284D6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238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23ec2985a68_1_33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3ec2985a68_1_33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3ec2985a68_1_33"/>
          <p:cNvSpPr txBox="1"/>
          <p:nvPr/>
        </p:nvSpPr>
        <p:spPr>
          <a:xfrm>
            <a:off x="340500" y="403913"/>
            <a:ext cx="8463000" cy="600134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8" indent="-400040">
              <a:buSzPts val="2700"/>
              <a:buFont typeface="Rubik"/>
              <a:buAutoNum type="arabicPeriod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Importing Dataset to BigQuery</a:t>
            </a:r>
            <a:endParaRPr sz="27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D9ECB-15EB-EE13-6CBA-F02931CB9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500" y="1130840"/>
            <a:ext cx="8463000" cy="3786243"/>
          </a:xfrm>
          <a:prstGeom prst="rect">
            <a:avLst/>
          </a:prstGeom>
          <a:ln>
            <a:solidFill>
              <a:srgbClr val="F6990D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4" name="Google Shape;103;p4">
            <a:extLst>
              <a:ext uri="{FF2B5EF4-FFF2-40B4-BE49-F238E27FC236}">
                <a16:creationId xmlns:a16="http://schemas.microsoft.com/office/drawing/2014/main" id="{37B1C4F0-C418-BD86-9F84-304202701F6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86" y="36087"/>
            <a:ext cx="1343123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20C515F-9CD3-5174-8A77-C198C9CE86A6}"/>
              </a:ext>
            </a:extLst>
          </p:cNvPr>
          <p:cNvSpPr/>
          <p:nvPr/>
        </p:nvSpPr>
        <p:spPr>
          <a:xfrm>
            <a:off x="809898" y="2995750"/>
            <a:ext cx="931817" cy="484431"/>
          </a:xfrm>
          <a:prstGeom prst="rect">
            <a:avLst/>
          </a:prstGeom>
          <a:noFill/>
          <a:ln>
            <a:solidFill>
              <a:srgbClr val="019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1405</Words>
  <Application>Microsoft Office PowerPoint</Application>
  <PresentationFormat>On-screen Show (16:9)</PresentationFormat>
  <Paragraphs>128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Rubik SemiBold</vt:lpstr>
      <vt:lpstr>Roboto Mono</vt:lpstr>
      <vt:lpstr>Rubik Light</vt:lpstr>
      <vt:lpstr>Wingdings</vt:lpstr>
      <vt:lpstr>Rubik</vt:lpstr>
      <vt:lpstr>Rubik Medium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Christine Elizabeth Danitha Hutapea</cp:lastModifiedBy>
  <cp:revision>4</cp:revision>
  <dcterms:modified xsi:type="dcterms:W3CDTF">2024-07-01T07:06:50Z</dcterms:modified>
</cp:coreProperties>
</file>