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1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H2Nad+1T/V8IqcHrf8E8lbsa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knews.cc/zh-tw/news/yzr2a5a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knews.cc/zh-tw/news/yzr2a5a.html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0b0ecf0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0b0ecf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g5b0b0ecf0c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0b0ecf0c_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0b0ecf0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5b0b0ecf0c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0b0ecf0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b0b0ecf0c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0b0ecf0c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0b0ecf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b0b0ecf0c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b0b0ecf0c_3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b0b0ecf0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b0b0ecf0c_3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b0b0ecf0c_3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b0b0ecf0c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b0b0ecf0c_3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b0b0ecf0c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b0b0ecf0c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b0b0ecf0c_3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0b0ecf0c_3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0b0ecf0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b0b0ecf0c_3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0b0ecf0c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b0b0ecf0c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5b0b0ecf0c_3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0b0ecf0c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b0b0ecf0c_5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b0b0ecf0c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b0b0ecf0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b0b0ecf0c_3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0b0ecf0c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0b0ecf0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b0b0ecf0c_2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0b0ecf0c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b0b0ecf0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5b0b0ecf0c_2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b0b0ecf0c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b0b0ecf0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5b0b0ecf0c_2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b0b0ecf0c_4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b0b0ecf0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現在的社會，女孩子是越來越獨立，高學歷的更是如此，經濟獨立、思想獨立，再也不會依附於男人生存，生育權也決定在女性手上！她們越來越多的人不再把結婚生子放在首位。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事實上，關於女性學歷與國家生育率之間的關係是許多國家的討論重點，甚至有些國人也認為女性普遍高學歷乃至高度事業心會降低生育率。畢竟學歷高、成就高的女性擇偶標準也高，而且就職拼事業也會錯過黃金婚配/生育時間。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原文網址：</a:t>
            </a:r>
            <a:r>
              <a:rPr lang="en-US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https://kknews.cc/zh-tw/news/yzr2a5a.html</a:t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美國生育率最高的為，最高及最低學歷的女性</a:t>
            </a:r>
            <a:r>
              <a:rPr lang="en-US">
                <a:solidFill>
                  <a:srgbClr val="333333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。那台灣呢？</a:t>
            </a:r>
            <a:endParaRPr>
              <a:solidFill>
                <a:srgbClr val="333333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之前的數據顯示，高學歷女性因須工作糊口，導致「沒時間」生育。然而，因貧富差距拉開，高學歷女性薪水也因此成長，使其高薪可用來聘請較低薪的保姆，照顧幼兒。這也使近 20 年來，高學歷女性的生育率大幅提升。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https://news.cnyes.com/news/id/3965932</a:t>
            </a:r>
            <a:endParaRPr/>
          </a:p>
        </p:txBody>
      </p:sp>
      <p:sp>
        <p:nvSpPr>
          <p:cNvPr id="375" name="Google Shape;375;g5b0b0ecf0c_4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b0b0ecf0c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b0b0ecf0c_5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0b0ecf0c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b0b0ecf0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5b0b0ecf0c_2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b0b0ecf0c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b0b0ecf0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5b0b0ecf0c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b0b0ecf0c_5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b0b0ecf0c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b0b0ecf0c_5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b0b0ecf0c_5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b0b0ecf0c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5b0b0ecf0c_5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0b0ecf0c_5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0b0ecf0c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b0b0ecf0c_5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b0b0ecf0c_5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b0b0ecf0c_5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現在的社會，女孩子是越來越獨立，高學歷的更是如此，經濟獨立、思想獨立，再也不會依附於男人生存，生育權也決定在女性手上！她們越來越多的人不再把結婚生子放在首位。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事實上，關於女性學歷與國家生育率之間的關係是許多國家的討論重點，甚至有些國人也認為女性普遍高學歷乃至高度事業心會降低生育率。畢竟學歷高、成就高的女性擇偶標準也高，而且就職拼事業也會錯過黃金婚配/生育時間。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原文網址：</a:t>
            </a:r>
            <a:r>
              <a:rPr lang="en-US" sz="10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https://kknews.cc/zh-tw/news/yzr2a5a.html</a:t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美國生育率最高的為，最高及最低學歷的女性</a:t>
            </a:r>
            <a:r>
              <a:rPr lang="en-US">
                <a:solidFill>
                  <a:srgbClr val="333333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。那台灣呢？</a:t>
            </a:r>
            <a:endParaRPr>
              <a:solidFill>
                <a:srgbClr val="333333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之前的數據顯示，高學歷女性因須工作糊口，導致「沒時間」生育。然而，因貧富差距拉開，高學歷女性薪水也因此成長，使其高薪可用來聘請較低薪的保姆，照顧幼兒。這也使近 20 年來，高學歷女性的生育率大幅提升。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https://news.cnyes.com/news/id/3965932</a:t>
            </a:r>
            <a:endParaRPr/>
          </a:p>
        </p:txBody>
      </p:sp>
      <p:sp>
        <p:nvSpPr>
          <p:cNvPr id="455" name="Google Shape;455;g5b0b0ecf0c_5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b1429244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5b1429244f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b1429244f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b1429244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5b1429244f_1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b1429244f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b1429244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5b1429244f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b1429244f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b1429244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5b1429244f_2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0b0ecf0c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0b0ecf0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b0b0ecf0c_3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0b0ecf0c_5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0b0ecf0c_5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b0b0ecf0c_5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0b0ecf0c_3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0b0ecf0c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b0b0ecf0c_3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b0ecf0c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b0ecf0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b0b0ecf0c_2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1429244f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1429244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b1429244f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923928" y="2643759"/>
            <a:ext cx="5220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2" type="body"/>
          </p:nvPr>
        </p:nvSpPr>
        <p:spPr>
          <a:xfrm>
            <a:off x="3923928" y="3723878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_Title Slide">
  <p:cSld name="26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/>
          <p:nvPr>
            <p:ph idx="2" type="pic"/>
          </p:nvPr>
        </p:nvSpPr>
        <p:spPr>
          <a:xfrm>
            <a:off x="546714" y="1171934"/>
            <a:ext cx="1944000" cy="10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9"/>
          <p:cNvSpPr/>
          <p:nvPr>
            <p:ph idx="3" type="pic"/>
          </p:nvPr>
        </p:nvSpPr>
        <p:spPr>
          <a:xfrm>
            <a:off x="546378" y="2862166"/>
            <a:ext cx="1944000" cy="12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9"/>
          <p:cNvSpPr/>
          <p:nvPr/>
        </p:nvSpPr>
        <p:spPr>
          <a:xfrm>
            <a:off x="546378" y="2217207"/>
            <a:ext cx="1944000" cy="53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546042" y="4085904"/>
            <a:ext cx="1944000" cy="53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>
            <p:ph idx="4" type="pic"/>
          </p:nvPr>
        </p:nvSpPr>
        <p:spPr>
          <a:xfrm>
            <a:off x="2583307" y="1171934"/>
            <a:ext cx="1944000" cy="10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9"/>
          <p:cNvSpPr/>
          <p:nvPr>
            <p:ph idx="5" type="pic"/>
          </p:nvPr>
        </p:nvSpPr>
        <p:spPr>
          <a:xfrm>
            <a:off x="2582971" y="2862166"/>
            <a:ext cx="1944000" cy="12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9"/>
          <p:cNvSpPr/>
          <p:nvPr/>
        </p:nvSpPr>
        <p:spPr>
          <a:xfrm>
            <a:off x="2582971" y="2217207"/>
            <a:ext cx="1944000" cy="5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9"/>
          <p:cNvSpPr/>
          <p:nvPr/>
        </p:nvSpPr>
        <p:spPr>
          <a:xfrm>
            <a:off x="2582635" y="4085904"/>
            <a:ext cx="194400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9"/>
          <p:cNvSpPr/>
          <p:nvPr>
            <p:ph idx="6" type="pic"/>
          </p:nvPr>
        </p:nvSpPr>
        <p:spPr>
          <a:xfrm>
            <a:off x="4619900" y="1171934"/>
            <a:ext cx="1944000" cy="10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9"/>
          <p:cNvSpPr/>
          <p:nvPr>
            <p:ph idx="7" type="pic"/>
          </p:nvPr>
        </p:nvSpPr>
        <p:spPr>
          <a:xfrm>
            <a:off x="4619564" y="2862166"/>
            <a:ext cx="1944000" cy="12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9"/>
          <p:cNvSpPr/>
          <p:nvPr/>
        </p:nvSpPr>
        <p:spPr>
          <a:xfrm>
            <a:off x="4619564" y="2217207"/>
            <a:ext cx="194400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9"/>
          <p:cNvSpPr/>
          <p:nvPr/>
        </p:nvSpPr>
        <p:spPr>
          <a:xfrm>
            <a:off x="4619228" y="4085904"/>
            <a:ext cx="1944000" cy="5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9"/>
          <p:cNvSpPr/>
          <p:nvPr>
            <p:ph idx="8" type="pic"/>
          </p:nvPr>
        </p:nvSpPr>
        <p:spPr>
          <a:xfrm>
            <a:off x="6656494" y="1171934"/>
            <a:ext cx="1944000" cy="10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/>
          <p:nvPr>
            <p:ph idx="9" type="pic"/>
          </p:nvPr>
        </p:nvSpPr>
        <p:spPr>
          <a:xfrm>
            <a:off x="6656158" y="2862166"/>
            <a:ext cx="1944000" cy="12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/>
          <p:nvPr/>
        </p:nvSpPr>
        <p:spPr>
          <a:xfrm>
            <a:off x="6656158" y="2217207"/>
            <a:ext cx="1944000" cy="53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9"/>
          <p:cNvSpPr/>
          <p:nvPr/>
        </p:nvSpPr>
        <p:spPr>
          <a:xfrm>
            <a:off x="6655822" y="4085904"/>
            <a:ext cx="1944000" cy="53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Title Slide">
  <p:cSld name="24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/>
          <p:nvPr>
            <p:ph idx="2" type="pic"/>
          </p:nvPr>
        </p:nvSpPr>
        <p:spPr>
          <a:xfrm>
            <a:off x="0" y="0"/>
            <a:ext cx="9144000" cy="278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/>
          <p:nvPr>
            <p:ph idx="2" type="pic"/>
          </p:nvPr>
        </p:nvSpPr>
        <p:spPr>
          <a:xfrm>
            <a:off x="2771800" y="1404764"/>
            <a:ext cx="6372300" cy="30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3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/>
          <p:nvPr>
            <p:ph idx="2" type="pic"/>
          </p:nvPr>
        </p:nvSpPr>
        <p:spPr>
          <a:xfrm>
            <a:off x="3528392" y="0"/>
            <a:ext cx="2123700" cy="32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52"/>
          <p:cNvSpPr/>
          <p:nvPr>
            <p:ph idx="3" type="pic"/>
          </p:nvPr>
        </p:nvSpPr>
        <p:spPr>
          <a:xfrm>
            <a:off x="7020272" y="1923678"/>
            <a:ext cx="2123700" cy="32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/>
          <p:nvPr>
            <p:ph idx="2" type="pic"/>
          </p:nvPr>
        </p:nvSpPr>
        <p:spPr>
          <a:xfrm>
            <a:off x="717858" y="1275606"/>
            <a:ext cx="2448600" cy="20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53"/>
          <p:cNvSpPr/>
          <p:nvPr>
            <p:ph idx="3" type="pic"/>
          </p:nvPr>
        </p:nvSpPr>
        <p:spPr>
          <a:xfrm>
            <a:off x="3339542" y="1275606"/>
            <a:ext cx="2448300" cy="20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53"/>
          <p:cNvSpPr/>
          <p:nvPr>
            <p:ph idx="4" type="pic"/>
          </p:nvPr>
        </p:nvSpPr>
        <p:spPr>
          <a:xfrm>
            <a:off x="5960954" y="1275606"/>
            <a:ext cx="2448300" cy="202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3"/>
          <p:cNvSpPr txBox="1"/>
          <p:nvPr>
            <p:ph idx="5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5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4" name="Google Shape;104;p56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05" name="Google Shape;105;p5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2"/>
          <p:cNvSpPr txBox="1"/>
          <p:nvPr>
            <p:ph idx="1" type="body"/>
          </p:nvPr>
        </p:nvSpPr>
        <p:spPr>
          <a:xfrm>
            <a:off x="4213800" y="2230378"/>
            <a:ext cx="493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42"/>
          <p:cNvSpPr txBox="1"/>
          <p:nvPr>
            <p:ph idx="2" type="body"/>
          </p:nvPr>
        </p:nvSpPr>
        <p:spPr>
          <a:xfrm>
            <a:off x="4213800" y="2703954"/>
            <a:ext cx="493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1-png.png" id="112" name="Google Shape;11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1839" y="3651870"/>
            <a:ext cx="760421" cy="762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3" name="Google Shape;1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950740"/>
            <a:ext cx="486054" cy="487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4" name="Google Shape;1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419818"/>
            <a:ext cx="331606" cy="33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5" name="Google Shape;11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392" y="1779200"/>
            <a:ext cx="270030" cy="270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42"/>
          <p:cNvGrpSpPr/>
          <p:nvPr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117" name="Google Shape;117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2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:\002-KIMS BUSINESS\007-02-Googleslidesppt\02-GSppt-Contents-Kim\20170215\03-abs\item02-png.png" id="119" name="Google Shape;11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8344" y="3578808"/>
            <a:ext cx="1106742" cy="1194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120" name="Google Shape;12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8218156" y="177128"/>
            <a:ext cx="659873" cy="71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Googleslidesppt\02-GSppt-Contents-Kim\20170215\03-abs\item03-png.png" id="14" name="Google Shape;1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92031">
            <a:off x="3214411" y="580122"/>
            <a:ext cx="1190341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5" name="Google Shape;1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527838">
            <a:off x="3337307" y="3393398"/>
            <a:ext cx="1190341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6" name="Google Shape;1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414606">
            <a:off x="2433731" y="2320835"/>
            <a:ext cx="1190341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7" name="Google Shape;1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4162721">
            <a:off x="2556200" y="1113413"/>
            <a:ext cx="1190340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8" name="Google Shape;1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864254">
            <a:off x="4145354" y="605926"/>
            <a:ext cx="1190341" cy="1135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9" name="Google Shape;1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435202">
            <a:off x="5558486" y="2481415"/>
            <a:ext cx="1190341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0" name="Google Shape;2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325071">
            <a:off x="5420388" y="1055997"/>
            <a:ext cx="1190340" cy="1135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1" name="Google Shape;2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9549">
            <a:off x="4832349" y="3333175"/>
            <a:ext cx="1190341" cy="1135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55"/>
          <p:cNvGrpSpPr/>
          <p:nvPr/>
        </p:nvGrpSpPr>
        <p:grpSpPr>
          <a:xfrm>
            <a:off x="2254558" y="248363"/>
            <a:ext cx="4634789" cy="4646673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23" name="Google Shape;23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55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5"/>
          <p:cNvSpPr txBox="1"/>
          <p:nvPr>
            <p:ph idx="1" type="body"/>
          </p:nvPr>
        </p:nvSpPr>
        <p:spPr>
          <a:xfrm>
            <a:off x="3203848" y="2101602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5"/>
          <p:cNvSpPr txBox="1"/>
          <p:nvPr>
            <p:ph idx="2" type="body"/>
          </p:nvPr>
        </p:nvSpPr>
        <p:spPr>
          <a:xfrm>
            <a:off x="3203700" y="2677666"/>
            <a:ext cx="2736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3-png.png" id="27" name="Google Shape;2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190341" cy="1135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28" name="Google Shape;2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352" y="3624792"/>
            <a:ext cx="1055556" cy="113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3"/>
          <p:cNvGrpSpPr/>
          <p:nvPr/>
        </p:nvGrpSpPr>
        <p:grpSpPr>
          <a:xfrm>
            <a:off x="2843860" y="377182"/>
            <a:ext cx="3456505" cy="3465368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33" name="Google Shape;3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43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2829098" y="3829794"/>
            <a:ext cx="345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2828950" y="4443958"/>
            <a:ext cx="3456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>
            <p:ph idx="2" type="pic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5"/>
          <p:cNvSpPr/>
          <p:nvPr>
            <p:ph idx="3" type="pic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5"/>
          <p:cNvSpPr/>
          <p:nvPr>
            <p:ph idx="4" type="pic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5"/>
          <p:cNvSpPr/>
          <p:nvPr>
            <p:ph idx="5" type="pic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5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5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5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5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6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52" name="Google Shape;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53" name="Google Shape;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6"/>
          <p:cNvSpPr/>
          <p:nvPr>
            <p:ph idx="2" type="pic"/>
          </p:nvPr>
        </p:nvSpPr>
        <p:spPr>
          <a:xfrm>
            <a:off x="1582656" y="1374406"/>
            <a:ext cx="2700000" cy="158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6"/>
          <p:cNvSpPr/>
          <p:nvPr>
            <p:ph idx="3" type="pic"/>
          </p:nvPr>
        </p:nvSpPr>
        <p:spPr>
          <a:xfrm>
            <a:off x="4820964" y="1374406"/>
            <a:ext cx="2736000" cy="158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6"/>
          <p:cNvSpPr txBox="1"/>
          <p:nvPr>
            <p:ph idx="4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/>
          <p:nvPr>
            <p:ph idx="2" type="pic"/>
          </p:nvPr>
        </p:nvSpPr>
        <p:spPr>
          <a:xfrm>
            <a:off x="0" y="0"/>
            <a:ext cx="30597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7"/>
          <p:cNvSpPr/>
          <p:nvPr>
            <p:ph idx="3" type="pic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/>
          <p:nvPr/>
        </p:nvSpPr>
        <p:spPr>
          <a:xfrm>
            <a:off x="2847111" y="1179745"/>
            <a:ext cx="3401700" cy="3401700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3" name="Google Shape;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2529996" cy="30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8"/>
          <p:cNvSpPr/>
          <p:nvPr>
            <p:ph idx="2" type="pic"/>
          </p:nvPr>
        </p:nvSpPr>
        <p:spPr>
          <a:xfrm>
            <a:off x="3566328" y="1217153"/>
            <a:ext cx="1945500" cy="300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8"/>
          <p:cNvSpPr txBox="1"/>
          <p:nvPr>
            <p:ph idx="3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Relationship Id="rId5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tw/" TargetMode="External"/><Relationship Id="rId4" Type="http://schemas.openxmlformats.org/officeDocument/2006/relationships/hyperlink" Target="https://data.gov.tw/" TargetMode="External"/><Relationship Id="rId5" Type="http://schemas.openxmlformats.org/officeDocument/2006/relationships/hyperlink" Target="https://www.ris.gov.tw/" TargetMode="External"/><Relationship Id="rId6" Type="http://schemas.openxmlformats.org/officeDocument/2006/relationships/hyperlink" Target="https://www.stat.gov.tw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>
            <a:hlinkClick r:id="rId3"/>
          </p:cNvPr>
          <p:cNvSpPr txBox="1"/>
          <p:nvPr/>
        </p:nvSpPr>
        <p:spPr>
          <a:xfrm>
            <a:off x="0" y="4844068"/>
            <a:ext cx="914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http://www.free-powerpoint-templates-design.com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>
            <p:ph idx="1" type="body"/>
          </p:nvPr>
        </p:nvSpPr>
        <p:spPr>
          <a:xfrm>
            <a:off x="3923928" y="2643759"/>
            <a:ext cx="5220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巨量資料處理 期末報告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影響台灣生育的因素</a:t>
            </a:r>
            <a:endParaRPr/>
          </a:p>
        </p:txBody>
      </p:sp>
      <p:sp>
        <p:nvSpPr>
          <p:cNvPr id="128" name="Google Shape;128;p1"/>
          <p:cNvSpPr txBox="1"/>
          <p:nvPr>
            <p:ph idx="2" type="body"/>
          </p:nvPr>
        </p:nvSpPr>
        <p:spPr>
          <a:xfrm>
            <a:off x="3923928" y="3723878"/>
            <a:ext cx="522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組員:ACS106104羅虹婷 ACS106108黃柏佳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         ACS106120李沛蓉 ACS106134曹吟如	</a:t>
            </a:r>
            <a:r>
              <a:rPr b="1" lang="en-US"/>
              <a:t>  </a:t>
            </a:r>
            <a:endParaRPr/>
          </a:p>
        </p:txBody>
      </p:sp>
      <p:grpSp>
        <p:nvGrpSpPr>
          <p:cNvPr id="129" name="Google Shape;129;p1"/>
          <p:cNvGrpSpPr/>
          <p:nvPr/>
        </p:nvGrpSpPr>
        <p:grpSpPr>
          <a:xfrm>
            <a:off x="3650366" y="2738650"/>
            <a:ext cx="129380" cy="1440174"/>
            <a:chOff x="3424672" y="2643758"/>
            <a:chExt cx="283232" cy="1584176"/>
          </a:xfrm>
        </p:grpSpPr>
        <p:sp>
          <p:nvSpPr>
            <p:cNvPr id="130" name="Google Shape;130;p1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0b0ecf0c_2_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國籍與新生兒人數</a:t>
            </a:r>
            <a:endParaRPr/>
          </a:p>
        </p:txBody>
      </p:sp>
      <p:pic>
        <p:nvPicPr>
          <p:cNvPr id="232" name="Google Shape;232;g5b0b0ecf0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" y="862503"/>
            <a:ext cx="6409350" cy="413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5b0b0ecf0c_2_0"/>
          <p:cNvSpPr txBox="1"/>
          <p:nvPr/>
        </p:nvSpPr>
        <p:spPr>
          <a:xfrm>
            <a:off x="6554150" y="1282525"/>
            <a:ext cx="2409900" cy="29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&gt;1 </a:t>
            </a:r>
            <a:r>
              <a:rPr lang="en-US" sz="1600"/>
              <a:t>新生兒人數逐年增加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&lt;1 </a:t>
            </a:r>
            <a:r>
              <a:rPr lang="en-US" sz="1600">
                <a:solidFill>
                  <a:schemeClr val="dk1"/>
                </a:solidFill>
              </a:rPr>
              <a:t>新生兒人數逐年減少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&gt;1：</a:t>
            </a:r>
            <a:r>
              <a:rPr lang="en-US">
                <a:solidFill>
                  <a:srgbClr val="3BA804"/>
                </a:solidFill>
              </a:rPr>
              <a:t>港澳地區</a:t>
            </a:r>
            <a:r>
              <a:rPr lang="en-US"/>
              <a:t>、</a:t>
            </a:r>
            <a:r>
              <a:rPr lang="en-US">
                <a:solidFill>
                  <a:srgbClr val="4A86E8"/>
                </a:solidFill>
              </a:rPr>
              <a:t>東南亞地區</a:t>
            </a:r>
            <a:r>
              <a:rPr lang="en-US"/>
              <a:t>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&lt;1：</a:t>
            </a:r>
            <a:r>
              <a:rPr lang="en-US">
                <a:solidFill>
                  <a:srgbClr val="FF0000"/>
                </a:solidFill>
              </a:rPr>
              <a:t>本國</a:t>
            </a:r>
            <a:r>
              <a:rPr lang="en-US">
                <a:solidFill>
                  <a:schemeClr val="dk1"/>
                </a:solidFill>
              </a:rPr>
              <a:t>、</a:t>
            </a:r>
            <a:r>
              <a:rPr lang="en-US">
                <a:solidFill>
                  <a:srgbClr val="FF9900"/>
                </a:solidFill>
              </a:rPr>
              <a:t>大陸地區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hlink"/>
                </a:solidFill>
              </a:rPr>
              <a:t>   斜率代表變化幅度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0b0ecf0c_2_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/>
              <a:t>各國籍生母、年齡與新生兒人數</a:t>
            </a:r>
            <a:endParaRPr sz="3000"/>
          </a:p>
        </p:txBody>
      </p:sp>
      <p:sp>
        <p:nvSpPr>
          <p:cNvPr id="240" name="Google Shape;240;g5b0b0ecf0c_2_9"/>
          <p:cNvSpPr txBox="1"/>
          <p:nvPr>
            <p:ph idx="2" type="body"/>
          </p:nvPr>
        </p:nvSpPr>
        <p:spPr>
          <a:xfrm>
            <a:off x="0" y="820104"/>
            <a:ext cx="9144000" cy="43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非本國國籍生母，生育小孩年齡與台灣相同!</a:t>
            </a:r>
            <a:endParaRPr/>
          </a:p>
        </p:txBody>
      </p:sp>
      <p:pic>
        <p:nvPicPr>
          <p:cNvPr id="241" name="Google Shape;241;g5b0b0ecf0c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5" y="1563588"/>
            <a:ext cx="4778624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5b0b0ecf0c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75" y="1771625"/>
            <a:ext cx="4134401" cy="26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5b0b0ecf0c_2_9"/>
          <p:cNvSpPr/>
          <p:nvPr/>
        </p:nvSpPr>
        <p:spPr>
          <a:xfrm>
            <a:off x="2149825" y="4369975"/>
            <a:ext cx="391800" cy="29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b0b0ecf0c_2_9"/>
          <p:cNvSpPr/>
          <p:nvPr/>
        </p:nvSpPr>
        <p:spPr>
          <a:xfrm>
            <a:off x="6652100" y="4150350"/>
            <a:ext cx="391800" cy="29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0b0ecf0c_4_1"/>
          <p:cNvSpPr txBox="1"/>
          <p:nvPr>
            <p:ph idx="1" type="body"/>
          </p:nvPr>
        </p:nvSpPr>
        <p:spPr>
          <a:xfrm>
            <a:off x="3676150" y="2026125"/>
            <a:ext cx="55761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>
                <a:solidFill>
                  <a:schemeClr val="dk1"/>
                </a:solidFill>
                <a:highlight>
                  <a:srgbClr val="F7F7F7"/>
                </a:highlight>
              </a:rPr>
              <a:t>各</a:t>
            </a:r>
            <a:r>
              <a:rPr lang="en-US">
                <a:solidFill>
                  <a:schemeClr val="dk1"/>
                </a:solidFill>
                <a:highlight>
                  <a:srgbClr val="F7F7F7"/>
                </a:highlight>
              </a:rPr>
              <a:t>年齡層出生人口數統計</a:t>
            </a:r>
            <a:endParaRPr/>
          </a:p>
        </p:txBody>
      </p:sp>
      <p:sp>
        <p:nvSpPr>
          <p:cNvPr id="250" name="Google Shape;250;g5b0b0ecf0c_4_1"/>
          <p:cNvSpPr txBox="1"/>
          <p:nvPr/>
        </p:nvSpPr>
        <p:spPr>
          <a:xfrm>
            <a:off x="6553575" y="2873925"/>
            <a:ext cx="2108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出生人口數下降了嗎?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0b0ecf0c_2_1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g5b0b0ecf0c_2_1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b0b0ecf0c_2_18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5b0b0ecf0c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325" y="-1"/>
            <a:ext cx="2376375" cy="24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5b0b0ecf0c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046" y="2239025"/>
            <a:ext cx="2808455" cy="29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5b0b0ecf0c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425" y="54100"/>
            <a:ext cx="2562743" cy="2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5b0b0ecf0c_2_18"/>
          <p:cNvSpPr txBox="1"/>
          <p:nvPr/>
        </p:nvSpPr>
        <p:spPr>
          <a:xfrm>
            <a:off x="7399650" y="4901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5b0b0ecf0c_2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5600" y="2537004"/>
            <a:ext cx="2468400" cy="255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0b0ecf0c_3_2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g5b0b0ecf0c_3_2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5b0b0ecf0c_3_25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b0b0ecf0c_3_25"/>
          <p:cNvSpPr txBox="1"/>
          <p:nvPr/>
        </p:nvSpPr>
        <p:spPr>
          <a:xfrm>
            <a:off x="7399650" y="4901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5b0b0ecf0c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26542"/>
            <a:ext cx="2733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b0b0ecf0c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025" y="2627792"/>
            <a:ext cx="26860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b0b0ecf0c_3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375" y="56192"/>
            <a:ext cx="2806775" cy="258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b0b0ecf0c_3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2162" y="2588775"/>
            <a:ext cx="28067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5b0b0ecf0c_3_25"/>
          <p:cNvSpPr/>
          <p:nvPr/>
        </p:nvSpPr>
        <p:spPr>
          <a:xfrm>
            <a:off x="1104988" y="1772675"/>
            <a:ext cx="1651800" cy="64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b0b0ecf0c_3_25"/>
          <p:cNvSpPr/>
          <p:nvPr/>
        </p:nvSpPr>
        <p:spPr>
          <a:xfrm>
            <a:off x="7058938" y="4360500"/>
            <a:ext cx="1651800" cy="64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b0b0ecf0c_3_25"/>
          <p:cNvSpPr/>
          <p:nvPr/>
        </p:nvSpPr>
        <p:spPr>
          <a:xfrm>
            <a:off x="2443863" y="4360500"/>
            <a:ext cx="1651800" cy="64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b0b0ecf0c_3_25"/>
          <p:cNvSpPr/>
          <p:nvPr/>
        </p:nvSpPr>
        <p:spPr>
          <a:xfrm>
            <a:off x="4571988" y="1772675"/>
            <a:ext cx="1651800" cy="64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0b0ecf0c_3_8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5b0b0ecf0c_3_86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b0b0ecf0c_3_86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5b0b0ecf0c_3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50" y="135600"/>
            <a:ext cx="7409125" cy="487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g5b0b0ecf0c_3_86"/>
          <p:cNvSpPr txBox="1"/>
          <p:nvPr/>
        </p:nvSpPr>
        <p:spPr>
          <a:xfrm>
            <a:off x="582475" y="389400"/>
            <a:ext cx="572400" cy="4364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104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各大地區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年齡層分佈</a:t>
            </a:r>
            <a:endParaRPr b="1" sz="2400"/>
          </a:p>
        </p:txBody>
      </p:sp>
      <p:sp>
        <p:nvSpPr>
          <p:cNvPr id="291" name="Google Shape;291;g5b0b0ecf0c_3_86"/>
          <p:cNvSpPr txBox="1"/>
          <p:nvPr/>
        </p:nvSpPr>
        <p:spPr>
          <a:xfrm rot="-5400000">
            <a:off x="311500" y="1789650"/>
            <a:ext cx="22791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新生兒人數</a:t>
            </a:r>
            <a:endParaRPr/>
          </a:p>
        </p:txBody>
      </p:sp>
      <p:sp>
        <p:nvSpPr>
          <p:cNvPr id="292" name="Google Shape;292;g5b0b0ecf0c_3_86"/>
          <p:cNvSpPr txBox="1"/>
          <p:nvPr/>
        </p:nvSpPr>
        <p:spPr>
          <a:xfrm>
            <a:off x="3612275" y="4651000"/>
            <a:ext cx="22965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104</a:t>
            </a:r>
            <a:r>
              <a:rPr lang="en-US"/>
              <a:t>地區</a:t>
            </a:r>
            <a:endParaRPr/>
          </a:p>
        </p:txBody>
      </p:sp>
      <p:sp>
        <p:nvSpPr>
          <p:cNvPr id="293" name="Google Shape;293;g5b0b0ecf0c_3_86"/>
          <p:cNvSpPr txBox="1"/>
          <p:nvPr/>
        </p:nvSpPr>
        <p:spPr>
          <a:xfrm>
            <a:off x="6903850" y="793800"/>
            <a:ext cx="16731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104年齡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0b0ecf0c_3_5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5b0b0ecf0c_3_5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b0b0ecf0c_3_53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g5b0b0ecf0c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0" y="137950"/>
            <a:ext cx="6234600" cy="4867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g5b0b0ecf0c_3_53"/>
          <p:cNvSpPr txBox="1"/>
          <p:nvPr/>
        </p:nvSpPr>
        <p:spPr>
          <a:xfrm>
            <a:off x="757075" y="489100"/>
            <a:ext cx="572400" cy="4364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105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各大地區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年齡層分佈</a:t>
            </a:r>
            <a:endParaRPr b="1" sz="2400"/>
          </a:p>
        </p:txBody>
      </p:sp>
      <p:sp>
        <p:nvSpPr>
          <p:cNvPr id="304" name="Google Shape;304;g5b0b0ecf0c_3_53"/>
          <p:cNvSpPr txBox="1"/>
          <p:nvPr/>
        </p:nvSpPr>
        <p:spPr>
          <a:xfrm>
            <a:off x="1256400" y="3318025"/>
            <a:ext cx="4922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b0b0ecf0c_3_53"/>
          <p:cNvSpPr txBox="1"/>
          <p:nvPr/>
        </p:nvSpPr>
        <p:spPr>
          <a:xfrm rot="-5400000">
            <a:off x="764850" y="1777525"/>
            <a:ext cx="2326800" cy="2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新生兒人數</a:t>
            </a:r>
            <a:endParaRPr sz="1200"/>
          </a:p>
        </p:txBody>
      </p:sp>
      <p:sp>
        <p:nvSpPr>
          <p:cNvPr id="306" name="Google Shape;306;g5b0b0ecf0c_3_53"/>
          <p:cNvSpPr txBox="1"/>
          <p:nvPr/>
        </p:nvSpPr>
        <p:spPr>
          <a:xfrm>
            <a:off x="3611925" y="4788375"/>
            <a:ext cx="2199300" cy="2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lang="en-US" sz="1200"/>
              <a:t>      105地區</a:t>
            </a:r>
            <a:endParaRPr sz="1200"/>
          </a:p>
        </p:txBody>
      </p:sp>
      <p:sp>
        <p:nvSpPr>
          <p:cNvPr id="307" name="Google Shape;307;g5b0b0ecf0c_3_53"/>
          <p:cNvSpPr txBox="1"/>
          <p:nvPr/>
        </p:nvSpPr>
        <p:spPr>
          <a:xfrm>
            <a:off x="6446150" y="1181775"/>
            <a:ext cx="13578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105</a:t>
            </a:r>
            <a:r>
              <a:rPr lang="en-US"/>
              <a:t>年齡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b0b0ecf0c_3_7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g5b0b0ecf0c_3_7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5b0b0ecf0c_3_78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g5b0b0ecf0c_3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75" y="34262"/>
            <a:ext cx="7717299" cy="5074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g5b0b0ecf0c_3_78"/>
          <p:cNvSpPr txBox="1"/>
          <p:nvPr/>
        </p:nvSpPr>
        <p:spPr>
          <a:xfrm>
            <a:off x="312750" y="632238"/>
            <a:ext cx="572400" cy="3879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106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各大地區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年齡層分佈</a:t>
            </a:r>
            <a:endParaRPr b="1" sz="2400"/>
          </a:p>
        </p:txBody>
      </p:sp>
      <p:sp>
        <p:nvSpPr>
          <p:cNvPr id="318" name="Google Shape;318;g5b0b0ecf0c_3_78"/>
          <p:cNvSpPr txBox="1"/>
          <p:nvPr/>
        </p:nvSpPr>
        <p:spPr>
          <a:xfrm>
            <a:off x="3217700" y="4745250"/>
            <a:ext cx="2316300" cy="3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106地區</a:t>
            </a:r>
            <a:endParaRPr/>
          </a:p>
        </p:txBody>
      </p:sp>
      <p:sp>
        <p:nvSpPr>
          <p:cNvPr id="319" name="Google Shape;319;g5b0b0ecf0c_3_78"/>
          <p:cNvSpPr txBox="1"/>
          <p:nvPr/>
        </p:nvSpPr>
        <p:spPr>
          <a:xfrm rot="-5400000">
            <a:off x="72925" y="1979500"/>
            <a:ext cx="2291400" cy="28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/>
              <a:t>新生兒人數</a:t>
            </a:r>
            <a:endParaRPr/>
          </a:p>
        </p:txBody>
      </p:sp>
      <p:sp>
        <p:nvSpPr>
          <p:cNvPr id="320" name="Google Shape;320;g5b0b0ecf0c_3_78"/>
          <p:cNvSpPr txBox="1"/>
          <p:nvPr/>
        </p:nvSpPr>
        <p:spPr>
          <a:xfrm>
            <a:off x="6823050" y="730450"/>
            <a:ext cx="16866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106年齡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b0b0ecf0c_3_6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5b0b0ecf0c_3_6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b0b0ecf0c_3_65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g5b0b0ecf0c_3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152" y="0"/>
            <a:ext cx="6315125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g5b0b0ecf0c_3_65"/>
          <p:cNvSpPr txBox="1"/>
          <p:nvPr/>
        </p:nvSpPr>
        <p:spPr>
          <a:xfrm>
            <a:off x="757075" y="489100"/>
            <a:ext cx="572400" cy="4364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107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各大地區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年齡層分佈</a:t>
            </a:r>
            <a:endParaRPr b="1" sz="2400"/>
          </a:p>
        </p:txBody>
      </p:sp>
      <p:sp>
        <p:nvSpPr>
          <p:cNvPr id="331" name="Google Shape;331;g5b0b0ecf0c_3_65"/>
          <p:cNvSpPr txBox="1"/>
          <p:nvPr/>
        </p:nvSpPr>
        <p:spPr>
          <a:xfrm rot="-5400000">
            <a:off x="920450" y="1865825"/>
            <a:ext cx="2272800" cy="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新生兒人數</a:t>
            </a:r>
            <a:endParaRPr/>
          </a:p>
        </p:txBody>
      </p:sp>
      <p:sp>
        <p:nvSpPr>
          <p:cNvPr id="332" name="Google Shape;332;g5b0b0ecf0c_3_65"/>
          <p:cNvSpPr txBox="1"/>
          <p:nvPr/>
        </p:nvSpPr>
        <p:spPr>
          <a:xfrm>
            <a:off x="3213425" y="4788450"/>
            <a:ext cx="2296500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107地區</a:t>
            </a:r>
            <a:endParaRPr/>
          </a:p>
        </p:txBody>
      </p:sp>
      <p:sp>
        <p:nvSpPr>
          <p:cNvPr id="333" name="Google Shape;333;g5b0b0ecf0c_3_65"/>
          <p:cNvSpPr txBox="1"/>
          <p:nvPr/>
        </p:nvSpPr>
        <p:spPr>
          <a:xfrm>
            <a:off x="5828400" y="668650"/>
            <a:ext cx="2034900" cy="2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107年齡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0b0ecf0c_5_62"/>
          <p:cNvSpPr txBox="1"/>
          <p:nvPr>
            <p:ph idx="1" type="body"/>
          </p:nvPr>
        </p:nvSpPr>
        <p:spPr>
          <a:xfrm>
            <a:off x="3743225" y="2230375"/>
            <a:ext cx="5400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400">
                <a:solidFill>
                  <a:schemeClr val="dk1"/>
                </a:solidFill>
                <a:highlight>
                  <a:srgbClr val="F7F7F7"/>
                </a:highlight>
              </a:rPr>
              <a:t>學歷高，</a:t>
            </a:r>
            <a:endParaRPr sz="34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400">
                <a:solidFill>
                  <a:schemeClr val="dk1"/>
                </a:solidFill>
                <a:highlight>
                  <a:srgbClr val="F7F7F7"/>
                </a:highlight>
              </a:rPr>
              <a:t>是導致生育率下降的原因？</a:t>
            </a:r>
            <a:endParaRPr sz="3400">
              <a:solidFill>
                <a:schemeClr val="dk1"/>
              </a:solidFill>
              <a:highlight>
                <a:srgbClr val="F7F7F7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/>
        </p:nvSpPr>
        <p:spPr>
          <a:xfrm>
            <a:off x="0" y="267494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目錄</a:t>
            </a:r>
            <a:endParaRPr b="1"/>
          </a:p>
        </p:txBody>
      </p:sp>
      <p:grpSp>
        <p:nvGrpSpPr>
          <p:cNvPr id="139" name="Google Shape;139;p2"/>
          <p:cNvGrpSpPr/>
          <p:nvPr/>
        </p:nvGrpSpPr>
        <p:grpSpPr>
          <a:xfrm>
            <a:off x="2267234" y="1059468"/>
            <a:ext cx="6201619" cy="767639"/>
            <a:chOff x="1151472" y="3187501"/>
            <a:chExt cx="6552852" cy="914400"/>
          </a:xfrm>
        </p:grpSpPr>
        <p:sp>
          <p:nvSpPr>
            <p:cNvPr id="140" name="Google Shape;140;p2"/>
            <p:cNvSpPr/>
            <p:nvPr/>
          </p:nvSpPr>
          <p:spPr>
            <a:xfrm>
              <a:off x="1633824" y="3347030"/>
              <a:ext cx="6070500" cy="720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33824" y="3284701"/>
              <a:ext cx="59151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2496012" y="1230305"/>
            <a:ext cx="38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3133275" y="4335008"/>
            <a:ext cx="4681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>
                <a:solidFill>
                  <a:srgbClr val="3F3F3F"/>
                </a:solidFill>
              </a:rPr>
              <a:t>全國托育中心與一般生育率之間的關聯性</a:t>
            </a:r>
            <a:endParaRPr sz="1800"/>
          </a:p>
        </p:txBody>
      </p:sp>
      <p:grpSp>
        <p:nvGrpSpPr>
          <p:cNvPr id="145" name="Google Shape;145;p2"/>
          <p:cNvGrpSpPr/>
          <p:nvPr/>
        </p:nvGrpSpPr>
        <p:grpSpPr>
          <a:xfrm>
            <a:off x="2264389" y="1834385"/>
            <a:ext cx="6201619" cy="767639"/>
            <a:chOff x="1151472" y="3187501"/>
            <a:chExt cx="6552852" cy="914400"/>
          </a:xfrm>
        </p:grpSpPr>
        <p:sp>
          <p:nvSpPr>
            <p:cNvPr id="146" name="Google Shape;146;p2"/>
            <p:cNvSpPr/>
            <p:nvPr/>
          </p:nvSpPr>
          <p:spPr>
            <a:xfrm>
              <a:off x="1633824" y="3347030"/>
              <a:ext cx="6070500" cy="720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3824" y="3284701"/>
              <a:ext cx="59151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2261544" y="2609301"/>
            <a:ext cx="6201619" cy="767639"/>
            <a:chOff x="1151472" y="3187501"/>
            <a:chExt cx="6552852" cy="914400"/>
          </a:xfrm>
        </p:grpSpPr>
        <p:sp>
          <p:nvSpPr>
            <p:cNvPr id="150" name="Google Shape;150;p2"/>
            <p:cNvSpPr/>
            <p:nvPr/>
          </p:nvSpPr>
          <p:spPr>
            <a:xfrm>
              <a:off x="1633824" y="3347030"/>
              <a:ext cx="6070500" cy="7200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33824" y="3284701"/>
              <a:ext cx="59151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2267162" y="3384217"/>
            <a:ext cx="6201619" cy="767639"/>
            <a:chOff x="1151472" y="3187501"/>
            <a:chExt cx="6552852" cy="914400"/>
          </a:xfrm>
        </p:grpSpPr>
        <p:sp>
          <p:nvSpPr>
            <p:cNvPr id="154" name="Google Shape;154;p2"/>
            <p:cNvSpPr/>
            <p:nvPr/>
          </p:nvSpPr>
          <p:spPr>
            <a:xfrm>
              <a:off x="1633824" y="3347030"/>
              <a:ext cx="6070500" cy="7200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33824" y="3284701"/>
              <a:ext cx="59151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"/>
          <p:cNvSpPr/>
          <p:nvPr/>
        </p:nvSpPr>
        <p:spPr>
          <a:xfrm>
            <a:off x="2496012" y="2006477"/>
            <a:ext cx="38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133296" y="1302142"/>
            <a:ext cx="445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b="1" lang="en-US" sz="1800">
                <a:solidFill>
                  <a:schemeClr val="hlink"/>
                </a:solidFill>
              </a:rPr>
              <a:t>生母國籍與新生兒人數</a:t>
            </a:r>
            <a:endParaRPr sz="1800"/>
          </a:p>
        </p:txBody>
      </p:sp>
      <p:sp>
        <p:nvSpPr>
          <p:cNvPr id="159" name="Google Shape;159;p2"/>
          <p:cNvSpPr/>
          <p:nvPr/>
        </p:nvSpPr>
        <p:spPr>
          <a:xfrm>
            <a:off x="2496012" y="2782648"/>
            <a:ext cx="38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3119238" y="2092827"/>
            <a:ext cx="4497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各年齡層出生人口數統計</a:t>
            </a:r>
            <a:endParaRPr b="1" i="0" sz="1800" u="none" cap="none" strike="noStrike">
              <a:solidFill>
                <a:srgbClr val="3F3F3F"/>
              </a:solidFill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2496012" y="3558819"/>
            <a:ext cx="38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"/>
          <p:cNvGrpSpPr/>
          <p:nvPr/>
        </p:nvGrpSpPr>
        <p:grpSpPr>
          <a:xfrm>
            <a:off x="2258634" y="4159118"/>
            <a:ext cx="6201619" cy="767639"/>
            <a:chOff x="1151472" y="3187501"/>
            <a:chExt cx="6552852" cy="914400"/>
          </a:xfrm>
        </p:grpSpPr>
        <p:sp>
          <p:nvSpPr>
            <p:cNvPr id="163" name="Google Shape;163;p2"/>
            <p:cNvSpPr/>
            <p:nvPr/>
          </p:nvSpPr>
          <p:spPr>
            <a:xfrm>
              <a:off x="1633824" y="3347030"/>
              <a:ext cx="6070500" cy="720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711526" y="3372253"/>
              <a:ext cx="59151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"/>
          <p:cNvSpPr txBox="1"/>
          <p:nvPr/>
        </p:nvSpPr>
        <p:spPr>
          <a:xfrm>
            <a:off x="3061875" y="3618347"/>
            <a:ext cx="4497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7F7F7"/>
                </a:highlight>
              </a:rPr>
              <a:t>全國</a:t>
            </a:r>
            <a:r>
              <a:rPr b="1" lang="en-US" sz="1800">
                <a:solidFill>
                  <a:schemeClr val="dk1"/>
                </a:solidFill>
                <a:highlight>
                  <a:srgbClr val="F7F7F7"/>
                </a:highlight>
              </a:rPr>
              <a:t>托育中心分布情形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496012" y="4335005"/>
            <a:ext cx="38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5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3061875" y="2718472"/>
            <a:ext cx="4160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女性學歷高V.S.生育率降低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3133300" y="4401800"/>
            <a:ext cx="4381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7F7F7"/>
                </a:highlight>
              </a:rPr>
              <a:t>全國托嬰中心與一般生育率之間的關聯性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b0b0ecf0c_3_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104</a:t>
            </a:r>
            <a:r>
              <a:rPr b="1" lang="en-US">
                <a:solidFill>
                  <a:schemeClr val="dk2"/>
                </a:solidFill>
              </a:rPr>
              <a:t>年 </a:t>
            </a:r>
            <a:r>
              <a:rPr lang="en-US">
                <a:solidFill>
                  <a:schemeClr val="hlink"/>
                </a:solidFill>
              </a:rPr>
              <a:t>各地區生母教育程度</a:t>
            </a:r>
            <a:endParaRPr/>
          </a:p>
        </p:txBody>
      </p:sp>
      <p:sp>
        <p:nvSpPr>
          <p:cNvPr id="345" name="Google Shape;345;g5b0b0ecf0c_3_4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g5b0b0ecf0c_3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50" y="1006542"/>
            <a:ext cx="5963300" cy="38511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7" name="Google Shape;347;g5b0b0ecf0c_3_45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0b0ecf0c_2_2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105年 </a:t>
            </a:r>
            <a:r>
              <a:rPr lang="en-US">
                <a:solidFill>
                  <a:schemeClr val="hlink"/>
                </a:solidFill>
              </a:rPr>
              <a:t>各地區生母教育程度</a:t>
            </a:r>
            <a:endParaRPr/>
          </a:p>
        </p:txBody>
      </p:sp>
      <p:sp>
        <p:nvSpPr>
          <p:cNvPr id="354" name="Google Shape;354;g5b0b0ecf0c_2_2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g5b0b0ecf0c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50" y="1006542"/>
            <a:ext cx="5963300" cy="38511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b0b0ecf0c_2_3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106年</a:t>
            </a:r>
            <a:r>
              <a:rPr lang="en-US">
                <a:solidFill>
                  <a:schemeClr val="hlink"/>
                </a:solidFill>
              </a:rPr>
              <a:t> 各地區生母教育程度</a:t>
            </a:r>
            <a:endParaRPr/>
          </a:p>
        </p:txBody>
      </p:sp>
      <p:sp>
        <p:nvSpPr>
          <p:cNvPr id="362" name="Google Shape;362;g5b0b0ecf0c_2_3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g5b0b0ecf0c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50" y="1006542"/>
            <a:ext cx="5963300" cy="38511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0b0ecf0c_2_3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107年</a:t>
            </a:r>
            <a:r>
              <a:rPr lang="en-US">
                <a:solidFill>
                  <a:schemeClr val="hlink"/>
                </a:solidFill>
              </a:rPr>
              <a:t> 各地區生母教育程度</a:t>
            </a:r>
            <a:endParaRPr/>
          </a:p>
        </p:txBody>
      </p:sp>
      <p:sp>
        <p:nvSpPr>
          <p:cNvPr id="370" name="Google Shape;370;g5b0b0ecf0c_2_3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g5b0b0ecf0c_2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50" y="1006542"/>
            <a:ext cx="5963300" cy="38511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b0b0ecf0c_4_8"/>
          <p:cNvSpPr txBox="1"/>
          <p:nvPr>
            <p:ph idx="1" type="body"/>
          </p:nvPr>
        </p:nvSpPr>
        <p:spPr>
          <a:xfrm>
            <a:off x="0" y="365225"/>
            <a:ext cx="2562300" cy="9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C4587"/>
                </a:solidFill>
              </a:rPr>
              <a:t>104～107年</a:t>
            </a:r>
            <a:r>
              <a:rPr lang="en-US" sz="2400">
                <a:solidFill>
                  <a:schemeClr val="hlink"/>
                </a:solidFill>
              </a:rPr>
              <a:t> </a:t>
            </a:r>
            <a:endParaRPr sz="2400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</a:rPr>
              <a:t>各地區生母教育程度</a:t>
            </a:r>
            <a:endParaRPr sz="1800"/>
          </a:p>
        </p:txBody>
      </p:sp>
      <p:grpSp>
        <p:nvGrpSpPr>
          <p:cNvPr id="378" name="Google Shape;378;g5b0b0ecf0c_4_8"/>
          <p:cNvGrpSpPr/>
          <p:nvPr/>
        </p:nvGrpSpPr>
        <p:grpSpPr>
          <a:xfrm>
            <a:off x="2741846" y="365224"/>
            <a:ext cx="6224940" cy="4555691"/>
            <a:chOff x="2382350" y="365225"/>
            <a:chExt cx="6584451" cy="4555691"/>
          </a:xfrm>
        </p:grpSpPr>
        <p:grpSp>
          <p:nvGrpSpPr>
            <p:cNvPr id="379" name="Google Shape;379;g5b0b0ecf0c_4_8"/>
            <p:cNvGrpSpPr/>
            <p:nvPr/>
          </p:nvGrpSpPr>
          <p:grpSpPr>
            <a:xfrm>
              <a:off x="2382350" y="365237"/>
              <a:ext cx="6584451" cy="4555679"/>
              <a:chOff x="186000" y="363700"/>
              <a:chExt cx="6584451" cy="4555679"/>
            </a:xfrm>
          </p:grpSpPr>
          <p:pic>
            <p:nvPicPr>
              <p:cNvPr id="380" name="Google Shape;380;g5b0b0ecf0c_4_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503600" y="2809625"/>
                <a:ext cx="3266851" cy="210975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81" name="Google Shape;381;g5b0b0ecf0c_4_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6000" y="2809625"/>
                <a:ext cx="3266851" cy="21097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82" name="Google Shape;382;g5b0b0ecf0c_4_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503600" y="363700"/>
                <a:ext cx="3266851" cy="21097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83" name="Google Shape;383;g5b0b0ecf0c_4_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86000" y="363702"/>
                <a:ext cx="3266851" cy="210975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384" name="Google Shape;384;g5b0b0ecf0c_4_8"/>
            <p:cNvSpPr txBox="1"/>
            <p:nvPr/>
          </p:nvSpPr>
          <p:spPr>
            <a:xfrm>
              <a:off x="5211575" y="36522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104</a:t>
              </a:r>
              <a:endParaRPr b="1" sz="1000"/>
            </a:p>
          </p:txBody>
        </p:sp>
        <p:sp>
          <p:nvSpPr>
            <p:cNvPr id="385" name="Google Shape;385;g5b0b0ecf0c_4_8"/>
            <p:cNvSpPr txBox="1"/>
            <p:nvPr/>
          </p:nvSpPr>
          <p:spPr>
            <a:xfrm>
              <a:off x="8530900" y="36522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105</a:t>
              </a:r>
              <a:endParaRPr b="1" sz="1000"/>
            </a:p>
          </p:txBody>
        </p:sp>
        <p:sp>
          <p:nvSpPr>
            <p:cNvPr id="386" name="Google Shape;386;g5b0b0ecf0c_4_8"/>
            <p:cNvSpPr txBox="1"/>
            <p:nvPr/>
          </p:nvSpPr>
          <p:spPr>
            <a:xfrm>
              <a:off x="5211575" y="283387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106</a:t>
              </a:r>
              <a:endParaRPr b="1" sz="1100"/>
            </a:p>
          </p:txBody>
        </p:sp>
        <p:sp>
          <p:nvSpPr>
            <p:cNvPr id="387" name="Google Shape;387;g5b0b0ecf0c_4_8"/>
            <p:cNvSpPr txBox="1"/>
            <p:nvPr/>
          </p:nvSpPr>
          <p:spPr>
            <a:xfrm>
              <a:off x="8530900" y="283387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107</a:t>
              </a:r>
              <a:endParaRPr b="1" sz="1100"/>
            </a:p>
          </p:txBody>
        </p:sp>
        <p:sp>
          <p:nvSpPr>
            <p:cNvPr id="388" name="Google Shape;388;g5b0b0ecf0c_4_8"/>
            <p:cNvSpPr/>
            <p:nvPr/>
          </p:nvSpPr>
          <p:spPr>
            <a:xfrm>
              <a:off x="3374225" y="942300"/>
              <a:ext cx="640800" cy="4701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5b0b0ecf0c_4_8"/>
            <p:cNvSpPr/>
            <p:nvPr/>
          </p:nvSpPr>
          <p:spPr>
            <a:xfrm>
              <a:off x="6680025" y="942300"/>
              <a:ext cx="640800" cy="4701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5b0b0ecf0c_4_8"/>
            <p:cNvSpPr/>
            <p:nvPr/>
          </p:nvSpPr>
          <p:spPr>
            <a:xfrm>
              <a:off x="3374225" y="3424875"/>
              <a:ext cx="640800" cy="4701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5b0b0ecf0c_4_8"/>
            <p:cNvSpPr/>
            <p:nvPr/>
          </p:nvSpPr>
          <p:spPr>
            <a:xfrm>
              <a:off x="6680025" y="3424875"/>
              <a:ext cx="640800" cy="4701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5b0b0ecf0c_4_8"/>
            <p:cNvSpPr txBox="1"/>
            <p:nvPr/>
          </p:nvSpPr>
          <p:spPr>
            <a:xfrm>
              <a:off x="3399875" y="694450"/>
              <a:ext cx="589500" cy="1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</a:rPr>
                <a:t>東部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393" name="Google Shape;393;g5b0b0ecf0c_4_8"/>
          <p:cNvSpPr txBox="1"/>
          <p:nvPr/>
        </p:nvSpPr>
        <p:spPr>
          <a:xfrm>
            <a:off x="152475" y="1463700"/>
            <a:ext cx="2409900" cy="35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東部地區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9000"/>
                </a:solidFill>
              </a:rPr>
              <a:t>高中畢業</a:t>
            </a:r>
            <a:r>
              <a:rPr lang="en-US"/>
              <a:t>&gt;</a:t>
            </a:r>
            <a:r>
              <a:rPr lang="en-US">
                <a:solidFill>
                  <a:srgbClr val="E06666"/>
                </a:solidFill>
              </a:rPr>
              <a:t>大學畢業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其他地區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</a:rPr>
              <a:t>大學畢業</a:t>
            </a:r>
            <a:r>
              <a:rPr lang="en-US">
                <a:solidFill>
                  <a:schemeClr val="dk1"/>
                </a:solidFill>
              </a:rPr>
              <a:t>&gt;</a:t>
            </a:r>
            <a:r>
              <a:rPr lang="en-US">
                <a:solidFill>
                  <a:srgbClr val="BF9000"/>
                </a:solidFill>
              </a:rPr>
              <a:t>高中畢業</a:t>
            </a:r>
            <a:endParaRPr/>
          </a:p>
        </p:txBody>
      </p:sp>
      <p:sp>
        <p:nvSpPr>
          <p:cNvPr id="394" name="Google Shape;394;g5b0b0ecf0c_4_8"/>
          <p:cNvSpPr txBox="1"/>
          <p:nvPr/>
        </p:nvSpPr>
        <p:spPr>
          <a:xfrm>
            <a:off x="6836114" y="692849"/>
            <a:ext cx="557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東部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5" name="Google Shape;395;g5b0b0ecf0c_4_8"/>
          <p:cNvSpPr txBox="1"/>
          <p:nvPr/>
        </p:nvSpPr>
        <p:spPr>
          <a:xfrm>
            <a:off x="3715389" y="3183199"/>
            <a:ext cx="557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東部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6" name="Google Shape;396;g5b0b0ecf0c_4_8"/>
          <p:cNvSpPr txBox="1"/>
          <p:nvPr/>
        </p:nvSpPr>
        <p:spPr>
          <a:xfrm>
            <a:off x="6836114" y="3183199"/>
            <a:ext cx="557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東部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0b0ecf0c_5_147"/>
          <p:cNvSpPr txBox="1"/>
          <p:nvPr>
            <p:ph idx="1" type="body"/>
          </p:nvPr>
        </p:nvSpPr>
        <p:spPr>
          <a:xfrm>
            <a:off x="3743100" y="1784925"/>
            <a:ext cx="54009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7F7F7"/>
                </a:highlight>
              </a:rPr>
              <a:t>全國托嬰中心與社區公共托育家園及托育資源中心分布情形</a:t>
            </a:r>
            <a:endParaRPr sz="3000">
              <a:solidFill>
                <a:schemeClr val="dk1"/>
              </a:solidFill>
              <a:highlight>
                <a:srgbClr val="F7F7F7"/>
              </a:highlight>
            </a:endParaRPr>
          </a:p>
        </p:txBody>
      </p:sp>
      <p:sp>
        <p:nvSpPr>
          <p:cNvPr id="402" name="Google Shape;402;g5b0b0ecf0c_5_147"/>
          <p:cNvSpPr txBox="1"/>
          <p:nvPr/>
        </p:nvSpPr>
        <p:spPr>
          <a:xfrm>
            <a:off x="6358225" y="3050925"/>
            <a:ext cx="2427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資源不夠？影響生育意願？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b0b0ecf0c_2_6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104</a:t>
            </a:r>
            <a:r>
              <a:rPr b="1" lang="en-US">
                <a:solidFill>
                  <a:schemeClr val="dk2"/>
                </a:solidFill>
              </a:rPr>
              <a:t>年 </a:t>
            </a:r>
            <a:r>
              <a:rPr lang="en-US">
                <a:solidFill>
                  <a:schemeClr val="hlink"/>
                </a:solidFill>
              </a:rPr>
              <a:t>各地區新生兒與托育中心</a:t>
            </a:r>
            <a:endParaRPr/>
          </a:p>
        </p:txBody>
      </p:sp>
      <p:grpSp>
        <p:nvGrpSpPr>
          <p:cNvPr id="409" name="Google Shape;409;g5b0b0ecf0c_2_65"/>
          <p:cNvGrpSpPr/>
          <p:nvPr/>
        </p:nvGrpSpPr>
        <p:grpSpPr>
          <a:xfrm>
            <a:off x="196425" y="910100"/>
            <a:ext cx="2975499" cy="4053787"/>
            <a:chOff x="196425" y="910100"/>
            <a:chExt cx="2975499" cy="4053787"/>
          </a:xfrm>
        </p:grpSpPr>
        <p:pic>
          <p:nvPicPr>
            <p:cNvPr id="410" name="Google Shape;410;g5b0b0ecf0c_2_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425" y="3042300"/>
              <a:ext cx="2975499" cy="192158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411" name="Google Shape;411;g5b0b0ecf0c_2_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6425" y="910100"/>
              <a:ext cx="2975499" cy="1921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412" name="Google Shape;412;g5b0b0ecf0c_2_65"/>
          <p:cNvSpPr txBox="1"/>
          <p:nvPr/>
        </p:nvSpPr>
        <p:spPr>
          <a:xfrm>
            <a:off x="3376350" y="910100"/>
            <a:ext cx="3904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各地區新生兒人數/全國新生兒人數</a:t>
            </a:r>
            <a:endParaRPr sz="1800"/>
          </a:p>
        </p:txBody>
      </p:sp>
      <p:sp>
        <p:nvSpPr>
          <p:cNvPr id="413" name="Google Shape;413;g5b0b0ecf0c_2_65"/>
          <p:cNvSpPr txBox="1"/>
          <p:nvPr/>
        </p:nvSpPr>
        <p:spPr>
          <a:xfrm>
            <a:off x="3376350" y="4591275"/>
            <a:ext cx="4634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</a:t>
            </a:r>
            <a:r>
              <a:rPr lang="en-US" sz="1800"/>
              <a:t>托育中心數量</a:t>
            </a:r>
            <a:r>
              <a:rPr lang="en-US" sz="1800"/>
              <a:t>/全國</a:t>
            </a:r>
            <a:r>
              <a:rPr lang="en-US" sz="1800"/>
              <a:t>托育中心數量</a:t>
            </a:r>
            <a:endParaRPr sz="1800"/>
          </a:p>
        </p:txBody>
      </p:sp>
      <p:sp>
        <p:nvSpPr>
          <p:cNvPr id="414" name="Google Shape;414;g5b0b0ecf0c_2_65"/>
          <p:cNvSpPr txBox="1"/>
          <p:nvPr/>
        </p:nvSpPr>
        <p:spPr>
          <a:xfrm>
            <a:off x="8076500" y="1435000"/>
            <a:ext cx="408000" cy="30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新生兒/托育中心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415" name="Google Shape;415;g5b0b0ecf0c_2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324" y="1435100"/>
            <a:ext cx="4651174" cy="300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b0b0ecf0c_2_8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105</a:t>
            </a:r>
            <a:r>
              <a:rPr b="1" lang="en-US">
                <a:solidFill>
                  <a:schemeClr val="dk2"/>
                </a:solidFill>
              </a:rPr>
              <a:t>年 </a:t>
            </a:r>
            <a:r>
              <a:rPr lang="en-US">
                <a:solidFill>
                  <a:schemeClr val="hlink"/>
                </a:solidFill>
              </a:rPr>
              <a:t>各地區新生兒與托育中心</a:t>
            </a:r>
            <a:endParaRPr/>
          </a:p>
        </p:txBody>
      </p:sp>
      <p:pic>
        <p:nvPicPr>
          <p:cNvPr id="422" name="Google Shape;422;g5b0b0ecf0c_2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3025875"/>
            <a:ext cx="3000899" cy="1937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3" name="Google Shape;423;g5b0b0ecf0c_2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5" y="919700"/>
            <a:ext cx="3000899" cy="1937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4" name="Google Shape;424;g5b0b0ecf0c_2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000" y="1435100"/>
            <a:ext cx="4634699" cy="300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5" name="Google Shape;425;g5b0b0ecf0c_2_86"/>
          <p:cNvSpPr txBox="1"/>
          <p:nvPr/>
        </p:nvSpPr>
        <p:spPr>
          <a:xfrm>
            <a:off x="3376350" y="910100"/>
            <a:ext cx="3904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各地區新生兒人數/全國新生兒人數</a:t>
            </a:r>
            <a:endParaRPr sz="1800"/>
          </a:p>
        </p:txBody>
      </p:sp>
      <p:sp>
        <p:nvSpPr>
          <p:cNvPr id="426" name="Google Shape;426;g5b0b0ecf0c_2_86"/>
          <p:cNvSpPr txBox="1"/>
          <p:nvPr/>
        </p:nvSpPr>
        <p:spPr>
          <a:xfrm>
            <a:off x="3376350" y="4591275"/>
            <a:ext cx="4634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各地區托育中心數量/全國托育中心數量</a:t>
            </a:r>
            <a:endParaRPr sz="1800"/>
          </a:p>
        </p:txBody>
      </p:sp>
      <p:sp>
        <p:nvSpPr>
          <p:cNvPr id="427" name="Google Shape;427;g5b0b0ecf0c_2_86"/>
          <p:cNvSpPr txBox="1"/>
          <p:nvPr/>
        </p:nvSpPr>
        <p:spPr>
          <a:xfrm>
            <a:off x="8076500" y="1435000"/>
            <a:ext cx="408000" cy="30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新生兒/托育中心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b0b0ecf0c_5_3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106</a:t>
            </a:r>
            <a:r>
              <a:rPr b="1" lang="en-US">
                <a:solidFill>
                  <a:schemeClr val="dk2"/>
                </a:solidFill>
              </a:rPr>
              <a:t>年 </a:t>
            </a:r>
            <a:r>
              <a:rPr lang="en-US">
                <a:solidFill>
                  <a:schemeClr val="hlink"/>
                </a:solidFill>
              </a:rPr>
              <a:t>各地區新生兒與托育中心</a:t>
            </a:r>
            <a:endParaRPr/>
          </a:p>
        </p:txBody>
      </p:sp>
      <p:pic>
        <p:nvPicPr>
          <p:cNvPr id="434" name="Google Shape;434;g5b0b0ecf0c_5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99673"/>
            <a:ext cx="2888749" cy="18655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5" name="Google Shape;435;g5b0b0ecf0c_5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5" y="3034649"/>
            <a:ext cx="2888749" cy="18655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6" name="Google Shape;436;g5b0b0ecf0c_5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000" y="1475726"/>
            <a:ext cx="4588278" cy="296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7" name="Google Shape;437;g5b0b0ecf0c_5_34"/>
          <p:cNvSpPr txBox="1"/>
          <p:nvPr/>
        </p:nvSpPr>
        <p:spPr>
          <a:xfrm>
            <a:off x="3376350" y="910100"/>
            <a:ext cx="3904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各地區新生兒人數/全國新生兒人數</a:t>
            </a:r>
            <a:endParaRPr sz="1800"/>
          </a:p>
        </p:txBody>
      </p:sp>
      <p:sp>
        <p:nvSpPr>
          <p:cNvPr id="438" name="Google Shape;438;g5b0b0ecf0c_5_34"/>
          <p:cNvSpPr txBox="1"/>
          <p:nvPr/>
        </p:nvSpPr>
        <p:spPr>
          <a:xfrm>
            <a:off x="3376350" y="4591275"/>
            <a:ext cx="4634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各地區托育中心數量/全國托育中心數量</a:t>
            </a:r>
            <a:endParaRPr sz="1800"/>
          </a:p>
        </p:txBody>
      </p:sp>
      <p:sp>
        <p:nvSpPr>
          <p:cNvPr id="439" name="Google Shape;439;g5b0b0ecf0c_5_34"/>
          <p:cNvSpPr txBox="1"/>
          <p:nvPr/>
        </p:nvSpPr>
        <p:spPr>
          <a:xfrm>
            <a:off x="8076500" y="1435000"/>
            <a:ext cx="408000" cy="30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新生兒/托育中心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b0b0ecf0c_5_5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107</a:t>
            </a:r>
            <a:r>
              <a:rPr b="1" lang="en-US">
                <a:solidFill>
                  <a:schemeClr val="dk2"/>
                </a:solidFill>
              </a:rPr>
              <a:t>年 </a:t>
            </a:r>
            <a:r>
              <a:rPr lang="en-US">
                <a:solidFill>
                  <a:schemeClr val="hlink"/>
                </a:solidFill>
              </a:rPr>
              <a:t>各地區新生兒與托育中心</a:t>
            </a:r>
            <a:endParaRPr/>
          </a:p>
        </p:txBody>
      </p:sp>
      <p:pic>
        <p:nvPicPr>
          <p:cNvPr id="446" name="Google Shape;446;g5b0b0ecf0c_5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1029475"/>
            <a:ext cx="2905850" cy="18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7" name="Google Shape;447;g5b0b0ecf0c_5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5" y="3076000"/>
            <a:ext cx="2905850" cy="18766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8" name="Google Shape;448;g5b0b0ecf0c_5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000" y="1435100"/>
            <a:ext cx="4587300" cy="300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9" name="Google Shape;449;g5b0b0ecf0c_5_50"/>
          <p:cNvSpPr txBox="1"/>
          <p:nvPr/>
        </p:nvSpPr>
        <p:spPr>
          <a:xfrm>
            <a:off x="3376350" y="910100"/>
            <a:ext cx="3904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各地區新生兒人數/全國新生兒人數</a:t>
            </a:r>
            <a:endParaRPr sz="1800"/>
          </a:p>
        </p:txBody>
      </p:sp>
      <p:sp>
        <p:nvSpPr>
          <p:cNvPr id="450" name="Google Shape;450;g5b0b0ecf0c_5_50"/>
          <p:cNvSpPr txBox="1"/>
          <p:nvPr/>
        </p:nvSpPr>
        <p:spPr>
          <a:xfrm>
            <a:off x="3376350" y="4591275"/>
            <a:ext cx="4634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◀</a:t>
            </a:r>
            <a:r>
              <a:rPr lang="en-US" sz="1800"/>
              <a:t>各地區托育中心數量/全國托育中心數量</a:t>
            </a:r>
            <a:endParaRPr sz="1800"/>
          </a:p>
        </p:txBody>
      </p:sp>
      <p:sp>
        <p:nvSpPr>
          <p:cNvPr id="451" name="Google Shape;451;g5b0b0ecf0c_5_50"/>
          <p:cNvSpPr txBox="1"/>
          <p:nvPr/>
        </p:nvSpPr>
        <p:spPr>
          <a:xfrm>
            <a:off x="8076500" y="1435000"/>
            <a:ext cx="408000" cy="30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新生兒/托育中心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0b0ecf0c_5_8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5b0b0ecf0c_5_88"/>
          <p:cNvSpPr txBox="1"/>
          <p:nvPr>
            <p:ph idx="2" type="body"/>
          </p:nvPr>
        </p:nvSpPr>
        <p:spPr>
          <a:xfrm>
            <a:off x="613025" y="785675"/>
            <a:ext cx="4967700" cy="2041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資料來源：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hlinkClick r:id="rId3"/>
              </a:rPr>
              <a:t>政府資料開放平</a:t>
            </a:r>
            <a:r>
              <a:rPr lang="en-US" sz="2400" u="sng">
                <a:solidFill>
                  <a:srgbClr val="000000"/>
                </a:solidFill>
                <a:hlinkClick r:id="rId4"/>
              </a:rPr>
              <a:t>台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hlinkClick r:id="rId5"/>
              </a:rPr>
              <a:t>內政部戶政司全球資訊網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hlinkClick r:id="rId6"/>
              </a:rPr>
              <a:t>中華民國統計資訊網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7" name="Google Shape;177;g5b0b0ecf0c_5_88"/>
          <p:cNvSpPr txBox="1"/>
          <p:nvPr>
            <p:ph idx="2" type="body"/>
          </p:nvPr>
        </p:nvSpPr>
        <p:spPr>
          <a:xfrm>
            <a:off x="4477875" y="2527775"/>
            <a:ext cx="4033800" cy="2041200"/>
          </a:xfrm>
          <a:prstGeom prst="rect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1.scales</a:t>
            </a:r>
            <a:endParaRPr sz="2400" u="sng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2.stringr</a:t>
            </a:r>
            <a:endParaRPr sz="2400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b0b0ecf0c_5_95"/>
          <p:cNvSpPr txBox="1"/>
          <p:nvPr>
            <p:ph idx="1" type="body"/>
          </p:nvPr>
        </p:nvSpPr>
        <p:spPr>
          <a:xfrm>
            <a:off x="0" y="365225"/>
            <a:ext cx="2562300" cy="9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C4587"/>
                </a:solidFill>
              </a:rPr>
              <a:t>104～107年</a:t>
            </a:r>
            <a:r>
              <a:rPr lang="en-US" sz="2400">
                <a:solidFill>
                  <a:schemeClr val="hlink"/>
                </a:solidFill>
              </a:rPr>
              <a:t> </a:t>
            </a:r>
            <a:endParaRPr sz="2400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</a:rPr>
              <a:t>各地區</a:t>
            </a:r>
            <a:r>
              <a:rPr lang="en-US" sz="1800">
                <a:solidFill>
                  <a:schemeClr val="hlink"/>
                </a:solidFill>
              </a:rPr>
              <a:t>新生兒/托育中心</a:t>
            </a:r>
            <a:endParaRPr sz="1800"/>
          </a:p>
        </p:txBody>
      </p:sp>
      <p:pic>
        <p:nvPicPr>
          <p:cNvPr id="458" name="Google Shape;458;g5b0b0ecf0c_5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50" y="365225"/>
            <a:ext cx="3090200" cy="210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59" name="Google Shape;459;g5b0b0ecf0c_5_95"/>
          <p:cNvSpPr txBox="1"/>
          <p:nvPr/>
        </p:nvSpPr>
        <p:spPr>
          <a:xfrm>
            <a:off x="152475" y="1463700"/>
            <a:ext cx="2409900" cy="35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&gt;1 </a:t>
            </a:r>
            <a:r>
              <a:rPr lang="en-US" sz="1800"/>
              <a:t>資源較不足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&lt;1 </a:t>
            </a:r>
            <a:r>
              <a:rPr lang="en-US" sz="1800"/>
              <a:t>資源較充足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&gt;1：</a:t>
            </a:r>
            <a:r>
              <a:rPr lang="en-US">
                <a:solidFill>
                  <a:srgbClr val="CC0000"/>
                </a:solidFill>
              </a:rPr>
              <a:t>中部</a:t>
            </a:r>
            <a:r>
              <a:rPr lang="en-US"/>
              <a:t>、</a:t>
            </a:r>
            <a:r>
              <a:rPr lang="en-US">
                <a:solidFill>
                  <a:srgbClr val="3C78D8"/>
                </a:solidFill>
              </a:rPr>
              <a:t>南部</a:t>
            </a:r>
            <a:r>
              <a:rPr lang="en-US"/>
              <a:t> 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</a:t>
            </a:r>
            <a:r>
              <a:rPr lang="en-US">
                <a:solidFill>
                  <a:schemeClr val="dk1"/>
                </a:solidFill>
              </a:rPr>
              <a:t>1：</a:t>
            </a:r>
            <a:r>
              <a:rPr lang="en-US">
                <a:solidFill>
                  <a:srgbClr val="7F6000"/>
                </a:solidFill>
              </a:rPr>
              <a:t>北部</a:t>
            </a:r>
            <a:r>
              <a:rPr lang="en-US">
                <a:solidFill>
                  <a:schemeClr val="dk1"/>
                </a:solidFill>
              </a:rPr>
              <a:t>、</a:t>
            </a:r>
            <a:r>
              <a:rPr lang="en-US">
                <a:solidFill>
                  <a:srgbClr val="6AA84F"/>
                </a:solidFill>
              </a:rPr>
              <a:t>東部</a:t>
            </a:r>
            <a:r>
              <a:rPr lang="en-US">
                <a:solidFill>
                  <a:schemeClr val="dk1"/>
                </a:solidFill>
              </a:rPr>
              <a:t>、</a:t>
            </a:r>
            <a:r>
              <a:rPr lang="en-US">
                <a:solidFill>
                  <a:srgbClr val="FF00FF"/>
                </a:solidFill>
              </a:rPr>
              <a:t>離島</a:t>
            </a:r>
            <a:endParaRPr sz="1800"/>
          </a:p>
        </p:txBody>
      </p:sp>
      <p:pic>
        <p:nvPicPr>
          <p:cNvPr id="460" name="Google Shape;460;g5b0b0ecf0c_5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50" y="365225"/>
            <a:ext cx="3090200" cy="210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1" name="Google Shape;461;g5b0b0ecf0c_5_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850" y="2843050"/>
            <a:ext cx="3090200" cy="207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62" name="Google Shape;462;g5b0b0ecf0c_5_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575" y="2828600"/>
            <a:ext cx="3090200" cy="210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63" name="Google Shape;463;g5b0b0ecf0c_5_95"/>
          <p:cNvGrpSpPr/>
          <p:nvPr/>
        </p:nvGrpSpPr>
        <p:grpSpPr>
          <a:xfrm>
            <a:off x="5416596" y="365224"/>
            <a:ext cx="3550190" cy="2665150"/>
            <a:chOff x="5211575" y="365225"/>
            <a:chExt cx="3755225" cy="2665150"/>
          </a:xfrm>
        </p:grpSpPr>
        <p:sp>
          <p:nvSpPr>
            <p:cNvPr id="464" name="Google Shape;464;g5b0b0ecf0c_5_95"/>
            <p:cNvSpPr txBox="1"/>
            <p:nvPr/>
          </p:nvSpPr>
          <p:spPr>
            <a:xfrm>
              <a:off x="5211575" y="36522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104</a:t>
              </a:r>
              <a:endParaRPr b="1" sz="1000"/>
            </a:p>
          </p:txBody>
        </p:sp>
        <p:sp>
          <p:nvSpPr>
            <p:cNvPr id="465" name="Google Shape;465;g5b0b0ecf0c_5_95"/>
            <p:cNvSpPr txBox="1"/>
            <p:nvPr/>
          </p:nvSpPr>
          <p:spPr>
            <a:xfrm>
              <a:off x="8530900" y="36522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105</a:t>
              </a:r>
              <a:endParaRPr b="1" sz="1000"/>
            </a:p>
          </p:txBody>
        </p:sp>
        <p:sp>
          <p:nvSpPr>
            <p:cNvPr id="466" name="Google Shape;466;g5b0b0ecf0c_5_95"/>
            <p:cNvSpPr txBox="1"/>
            <p:nvPr/>
          </p:nvSpPr>
          <p:spPr>
            <a:xfrm>
              <a:off x="5211575" y="283387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106</a:t>
              </a:r>
              <a:endParaRPr b="1" sz="1100"/>
            </a:p>
          </p:txBody>
        </p:sp>
        <p:sp>
          <p:nvSpPr>
            <p:cNvPr id="467" name="Google Shape;467;g5b0b0ecf0c_5_95"/>
            <p:cNvSpPr txBox="1"/>
            <p:nvPr/>
          </p:nvSpPr>
          <p:spPr>
            <a:xfrm>
              <a:off x="8530900" y="2833875"/>
              <a:ext cx="435900" cy="196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107</a:t>
              </a:r>
              <a:endParaRPr b="1" sz="1100"/>
            </a:p>
          </p:txBody>
        </p:sp>
      </p:grpSp>
      <p:cxnSp>
        <p:nvCxnSpPr>
          <p:cNvPr id="468" name="Google Shape;468;g5b0b0ecf0c_5_95"/>
          <p:cNvCxnSpPr/>
          <p:nvPr/>
        </p:nvCxnSpPr>
        <p:spPr>
          <a:xfrm>
            <a:off x="2910250" y="1504063"/>
            <a:ext cx="25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g5b0b0ecf0c_5_95"/>
          <p:cNvCxnSpPr/>
          <p:nvPr/>
        </p:nvCxnSpPr>
        <p:spPr>
          <a:xfrm>
            <a:off x="6093300" y="1504063"/>
            <a:ext cx="25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5b0b0ecf0c_5_95"/>
          <p:cNvCxnSpPr/>
          <p:nvPr/>
        </p:nvCxnSpPr>
        <p:spPr>
          <a:xfrm>
            <a:off x="6011525" y="3963813"/>
            <a:ext cx="25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5b0b0ecf0c_5_95"/>
          <p:cNvCxnSpPr/>
          <p:nvPr/>
        </p:nvCxnSpPr>
        <p:spPr>
          <a:xfrm>
            <a:off x="2974100" y="3958250"/>
            <a:ext cx="268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b1429244f_1_45"/>
          <p:cNvSpPr txBox="1"/>
          <p:nvPr>
            <p:ph idx="1" type="body"/>
          </p:nvPr>
        </p:nvSpPr>
        <p:spPr>
          <a:xfrm>
            <a:off x="3743100" y="1784925"/>
            <a:ext cx="54009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7F7F7"/>
                </a:highlight>
              </a:rPr>
              <a:t>全國托嬰中心與一般生育率之間的關聯性</a:t>
            </a:r>
            <a:endParaRPr sz="3000">
              <a:solidFill>
                <a:schemeClr val="dk1"/>
              </a:solidFill>
              <a:highlight>
                <a:srgbClr val="F7F7F7"/>
              </a:highlight>
            </a:endParaRPr>
          </a:p>
        </p:txBody>
      </p:sp>
      <p:sp>
        <p:nvSpPr>
          <p:cNvPr id="477" name="Google Shape;477;g5b1429244f_1_45"/>
          <p:cNvSpPr txBox="1"/>
          <p:nvPr/>
        </p:nvSpPr>
        <p:spPr>
          <a:xfrm>
            <a:off x="5836675" y="3050925"/>
            <a:ext cx="2948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托嬰中心多寡是否會影響生育率?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b1429244f_1_50"/>
          <p:cNvSpPr txBox="1"/>
          <p:nvPr>
            <p:ph idx="1" type="body"/>
          </p:nvPr>
        </p:nvSpPr>
        <p:spPr>
          <a:xfrm>
            <a:off x="0" y="123476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問題</a:t>
            </a:r>
            <a:endParaRPr/>
          </a:p>
        </p:txBody>
      </p:sp>
      <p:sp>
        <p:nvSpPr>
          <p:cNvPr id="484" name="Google Shape;484;g5b1429244f_1_50"/>
          <p:cNvSpPr txBox="1"/>
          <p:nvPr>
            <p:ph idx="2" type="body"/>
          </p:nvPr>
        </p:nvSpPr>
        <p:spPr>
          <a:xfrm>
            <a:off x="0" y="507167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關聯性不大 許多未擁有大量托育中心的城市，生育率並不低</a:t>
            </a:r>
            <a:endParaRPr/>
          </a:p>
        </p:txBody>
      </p:sp>
      <p:pic>
        <p:nvPicPr>
          <p:cNvPr id="485" name="Google Shape;485;g5b1429244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377" y="768052"/>
            <a:ext cx="3114151" cy="40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5b1429244f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79" y="822285"/>
            <a:ext cx="3072296" cy="3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g5b1429244f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25" y="544557"/>
            <a:ext cx="3132600" cy="40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5b1429244f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425" y="544550"/>
            <a:ext cx="3132600" cy="405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1429244f_2_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總結</a:t>
            </a:r>
            <a:endParaRPr/>
          </a:p>
        </p:txBody>
      </p:sp>
      <p:sp>
        <p:nvSpPr>
          <p:cNvPr id="500" name="Google Shape;500;g5b1429244f_2_2"/>
          <p:cNvSpPr txBox="1"/>
          <p:nvPr>
            <p:ph idx="2" type="body"/>
          </p:nvPr>
        </p:nvSpPr>
        <p:spPr>
          <a:xfrm>
            <a:off x="956225" y="860675"/>
            <a:ext cx="6945300" cy="261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/>
              <a:t>不管我們從哪一方面來分析，近來生育率確實降低，學校減少，這其實跟晚婚、晚育、空氣汙染、社會進步</a:t>
            </a:r>
            <a:r>
              <a:rPr lang="en-US" sz="1800">
                <a:solidFill>
                  <a:schemeClr val="hlink"/>
                </a:solidFill>
              </a:rPr>
              <a:t>、工作時間長，沒有時間顧小孩，加上少子化，若想提高生育率，除了經濟的考量，政府可提供相關福利或是公司設立托育中心，讓父母在上班之餘，不用常常分神於子女的事情。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idx="1" type="body"/>
          </p:nvPr>
        </p:nvSpPr>
        <p:spPr>
          <a:xfrm>
            <a:off x="3203848" y="2283752"/>
            <a:ext cx="27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0b0ecf0c_3_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P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ackage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5b0b0ecf0c_3_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b0b0ecf0c_3_5"/>
          <p:cNvSpPr txBox="1"/>
          <p:nvPr/>
        </p:nvSpPr>
        <p:spPr>
          <a:xfrm>
            <a:off x="6675600" y="1711175"/>
            <a:ext cx="19599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b0b0ecf0c_3_5"/>
          <p:cNvSpPr txBox="1"/>
          <p:nvPr/>
        </p:nvSpPr>
        <p:spPr>
          <a:xfrm>
            <a:off x="402875" y="1248925"/>
            <a:ext cx="83937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1.</a:t>
            </a: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scales----把科學記號e拿掉,轉成普通數字</a:t>
            </a:r>
            <a:endParaRPr b="1" sz="3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ex.p+scale_y_continuous(labels = comma)</a:t>
            </a:r>
            <a:endParaRPr b="1" sz="3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2.stringr----移除字串前後的空白與Tab</a:t>
            </a:r>
            <a:endParaRPr b="1" sz="300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r>
              <a:rPr b="1" lang="en-US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str_trim(string, side = c(“both”, “lef”,“right”))</a:t>
            </a:r>
            <a:endParaRPr b="1" sz="3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**side：指定剔除空格的位置，both表示剔除首尾兩端空格，left表示剔除字符串首部空格，right表示剔除字符串末尾空格**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0b0ecf0c_5_15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g5b0b0ecf0c_5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5" y="1966524"/>
            <a:ext cx="9144000" cy="15297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0b0ecf0c_3_10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5b0b0ecf0c_3_100"/>
          <p:cNvSpPr txBox="1"/>
          <p:nvPr>
            <p:ph idx="2" type="body"/>
          </p:nvPr>
        </p:nvSpPr>
        <p:spPr>
          <a:xfrm>
            <a:off x="311850" y="211950"/>
            <a:ext cx="8520300" cy="471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north &lt;-c("臺北市","新北市","基隆市","新竹市","桃園市","新竹縣","宜蘭縣") middle&lt;-c("臺中市","苗栗縣","彰化縣","南投縣","雲林縣")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south &lt;- c("高雄市","臺南市","嘉義市","嘉義縣","屏東縣","澎湖縣")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east &lt;- c("花蓮縣","臺東縣")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island &lt;-c("金門縣","連江縣")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4213800" y="2230378"/>
            <a:ext cx="4930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生母國籍與新生兒人數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0b0ecf0c_2_5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問題</a:t>
            </a:r>
            <a:endParaRPr/>
          </a:p>
        </p:txBody>
      </p:sp>
      <p:sp>
        <p:nvSpPr>
          <p:cNvPr id="212" name="Google Shape;212;g5b0b0ecf0c_2_5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圖形差異不明顯</a:t>
            </a:r>
            <a:endParaRPr/>
          </a:p>
        </p:txBody>
      </p:sp>
      <p:pic>
        <p:nvPicPr>
          <p:cNvPr id="213" name="Google Shape;213;g5b0b0ecf0c_2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75" y="987625"/>
            <a:ext cx="2872975" cy="18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5b0b0ecf0c_2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987625"/>
            <a:ext cx="3108829" cy="200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5b0b0ecf0c_2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25" y="3175882"/>
            <a:ext cx="2872975" cy="185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5b0b0ecf0c_2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025" y="3125675"/>
            <a:ext cx="2872946" cy="18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1429244f_2_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問題</a:t>
            </a:r>
            <a:endParaRPr/>
          </a:p>
        </p:txBody>
      </p:sp>
      <p:sp>
        <p:nvSpPr>
          <p:cNvPr id="223" name="Google Shape;223;g5b1429244f_2_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圖形差異不明顯</a:t>
            </a:r>
            <a:endParaRPr/>
          </a:p>
        </p:txBody>
      </p:sp>
      <p:pic>
        <p:nvPicPr>
          <p:cNvPr id="224" name="Google Shape;224;g5b1429244f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942"/>
            <a:ext cx="5963300" cy="385115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5b1429244f_2_8"/>
          <p:cNvSpPr txBox="1"/>
          <p:nvPr>
            <p:ph idx="2" type="body"/>
          </p:nvPr>
        </p:nvSpPr>
        <p:spPr>
          <a:xfrm>
            <a:off x="6115700" y="1374350"/>
            <a:ext cx="29217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104~107年，本國國籍生母所生之新生兒比例和非本國國籍生母</a:t>
            </a:r>
            <a:r>
              <a:rPr lang="en-US">
                <a:solidFill>
                  <a:schemeClr val="hlink"/>
                </a:solidFill>
              </a:rPr>
              <a:t>所生之新生兒比例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