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91" r:id="rId7"/>
    <p:sldId id="285" r:id="rId8"/>
    <p:sldId id="290" r:id="rId9"/>
    <p:sldId id="270" r:id="rId10"/>
    <p:sldId id="287" r:id="rId11"/>
    <p:sldId id="263" r:id="rId12"/>
    <p:sldId id="288" r:id="rId13"/>
    <p:sldId id="264" r:id="rId14"/>
    <p:sldId id="271" r:id="rId15"/>
    <p:sldId id="268" r:id="rId16"/>
    <p:sldId id="272" r:id="rId17"/>
    <p:sldId id="294" r:id="rId18"/>
    <p:sldId id="292" r:id="rId19"/>
    <p:sldId id="293" r:id="rId20"/>
    <p:sldId id="296" r:id="rId21"/>
    <p:sldId id="295" r:id="rId22"/>
    <p:sldId id="280" r:id="rId23"/>
  </p:sldIdLst>
  <p:sldSz cx="9144000" cy="5143500" type="screen16x9"/>
  <p:notesSz cx="6858000" cy="9144000"/>
  <p:embeddedFontLst>
    <p:embeddedFont>
      <p:font typeface="Muli" panose="020B0604020202020204" charset="0"/>
      <p:regular r:id="rId25"/>
      <p:bold r:id="rId26"/>
      <p:italic r:id="rId27"/>
      <p:boldItalic r:id="rId28"/>
    </p:embeddedFon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Nixie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DED0"/>
    <a:srgbClr val="0E293C"/>
    <a:srgbClr val="13DDD1"/>
    <a:srgbClr val="184769"/>
    <a:srgbClr val="19BBD5"/>
    <a:srgbClr val="FFFFFF"/>
    <a:srgbClr val="329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44544C-B58B-4351-AC38-1ECA7EEB1BD9}">
  <a:tblStyle styleId="{1944544C-B58B-4351-AC38-1ECA7EEB1B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14" autoAdjust="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5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86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1105" y="2124028"/>
            <a:ext cx="884278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latin typeface="Muli" panose="020B0604020202020204" charset="0"/>
              </a:rPr>
              <a:t>Design and Implementation of a water leakage sensor node and data analytics platform</a:t>
            </a:r>
            <a:endParaRPr sz="3200" b="1" dirty="0">
              <a:latin typeface="Muli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Objectives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4859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826467" y="1199417"/>
            <a:ext cx="2667300" cy="3586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 smtClean="0"/>
              <a:t>General</a:t>
            </a:r>
            <a:endParaRPr lang="en" b="1" dirty="0" smtClean="0"/>
          </a:p>
          <a:p>
            <a:pPr marL="285750" indent="-285750"/>
            <a:r>
              <a:rPr lang="en-GB" dirty="0" smtClean="0"/>
              <a:t>To minimise </a:t>
            </a:r>
            <a:r>
              <a:rPr lang="en-GB" dirty="0"/>
              <a:t>cost in production and distribution of water due to leaks in water distribution networks.</a:t>
            </a:r>
            <a:endParaRPr b="1"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2421068" y="0"/>
            <a:ext cx="4944300" cy="880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Objectives</a:t>
            </a:r>
            <a:endParaRPr b="1"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698068" y="1199417"/>
            <a:ext cx="2667300" cy="3586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 smtClean="0"/>
              <a:t>Specific</a:t>
            </a:r>
          </a:p>
          <a:p>
            <a:pPr marL="285750" indent="-285750"/>
            <a:r>
              <a:rPr lang="en-GB" dirty="0"/>
              <a:t>To design a sensor node to monitor and analyse water pressures in pipelines and detect water </a:t>
            </a:r>
            <a:r>
              <a:rPr lang="en-GB" dirty="0" smtClean="0"/>
              <a:t>leakages.</a:t>
            </a:r>
          </a:p>
          <a:p>
            <a:pPr marL="285750" indent="-285750"/>
            <a:r>
              <a:rPr lang="en-GB" dirty="0"/>
              <a:t>Detect and predict anomalies in water pressures and leakages in pipelines in real time.</a:t>
            </a:r>
          </a:p>
          <a:p>
            <a:pPr marL="285750" indent="-285750"/>
            <a:r>
              <a:rPr lang="en-GB" dirty="0"/>
              <a:t>Design a data analytics platform for viewing and analysing pressure </a:t>
            </a:r>
            <a:r>
              <a:rPr lang="en-GB" dirty="0" smtClean="0"/>
              <a:t>data.</a:t>
            </a:r>
            <a:endParaRPr lang="en-GB" dirty="0"/>
          </a:p>
          <a:p>
            <a:pPr marL="285750" indent="-285750"/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build="allAtOnce"/>
      <p:bldP spid="400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Project Significance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4566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379972" y="0"/>
            <a:ext cx="6373610" cy="860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Project Significance</a:t>
            </a:r>
            <a:endParaRPr b="1"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699" y="1024711"/>
            <a:ext cx="2176800" cy="1555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Pressure Management</a:t>
            </a:r>
            <a:endParaRPr b="1" dirty="0"/>
          </a:p>
          <a:p>
            <a:pPr marL="0" lvl="0" indent="0">
              <a:buNone/>
            </a:pPr>
            <a:r>
              <a:rPr lang="en-GB" dirty="0"/>
              <a:t>Reduction in amount of leakage to help meet water conservation </a:t>
            </a:r>
            <a:r>
              <a:rPr lang="en-GB" dirty="0" smtClean="0"/>
              <a:t>targets through pressure management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3909499" y="1024712"/>
            <a:ext cx="2176800" cy="1555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Leak Run Times</a:t>
            </a:r>
            <a:endParaRPr b="1" dirty="0"/>
          </a:p>
          <a:p>
            <a:pPr marL="0" lvl="0" indent="0">
              <a:buNone/>
            </a:pPr>
            <a:r>
              <a:rPr lang="en-GB" dirty="0" smtClean="0"/>
              <a:t>Reduction in </a:t>
            </a:r>
            <a:r>
              <a:rPr lang="en-GB" dirty="0"/>
              <a:t>leak run times </a:t>
            </a:r>
            <a:r>
              <a:rPr lang="en-GB" dirty="0" smtClean="0"/>
              <a:t>– awareness time, location time and repair time.</a:t>
            </a:r>
            <a:endParaRPr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086299" y="1024712"/>
            <a:ext cx="2176800" cy="1555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Reliability of Supply</a:t>
            </a:r>
            <a:endParaRPr b="1" dirty="0"/>
          </a:p>
          <a:p>
            <a:pPr marL="0" lvl="0" indent="0">
              <a:buNone/>
            </a:pPr>
            <a:r>
              <a:rPr lang="en-GB" dirty="0"/>
              <a:t>Improvement in the reliability and continuity of supply by reducing pipe </a:t>
            </a:r>
            <a:r>
              <a:rPr lang="en-GB" dirty="0" smtClean="0"/>
              <a:t>breaks.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407;p19"/>
          <p:cNvSpPr txBox="1">
            <a:spLocks/>
          </p:cNvSpPr>
          <p:nvPr/>
        </p:nvSpPr>
        <p:spPr>
          <a:xfrm>
            <a:off x="1732699" y="2879239"/>
            <a:ext cx="2176800" cy="15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GB" b="1" dirty="0" smtClean="0"/>
              <a:t>Lifespan of pipes</a:t>
            </a:r>
          </a:p>
          <a:p>
            <a:pPr marL="0" indent="0">
              <a:buNone/>
            </a:pPr>
            <a:r>
              <a:rPr lang="en-GB" dirty="0"/>
              <a:t>Extending the life of water supply pipes and </a:t>
            </a:r>
            <a:r>
              <a:rPr lang="en-GB" dirty="0" smtClean="0"/>
              <a:t>assets.</a:t>
            </a:r>
            <a:endParaRPr lang="en-GB" dirty="0"/>
          </a:p>
        </p:txBody>
      </p:sp>
      <p:sp>
        <p:nvSpPr>
          <p:cNvPr id="8" name="Google Shape;408;p19"/>
          <p:cNvSpPr txBox="1">
            <a:spLocks/>
          </p:cNvSpPr>
          <p:nvPr/>
        </p:nvSpPr>
        <p:spPr>
          <a:xfrm>
            <a:off x="3909499" y="2879240"/>
            <a:ext cx="2176800" cy="155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GB" b="1" dirty="0" smtClean="0"/>
              <a:t>Pressure Fluctuations</a:t>
            </a:r>
          </a:p>
          <a:p>
            <a:pPr marL="0" indent="0">
              <a:buNone/>
            </a:pPr>
            <a:r>
              <a:rPr lang="en-GB" dirty="0"/>
              <a:t>Reduction in  pressure fluctuations to achieve more consistent water </a:t>
            </a:r>
            <a:r>
              <a:rPr lang="en-GB" dirty="0" smtClean="0"/>
              <a:t>pressure.</a:t>
            </a:r>
            <a:endParaRPr lang="en-GB" dirty="0"/>
          </a:p>
        </p:txBody>
      </p:sp>
      <p:grpSp>
        <p:nvGrpSpPr>
          <p:cNvPr id="10" name="Google Shape;784;p38"/>
          <p:cNvGrpSpPr/>
          <p:nvPr/>
        </p:nvGrpSpPr>
        <p:grpSpPr>
          <a:xfrm>
            <a:off x="321271" y="3749201"/>
            <a:ext cx="646057" cy="594199"/>
            <a:chOff x="4610450" y="3703750"/>
            <a:chExt cx="453050" cy="332175"/>
          </a:xfrm>
        </p:grpSpPr>
        <p:sp>
          <p:nvSpPr>
            <p:cNvPr id="11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778;p38"/>
          <p:cNvGrpSpPr/>
          <p:nvPr/>
        </p:nvGrpSpPr>
        <p:grpSpPr>
          <a:xfrm>
            <a:off x="6912429" y="3260104"/>
            <a:ext cx="735191" cy="536053"/>
            <a:chOff x="3936375" y="3703750"/>
            <a:chExt cx="453050" cy="332175"/>
          </a:xfrm>
        </p:grpSpPr>
        <p:sp>
          <p:nvSpPr>
            <p:cNvPr id="14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" grpId="0" build="allAtOnce"/>
      <p:bldP spid="408" grpId="0" build="allAtOnce"/>
      <p:bldP spid="409" grpId="0" build="allAtOnce"/>
      <p:bldP spid="7" grpId="0" build="allAtOnce"/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$2.9 billion</a:t>
            </a:r>
            <a:endParaRPr sz="4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smtClean="0"/>
              <a:t>C</a:t>
            </a:r>
            <a:r>
              <a:rPr lang="en" dirty="0" smtClean="0"/>
              <a:t>an be generated in cash annually by reducing water loss</a:t>
            </a:r>
            <a:endParaRPr dirty="0"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Less than 20%</a:t>
            </a:r>
            <a:endParaRPr sz="4800"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smtClean="0"/>
              <a:t>I</a:t>
            </a:r>
            <a:r>
              <a:rPr lang="en" dirty="0" smtClean="0"/>
              <a:t>deal percentage of NRW</a:t>
            </a:r>
            <a:endParaRPr dirty="0"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atin typeface="Muli"/>
                <a:ea typeface="Muli"/>
                <a:cs typeface="Muli"/>
                <a:sym typeface="Muli"/>
              </a:rPr>
              <a:t>90 million people</a:t>
            </a:r>
            <a:endParaRPr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smtClean="0"/>
              <a:t>C</a:t>
            </a:r>
            <a:r>
              <a:rPr lang="en" dirty="0" smtClean="0"/>
              <a:t>an be served without additional investment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366632" cy="2391624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spcFirstLastPara="1" wrap="square" lIns="50800" tIns="50800" rIns="50800" bIns="508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lang="en-US" sz="3200" b="0" i="0" u="none" strike="noStrike" cap="none">
              <a:solidFill>
                <a:srgbClr val="FFFFFF"/>
              </a:solidFill>
              <a:latin typeface="Muli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224260" y="-95533"/>
            <a:ext cx="6764029" cy="679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Review of related works</a:t>
            </a:r>
            <a:endParaRPr b="1" dirty="0"/>
          </a:p>
        </p:txBody>
      </p:sp>
      <p:sp>
        <p:nvSpPr>
          <p:cNvPr id="6" name="Rectangle 5"/>
          <p:cNvSpPr/>
          <p:nvPr/>
        </p:nvSpPr>
        <p:spPr>
          <a:xfrm>
            <a:off x="6777368" y="2751801"/>
            <a:ext cx="2366632" cy="2391624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spcFirstLastPara="1" wrap="square" lIns="50800" tIns="50800" rIns="50800" bIns="508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lang="en-US" sz="3200" b="0" i="0" u="none" strike="noStrike" cap="none">
              <a:solidFill>
                <a:srgbClr val="FFFFFF"/>
              </a:solidFill>
              <a:latin typeface="Muli" panose="020B0604020202020204" charset="0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val="905346561"/>
              </p:ext>
            </p:extLst>
          </p:nvPr>
        </p:nvGraphicFramePr>
        <p:xfrm>
          <a:off x="129966" y="541056"/>
          <a:ext cx="8952615" cy="4358491"/>
        </p:xfrm>
        <a:graphic>
          <a:graphicData uri="http://schemas.openxmlformats.org/drawingml/2006/table">
            <a:tbl>
              <a:tblPr>
                <a:noFill/>
                <a:tableStyleId>{1944544C-B58B-4351-AC38-1ECA7EEB1BD9}</a:tableStyleId>
              </a:tblPr>
              <a:tblGrid>
                <a:gridCol w="221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307">
                  <a:extLst>
                    <a:ext uri="{9D8B030D-6E8A-4147-A177-3AD203B41FA5}">
                      <a16:colId xmlns:a16="http://schemas.microsoft.com/office/drawing/2014/main" val="1341883067"/>
                    </a:ext>
                  </a:extLst>
                </a:gridCol>
                <a:gridCol w="2694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9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Authors</a:t>
                      </a:r>
                      <a:endParaRPr b="1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Existing</a:t>
                      </a:r>
                      <a:r>
                        <a:rPr lang="en-GB" b="1" baseline="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Literature</a:t>
                      </a:r>
                      <a:endParaRPr b="1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Contributions</a:t>
                      </a:r>
                      <a:endParaRPr b="1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Weaknesses</a:t>
                      </a:r>
                      <a:endParaRPr b="1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5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Bubaker</a:t>
                      </a:r>
                      <a:r>
                        <a:rPr lang="en-US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Shakmak</a:t>
                      </a:r>
                      <a:r>
                        <a:rPr lang="en-US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et al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Infrared C</a:t>
                      </a:r>
                      <a:r>
                        <a:rPr lang="en-GB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mera Water</a:t>
                      </a:r>
                      <a:r>
                        <a:rPr lang="en" baseline="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Sensing Solution 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BBD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Accurate</a:t>
                      </a:r>
                      <a:r>
                        <a:rPr lang="en-GB" sz="1400" baseline="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leakage detection with minimal labour</a:t>
                      </a:r>
                      <a:endParaRPr sz="14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BBD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Leakage</a:t>
                      </a:r>
                      <a:r>
                        <a:rPr lang="en-GB" sz="1400" baseline="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detection is not real-time</a:t>
                      </a: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BBD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Method is expensive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6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Abdullah </a:t>
                      </a:r>
                      <a:r>
                        <a:rPr lang="en-GB" dirty="0" err="1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Kadri</a:t>
                      </a:r>
                      <a:r>
                        <a:rPr lang="en-GB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et al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Acoustic Method Solution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BBD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Cheap method of detection</a:t>
                      </a: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BBD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Can’</a:t>
                      </a:r>
                      <a:r>
                        <a:rPr lang="en-GB" sz="1400" baseline="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 detect large leaks</a:t>
                      </a: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BBD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aseline="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Method fails in noisy environment</a:t>
                      </a:r>
                      <a:endParaRPr lang="en-GB" sz="1800" baseline="0" dirty="0" smtClean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E29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46767"/>
                  </a:ext>
                </a:extLst>
              </a:tr>
              <a:tr h="8394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A. Agathokleous</a:t>
                      </a:r>
                      <a:r>
                        <a:rPr lang="en" baseline="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et al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Real time Monitoring of</a:t>
                      </a:r>
                      <a:r>
                        <a:rPr lang="en" baseline="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Water Distribution Networks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BBD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Arial"/>
                          <a:cs typeface="Arial"/>
                          <a:sym typeface="Arial"/>
                        </a:rPr>
                        <a:t> The exact point of leakage could be determined.</a:t>
                      </a:r>
                      <a:r>
                        <a:rPr lang="en-GB" sz="1400" b="0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dirty="0">
                        <a:solidFill>
                          <a:schemeClr val="bg1"/>
                        </a:solidFill>
                        <a:latin typeface="Muli" panose="020B060402020202020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BBD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Muli"/>
                          <a:cs typeface="Arial"/>
                          <a:sym typeface="Arial"/>
                        </a:rPr>
                        <a:t>Soil</a:t>
                      </a:r>
                      <a:r>
                        <a:rPr lang="en-GB" sz="1400" b="0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Muli" panose="020B0604020202020204" charset="0"/>
                          <a:ea typeface="Muli"/>
                          <a:cs typeface="Arial"/>
                          <a:sym typeface="Arial"/>
                        </a:rPr>
                        <a:t> moisture sensors were not a reliable choice</a:t>
                      </a:r>
                      <a:endParaRPr sz="1800" dirty="0">
                        <a:solidFill>
                          <a:schemeClr val="bg1"/>
                        </a:solidFill>
                        <a:latin typeface="Muli" panose="020B060402020202020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9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Shailesh</a:t>
                      </a:r>
                      <a:r>
                        <a:rPr lang="en-US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Porwal</a:t>
                      </a:r>
                      <a:r>
                        <a:rPr lang="en-US" baseline="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et al.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Detection and prediction using</a:t>
                      </a:r>
                      <a:r>
                        <a:rPr lang="en-US" baseline="0" dirty="0" smtClean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SVM</a:t>
                      </a:r>
                      <a:endParaRPr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BBD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Muli" panose="020B0604020202020204" charset="0"/>
                          <a:ea typeface="Muli"/>
                          <a:cs typeface="Muli"/>
                          <a:sym typeface="Muli"/>
                        </a:rPr>
                        <a:t>Ability to make leak predictions</a:t>
                      </a:r>
                      <a:endParaRPr sz="1400" dirty="0">
                        <a:solidFill>
                          <a:schemeClr val="bg1"/>
                        </a:solidFill>
                        <a:latin typeface="Muli" panose="020B060402020202020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BBD5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Muli" panose="020B0604020202020204" charset="0"/>
                          <a:ea typeface="Muli"/>
                          <a:cs typeface="Muli"/>
                          <a:sym typeface="Muli"/>
                        </a:rPr>
                        <a:t>No remote access to data</a:t>
                      </a:r>
                      <a:endParaRPr sz="1400" dirty="0">
                        <a:solidFill>
                          <a:schemeClr val="bg1"/>
                        </a:solidFill>
                        <a:latin typeface="Muli" panose="020B0604020202020204" charset="0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E29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0208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914525" y="0"/>
            <a:ext cx="6722931" cy="1346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Methodology &amp; Project Design</a:t>
            </a:r>
            <a:endParaRPr b="1" dirty="0"/>
          </a:p>
        </p:txBody>
      </p:sp>
      <p:sp>
        <p:nvSpPr>
          <p:cNvPr id="478" name="Google Shape;478;p27"/>
          <p:cNvSpPr/>
          <p:nvPr/>
        </p:nvSpPr>
        <p:spPr>
          <a:xfrm>
            <a:off x="456694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Read pressures through sensors</a:t>
            </a:r>
            <a:endParaRPr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2236283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Transmit to base station</a:t>
            </a:r>
            <a:endParaRPr b="1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4008679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Display readings</a:t>
            </a:r>
            <a:endParaRPr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479;p27"/>
          <p:cNvSpPr/>
          <p:nvPr/>
        </p:nvSpPr>
        <p:spPr>
          <a:xfrm>
            <a:off x="5781075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Run analytics, view trends &amp; predictions</a:t>
            </a:r>
            <a:endParaRPr b="1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 animBg="1"/>
      <p:bldP spid="479" grpId="0" animBg="1"/>
      <p:bldP spid="480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Hardware </a:t>
            </a:r>
            <a:r>
              <a:rPr lang="en-GB" sz="4000" b="1" dirty="0" smtClean="0"/>
              <a:t>Diagrams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5519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67" y="220337"/>
            <a:ext cx="7236334" cy="4923163"/>
          </a:xfrm>
          <a:prstGeom prst="rect">
            <a:avLst/>
          </a:prstGeom>
        </p:spPr>
      </p:pic>
      <p:sp>
        <p:nvSpPr>
          <p:cNvPr id="5" name="Google Shape;407;p19"/>
          <p:cNvSpPr txBox="1">
            <a:spLocks/>
          </p:cNvSpPr>
          <p:nvPr/>
        </p:nvSpPr>
        <p:spPr>
          <a:xfrm>
            <a:off x="191576" y="1773859"/>
            <a:ext cx="1716091" cy="1619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 b="1" dirty="0" smtClean="0">
                <a:solidFill>
                  <a:schemeClr val="bg1"/>
                </a:solidFill>
              </a:rPr>
              <a:t>Sensor Node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29" y="286439"/>
            <a:ext cx="7118171" cy="4856986"/>
          </a:xfrm>
          <a:prstGeom prst="rect">
            <a:avLst/>
          </a:prstGeom>
        </p:spPr>
      </p:pic>
      <p:sp>
        <p:nvSpPr>
          <p:cNvPr id="4" name="Google Shape;407;p19"/>
          <p:cNvSpPr txBox="1">
            <a:spLocks/>
          </p:cNvSpPr>
          <p:nvPr/>
        </p:nvSpPr>
        <p:spPr>
          <a:xfrm>
            <a:off x="191576" y="1773859"/>
            <a:ext cx="1716091" cy="1619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 b="1" dirty="0" smtClean="0">
                <a:solidFill>
                  <a:schemeClr val="bg1"/>
                </a:solidFill>
              </a:rPr>
              <a:t>Base Station Node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8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Outline</a:t>
            </a:r>
            <a:endParaRPr b="1"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7298284" cy="3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3292E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Background of Project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3292E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Problem Statement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3292E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Objectives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3292E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Project Significance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3292E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Review of related works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3292E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Methodology &amp; Project Design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rgbClr val="3292E1"/>
              </a:buClr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Simulations &amp; Prototype Presentation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Software </a:t>
            </a:r>
            <a:r>
              <a:rPr lang="en-GB" sz="4000" b="1" dirty="0" smtClean="0"/>
              <a:t>Diagrams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4295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777368" y="2751801"/>
            <a:ext cx="2366632" cy="2391624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spcFirstLastPara="1" wrap="square" lIns="50800" tIns="50800" rIns="50800" bIns="508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lang="en-US" sz="3200" b="0" i="0" u="none" strike="noStrike" cap="none">
              <a:solidFill>
                <a:srgbClr val="FFFFFF"/>
              </a:solidFill>
              <a:latin typeface="Muli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29" y="0"/>
            <a:ext cx="6382961" cy="51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/>
              <a:t>Thanks!</a:t>
            </a:r>
            <a:endParaRPr sz="8000" b="1" dirty="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877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dirty="0"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614394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Background of Project</a:t>
            </a:r>
            <a:endParaRPr sz="40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1818527" y="1571945"/>
            <a:ext cx="7243280" cy="1746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algn="ctr">
              <a:buNone/>
            </a:pPr>
            <a:r>
              <a:rPr lang="en-GB" sz="3200" b="1" dirty="0"/>
              <a:t>“ A drop of water is worth more than a sack of gold to a thirsty man.”</a:t>
            </a: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466;p26"/>
          <p:cNvSpPr txBox="1">
            <a:spLocks/>
          </p:cNvSpPr>
          <p:nvPr/>
        </p:nvSpPr>
        <p:spPr>
          <a:xfrm>
            <a:off x="685800" y="5718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70%</a:t>
            </a:r>
            <a:endParaRPr lang="en-US" sz="4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Google Shape;467;p26"/>
          <p:cNvSpPr txBox="1">
            <a:spLocks/>
          </p:cNvSpPr>
          <p:nvPr/>
        </p:nvSpPr>
        <p:spPr>
          <a:xfrm>
            <a:off x="685800" y="1182709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Of the Earth’s surface is covered by water</a:t>
            </a:r>
            <a:endParaRPr lang="en-US" dirty="0"/>
          </a:p>
        </p:txBody>
      </p:sp>
      <p:sp>
        <p:nvSpPr>
          <p:cNvPr id="7" name="Google Shape;470;p26"/>
          <p:cNvSpPr txBox="1">
            <a:spLocks/>
          </p:cNvSpPr>
          <p:nvPr/>
        </p:nvSpPr>
        <p:spPr>
          <a:xfrm>
            <a:off x="685800" y="203865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b="1" dirty="0" smtClean="0">
                <a:latin typeface="Muli"/>
                <a:ea typeface="Muli"/>
                <a:cs typeface="Muli"/>
                <a:sym typeface="Muli"/>
              </a:rPr>
              <a:t>2.5% only</a:t>
            </a:r>
            <a:endParaRPr lang="en-US"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" name="Google Shape;471;p26"/>
          <p:cNvSpPr txBox="1">
            <a:spLocks/>
          </p:cNvSpPr>
          <p:nvPr/>
        </p:nvSpPr>
        <p:spPr>
          <a:xfrm>
            <a:off x="685800" y="2649559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Is used for consumption, agricultural and industrial purposes</a:t>
            </a:r>
            <a:endParaRPr lang="en-US" dirty="0"/>
          </a:p>
        </p:txBody>
      </p:sp>
      <p:sp>
        <p:nvSpPr>
          <p:cNvPr id="9" name="Google Shape;468;p26"/>
          <p:cNvSpPr txBox="1">
            <a:spLocks/>
          </p:cNvSpPr>
          <p:nvPr/>
        </p:nvSpPr>
        <p:spPr>
          <a:xfrm>
            <a:off x="685800" y="3276218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sz="4800" b="1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Water is fast depleting</a:t>
            </a:r>
            <a:endParaRPr lang="en-US" sz="4800"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69;p26"/>
          <p:cNvSpPr txBox="1">
            <a:spLocks/>
          </p:cNvSpPr>
          <p:nvPr/>
        </p:nvSpPr>
        <p:spPr>
          <a:xfrm>
            <a:off x="1842924" y="3939518"/>
            <a:ext cx="5240922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Due to population </a:t>
            </a:r>
            <a:r>
              <a:rPr lang="en-GB" dirty="0"/>
              <a:t>growth, increase in agricultural irrigation, pollution and water loss due to leaks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"/>
          <p:cNvSpPr txBox="1">
            <a:spLocks noGrp="1"/>
          </p:cNvSpPr>
          <p:nvPr>
            <p:ph type="title" idx="4294967295"/>
          </p:nvPr>
        </p:nvSpPr>
        <p:spPr>
          <a:xfrm>
            <a:off x="1102198" y="2923950"/>
            <a:ext cx="2672140" cy="1138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Muli" panose="020B0604020202020204" charset="0"/>
              </a:rPr>
              <a:t>Water Leaks</a:t>
            </a:r>
            <a:endParaRPr sz="2800" b="1" dirty="0">
              <a:solidFill>
                <a:srgbClr val="0E293C"/>
              </a:solidFill>
              <a:latin typeface="Muli" panose="020B0604020202020204" charset="0"/>
            </a:endParaRPr>
          </a:p>
        </p:txBody>
      </p:sp>
      <p:sp>
        <p:nvSpPr>
          <p:cNvPr id="432" name="Google Shape;432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Google Shape;381;p17"/>
          <p:cNvSpPr txBox="1">
            <a:spLocks/>
          </p:cNvSpPr>
          <p:nvPr/>
        </p:nvSpPr>
        <p:spPr>
          <a:xfrm>
            <a:off x="716493" y="3886240"/>
            <a:ext cx="3212081" cy="140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sz="1800" dirty="0" smtClean="0"/>
              <a:t>A major challenge faced by many water utilities.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49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b="1" dirty="0" smtClean="0"/>
              <a:t>Problem Statement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0489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5" name="TextBox 54"/>
          <p:cNvSpPr txBox="1"/>
          <p:nvPr/>
        </p:nvSpPr>
        <p:spPr>
          <a:xfrm>
            <a:off x="2406558" y="2494931"/>
            <a:ext cx="465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uli" panose="020B0604020202020204" charset="0"/>
              </a:rPr>
              <a:t>LOSS IN REVENUE DUE TO WATER LOSS THROUGH LEAKAGES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038913" y="3767057"/>
            <a:ext cx="1448156" cy="842481"/>
          </a:xfrm>
          <a:prstGeom prst="roundRect">
            <a:avLst/>
          </a:prstGeom>
          <a:noFill/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uli" panose="020B0604020202020204" charset="0"/>
            </a:endParaRPr>
          </a:p>
        </p:txBody>
      </p:sp>
      <p:cxnSp>
        <p:nvCxnSpPr>
          <p:cNvPr id="64" name="Straight Arrow Connector 63"/>
          <p:cNvCxnSpPr>
            <a:stCxn id="26" idx="0"/>
          </p:cNvCxnSpPr>
          <p:nvPr/>
        </p:nvCxnSpPr>
        <p:spPr>
          <a:xfrm flipV="1">
            <a:off x="6318347" y="3218762"/>
            <a:ext cx="0" cy="602963"/>
          </a:xfrm>
          <a:prstGeom prst="straightConnector1">
            <a:avLst/>
          </a:prstGeom>
          <a:ln>
            <a:solidFill>
              <a:srgbClr val="13DD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3845" y="3926687"/>
            <a:ext cx="15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Late detection of water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leakages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20B060402020202020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16591" y="3788058"/>
            <a:ext cx="1448156" cy="842481"/>
          </a:xfrm>
          <a:prstGeom prst="roundRect">
            <a:avLst/>
          </a:prstGeom>
          <a:noFill/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uli" panose="020B0604020202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94269" y="3821725"/>
            <a:ext cx="1448156" cy="842481"/>
          </a:xfrm>
          <a:prstGeom prst="roundRect">
            <a:avLst/>
          </a:prstGeom>
          <a:noFill/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20B0604020202020204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Fluctuations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in water pressure</a:t>
            </a:r>
            <a:endParaRPr lang="en-US" dirty="0">
              <a:solidFill>
                <a:schemeClr val="bg1"/>
              </a:solidFill>
              <a:latin typeface="Muli" panose="020B0604020202020204" charset="0"/>
            </a:endParaRPr>
          </a:p>
          <a:p>
            <a:pPr algn="ctr"/>
            <a:endParaRPr lang="en-US" dirty="0">
              <a:latin typeface="Muli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8103" y="3788058"/>
            <a:ext cx="133664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Aging pipes, accidental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damages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uli" panose="020B0604020202020204" charset="0"/>
            </a:endParaRPr>
          </a:p>
        </p:txBody>
      </p:sp>
      <p:cxnSp>
        <p:nvCxnSpPr>
          <p:cNvPr id="42" name="Straight Arrow Connector 41"/>
          <p:cNvCxnSpPr>
            <a:stCxn id="25" idx="0"/>
          </p:cNvCxnSpPr>
          <p:nvPr/>
        </p:nvCxnSpPr>
        <p:spPr>
          <a:xfrm flipV="1">
            <a:off x="4540669" y="3218762"/>
            <a:ext cx="0" cy="569296"/>
          </a:xfrm>
          <a:prstGeom prst="straightConnector1">
            <a:avLst/>
          </a:prstGeom>
          <a:ln>
            <a:solidFill>
              <a:srgbClr val="13DD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9" idx="0"/>
          </p:cNvCxnSpPr>
          <p:nvPr/>
        </p:nvCxnSpPr>
        <p:spPr>
          <a:xfrm flipV="1">
            <a:off x="2762991" y="3218762"/>
            <a:ext cx="1724" cy="548295"/>
          </a:xfrm>
          <a:prstGeom prst="straightConnector1">
            <a:avLst/>
          </a:prstGeom>
          <a:ln>
            <a:solidFill>
              <a:srgbClr val="13DD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574169" y="295038"/>
            <a:ext cx="1834695" cy="774304"/>
          </a:xfrm>
          <a:prstGeom prst="roundRect">
            <a:avLst/>
          </a:prstGeom>
          <a:noFill/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Wastage of money and precious natural resources</a:t>
            </a:r>
            <a:endParaRPr lang="en-US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32685" y="1519684"/>
            <a:ext cx="1582467" cy="533383"/>
          </a:xfrm>
          <a:prstGeom prst="roundRect">
            <a:avLst/>
          </a:prstGeom>
          <a:noFill/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Reduction in lifespan of pipes</a:t>
            </a:r>
            <a:endParaRPr lang="en-US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370153" y="1536888"/>
            <a:ext cx="1137300" cy="498973"/>
          </a:xfrm>
          <a:prstGeom prst="roundRect">
            <a:avLst/>
          </a:prstGeom>
          <a:noFill/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Sinkholes</a:t>
            </a:r>
            <a:endParaRPr lang="en-US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733255" y="298874"/>
            <a:ext cx="1600135" cy="770468"/>
          </a:xfrm>
          <a:prstGeom prst="roundRect">
            <a:avLst/>
          </a:prstGeom>
          <a:noFill/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Inflation of water utility production cost</a:t>
            </a:r>
            <a:endParaRPr lang="en-US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11184" y="1240794"/>
            <a:ext cx="1582467" cy="744534"/>
          </a:xfrm>
          <a:prstGeom prst="roundRect">
            <a:avLst/>
          </a:prstGeom>
          <a:noFill/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Pollution through leak point</a:t>
            </a:r>
            <a:endParaRPr lang="en-US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307339" y="1126153"/>
            <a:ext cx="6016" cy="1220792"/>
          </a:xfrm>
          <a:prstGeom prst="straightConnector1">
            <a:avLst/>
          </a:prstGeom>
          <a:ln>
            <a:solidFill>
              <a:srgbClr val="13DD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3" idx="2"/>
          </p:cNvCxnSpPr>
          <p:nvPr/>
        </p:nvCxnSpPr>
        <p:spPr>
          <a:xfrm flipV="1">
            <a:off x="4223918" y="2053067"/>
            <a:ext cx="1" cy="282223"/>
          </a:xfrm>
          <a:prstGeom prst="straightConnector1">
            <a:avLst/>
          </a:prstGeom>
          <a:ln>
            <a:solidFill>
              <a:srgbClr val="13DD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260137" y="1090870"/>
            <a:ext cx="6082" cy="1285411"/>
          </a:xfrm>
          <a:prstGeom prst="straightConnector1">
            <a:avLst/>
          </a:prstGeom>
          <a:ln>
            <a:solidFill>
              <a:srgbClr val="13DD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880161" y="1090870"/>
            <a:ext cx="2682" cy="1244420"/>
          </a:xfrm>
          <a:prstGeom prst="straightConnector1">
            <a:avLst/>
          </a:prstGeom>
          <a:ln>
            <a:solidFill>
              <a:srgbClr val="13DD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213000" y="1985327"/>
            <a:ext cx="5381" cy="361619"/>
          </a:xfrm>
          <a:prstGeom prst="straightConnector1">
            <a:avLst/>
          </a:prstGeom>
          <a:ln>
            <a:solidFill>
              <a:srgbClr val="13DD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35999" y="0"/>
            <a:ext cx="2366632" cy="2391624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spcFirstLastPara="1" wrap="square" lIns="50800" tIns="50800" rIns="50800" bIns="508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lang="en-US" sz="3200" b="0" i="0" u="none" strike="noStrike" cap="none">
              <a:solidFill>
                <a:srgbClr val="FFFFFF"/>
              </a:solidFill>
              <a:latin typeface="Muli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2132" y="2540834"/>
            <a:ext cx="15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13DDD1"/>
                </a:solidFill>
                <a:latin typeface="Nixie One" panose="020B0604020202020204" charset="0"/>
              </a:rPr>
              <a:t>PROBLEM</a:t>
            </a:r>
            <a:endParaRPr lang="en-US" sz="1800" b="1" dirty="0">
              <a:solidFill>
                <a:srgbClr val="13DDD1"/>
              </a:solidFill>
              <a:latin typeface="Nixie One" panose="020B060402020202020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5648" y="3942027"/>
            <a:ext cx="15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13DDD1"/>
                </a:solidFill>
                <a:latin typeface="Nixie One" panose="020B0604020202020204" charset="0"/>
              </a:rPr>
              <a:t>CAUSES</a:t>
            </a:r>
            <a:endParaRPr lang="en-US" sz="1800" b="1" dirty="0">
              <a:solidFill>
                <a:srgbClr val="13DDD1"/>
              </a:solidFill>
              <a:latin typeface="Nixie One" panose="020B060402020202020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131" y="1201426"/>
            <a:ext cx="15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13DDD1"/>
                </a:solidFill>
                <a:latin typeface="Nixie One" panose="020B0604020202020204" charset="0"/>
              </a:rPr>
              <a:t>EFFECTS</a:t>
            </a:r>
            <a:endParaRPr lang="en-US" sz="1800" b="1" dirty="0">
              <a:solidFill>
                <a:srgbClr val="13DDD1"/>
              </a:solidFill>
              <a:latin typeface="Nixie One" panose="020B0604020202020204" charset="0"/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1383388" y="2580201"/>
            <a:ext cx="297951" cy="287139"/>
          </a:xfrm>
          <a:prstGeom prst="rightArrow">
            <a:avLst/>
          </a:prstGeom>
          <a:solidFill>
            <a:srgbClr val="13DDD1"/>
          </a:solidFill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DDD1"/>
              </a:solidFill>
              <a:latin typeface="Muli" panose="020B0604020202020204" charset="0"/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1385534" y="3971076"/>
            <a:ext cx="297951" cy="287139"/>
          </a:xfrm>
          <a:prstGeom prst="rightArrow">
            <a:avLst/>
          </a:prstGeom>
          <a:solidFill>
            <a:srgbClr val="13DDD1"/>
          </a:solidFill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DDD1"/>
              </a:solidFill>
              <a:latin typeface="Muli" panose="020B0604020202020204" charset="0"/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1332015" y="1240793"/>
            <a:ext cx="297951" cy="287139"/>
          </a:xfrm>
          <a:prstGeom prst="rightArrow">
            <a:avLst/>
          </a:prstGeom>
          <a:solidFill>
            <a:srgbClr val="13DDD1"/>
          </a:solidFill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3DDD1"/>
              </a:solidFill>
              <a:latin typeface="Muli" panose="020B060402020202020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028171" y="1486435"/>
            <a:ext cx="946225" cy="599724"/>
          </a:xfrm>
          <a:prstGeom prst="roundRect">
            <a:avLst/>
          </a:prstGeom>
          <a:noFill/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Damage to roads</a:t>
            </a:r>
            <a:endParaRPr lang="en-US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063914" y="295038"/>
            <a:ext cx="2262526" cy="826273"/>
          </a:xfrm>
          <a:prstGeom prst="roundRect">
            <a:avLst/>
          </a:prstGeom>
          <a:noFill/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uli" panose="020B0604020202020204" charset="0"/>
              </a:rPr>
              <a:t>Economic loss due to cost of water treatment and transportation</a:t>
            </a:r>
            <a:endParaRPr lang="en-US" dirty="0">
              <a:solidFill>
                <a:schemeClr val="bg1"/>
              </a:solidFill>
              <a:latin typeface="Muli" panose="020B060402020202020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159982" y="2376281"/>
            <a:ext cx="5188449" cy="842481"/>
          </a:xfrm>
          <a:prstGeom prst="roundRect">
            <a:avLst/>
          </a:prstGeom>
          <a:noFill/>
          <a:ln>
            <a:solidFill>
              <a:srgbClr val="13D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0DED0"/>
              </a:solidFill>
              <a:latin typeface="Muli" panose="020B0604020202020204" charset="0"/>
            </a:endParaRPr>
          </a:p>
        </p:txBody>
      </p:sp>
      <p:cxnSp>
        <p:nvCxnSpPr>
          <p:cNvPr id="91" name="Straight Arrow Connector 90"/>
          <p:cNvCxnSpPr>
            <a:endCxn id="88" idx="2"/>
          </p:cNvCxnSpPr>
          <p:nvPr/>
        </p:nvCxnSpPr>
        <p:spPr>
          <a:xfrm flipH="1" flipV="1">
            <a:off x="2501284" y="2086159"/>
            <a:ext cx="9928" cy="305465"/>
          </a:xfrm>
          <a:prstGeom prst="straightConnector1">
            <a:avLst/>
          </a:prstGeom>
          <a:ln>
            <a:solidFill>
              <a:srgbClr val="13DD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70" idx="2"/>
          </p:cNvCxnSpPr>
          <p:nvPr/>
        </p:nvCxnSpPr>
        <p:spPr>
          <a:xfrm flipV="1">
            <a:off x="5938803" y="2035861"/>
            <a:ext cx="0" cy="296049"/>
          </a:xfrm>
          <a:prstGeom prst="straightConnector1">
            <a:avLst/>
          </a:prstGeom>
          <a:ln>
            <a:solidFill>
              <a:srgbClr val="13DD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468086" y="-9"/>
            <a:ext cx="8675914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latin typeface="Muli"/>
                <a:ea typeface="Muli"/>
                <a:cs typeface="Muli"/>
                <a:sym typeface="Muli"/>
              </a:rPr>
              <a:t>3,300,000,000</a:t>
            </a:r>
            <a:endParaRPr sz="96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Litres of water are lost every single day due to leaks</a:t>
            </a:r>
            <a:endParaRPr sz="138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3393E2"/>
            </a:gs>
            <a:gs pos="100000">
              <a:srgbClr val="00E2C7"/>
            </a:gs>
          </a:gsLst>
          <a:path path="circle">
            <a:fillToRect l="100000" b="100000"/>
          </a:path>
          <a:tileRect t="-100000" r="-100000"/>
        </a:gradFill>
        <a:ln>
          <a:noFill/>
        </a:ln>
      </a:spPr>
      <a:bodyPr spcFirstLastPara="1" wrap="square" lIns="50800" tIns="50800" rIns="50800" bIns="50800" anchor="ctr" anchorCtr="0">
        <a:noAutofit/>
      </a:bodyPr>
      <a:lstStyle>
        <a:defPPr marL="0" marR="0" indent="0" algn="ctr" rtl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Font typeface="Helvetica Neue"/>
          <a:buNone/>
          <a:defRPr sz="3200" b="0" i="0" u="none" strike="noStrike" cap="none">
            <a:solidFill>
              <a:srgbClr val="FFFFFF"/>
            </a:solidFill>
            <a:latin typeface="Helvetica Neue"/>
            <a:ea typeface="Helvetica Neue"/>
            <a:cs typeface="Helvetica Neue"/>
            <a:sym typeface="Helvetica Neue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510</Words>
  <Application>Microsoft Office PowerPoint</Application>
  <PresentationFormat>On-screen Show (16:9)</PresentationFormat>
  <Paragraphs>113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Muli</vt:lpstr>
      <vt:lpstr>Arial</vt:lpstr>
      <vt:lpstr>Helvetica Neue</vt:lpstr>
      <vt:lpstr>Nixie One</vt:lpstr>
      <vt:lpstr>Imogen template</vt:lpstr>
      <vt:lpstr>Design and Implementation of a water leakage sensor node and data analytics platform</vt:lpstr>
      <vt:lpstr>Outline</vt:lpstr>
      <vt:lpstr>Background of Project</vt:lpstr>
      <vt:lpstr>PowerPoint Presentation</vt:lpstr>
      <vt:lpstr>PowerPoint Presentation</vt:lpstr>
      <vt:lpstr>Water Leaks</vt:lpstr>
      <vt:lpstr>Problem Statement</vt:lpstr>
      <vt:lpstr>PowerPoint Presentation</vt:lpstr>
      <vt:lpstr>3,300,000,000 Litres of water are lost every single day due to leaks</vt:lpstr>
      <vt:lpstr>Objectives</vt:lpstr>
      <vt:lpstr>Objectives</vt:lpstr>
      <vt:lpstr>Project Significance</vt:lpstr>
      <vt:lpstr>Project Significance</vt:lpstr>
      <vt:lpstr>$2.9 billion</vt:lpstr>
      <vt:lpstr>Review of related works</vt:lpstr>
      <vt:lpstr>Methodology &amp; Project Design</vt:lpstr>
      <vt:lpstr>Hardware Diagrams</vt:lpstr>
      <vt:lpstr>PowerPoint Presentation</vt:lpstr>
      <vt:lpstr>PowerPoint Presentation</vt:lpstr>
      <vt:lpstr>Software Diagrams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AQUANAUT</dc:title>
  <dc:creator>Courtney</dc:creator>
  <cp:lastModifiedBy>Ark</cp:lastModifiedBy>
  <cp:revision>47</cp:revision>
  <dcterms:modified xsi:type="dcterms:W3CDTF">2019-01-21T11:45:25Z</dcterms:modified>
</cp:coreProperties>
</file>