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78" r:id="rId5"/>
    <p:sldId id="265" r:id="rId6"/>
    <p:sldId id="275" r:id="rId7"/>
    <p:sldId id="276" r:id="rId8"/>
    <p:sldId id="280" r:id="rId9"/>
    <p:sldId id="283" r:id="rId10"/>
    <p:sldId id="279" r:id="rId11"/>
    <p:sldId id="284" r:id="rId12"/>
    <p:sldId id="282" r:id="rId13"/>
    <p:sldId id="281" r:id="rId14"/>
    <p:sldId id="264" r:id="rId15"/>
    <p:sldId id="263" r:id="rId16"/>
    <p:sldId id="285" r:id="rId17"/>
    <p:sldId id="262" r:id="rId18"/>
    <p:sldId id="259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33A1F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>
        <p:scale>
          <a:sx n="129" d="100"/>
          <a:sy n="129" d="100"/>
        </p:scale>
        <p:origin x="1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6452936409742434"/>
          <c:y val="9.1071918597793899E-2"/>
          <c:w val="0.66957241769741604"/>
          <c:h val="0.87129236314971248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  <a:sp3d/>
          </c:spPr>
          <c:invertIfNegative val="0"/>
          <c:cat>
            <c:strRef>
              <c:f>Sheet1!$A$2:$A$17</c:f>
              <c:strCache>
                <c:ptCount val="16"/>
                <c:pt idx="0">
                  <c:v>Hardware Design</c:v>
                </c:pt>
                <c:pt idx="1">
                  <c:v>Design and Build of Database</c:v>
                </c:pt>
                <c:pt idx="2">
                  <c:v>PCB Design and Build </c:v>
                </c:pt>
                <c:pt idx="3">
                  <c:v>Deisgn and Build of Front End Mobile App</c:v>
                </c:pt>
                <c:pt idx="4">
                  <c:v>Deisgn and Build of Front End Web App</c:v>
                </c:pt>
                <c:pt idx="5">
                  <c:v>Integration with Backend(Mobile)</c:v>
                </c:pt>
                <c:pt idx="6">
                  <c:v>Mobile App Testing</c:v>
                </c:pt>
                <c:pt idx="7">
                  <c:v>Integration with Backend(Web App)</c:v>
                </c:pt>
                <c:pt idx="8">
                  <c:v>Hardware Prototype for Identification</c:v>
                </c:pt>
                <c:pt idx="9">
                  <c:v>Prototype  for Classification</c:v>
                </c:pt>
                <c:pt idx="10">
                  <c:v>Prototype Test</c:v>
                </c:pt>
                <c:pt idx="11">
                  <c:v>Web App Testing</c:v>
                </c:pt>
                <c:pt idx="12">
                  <c:v>Integration with data from hardware</c:v>
                </c:pt>
                <c:pt idx="13">
                  <c:v>Actual Hardware Build</c:v>
                </c:pt>
                <c:pt idx="14">
                  <c:v>Entire System Test</c:v>
                </c:pt>
                <c:pt idx="15">
                  <c:v>Preparation for 2nd Sem Project Defence</c:v>
                </c:pt>
              </c:strCache>
            </c:strRef>
          </c:cat>
          <c:val>
            <c:numRef>
              <c:f>Sheet1!$B$2:$B$17</c:f>
              <c:numCache>
                <c:formatCode>[$-409]d\-mmm\-yyyy;@</c:formatCode>
                <c:ptCount val="16"/>
                <c:pt idx="0">
                  <c:v>43499</c:v>
                </c:pt>
                <c:pt idx="1">
                  <c:v>43506</c:v>
                </c:pt>
                <c:pt idx="2">
                  <c:v>43506</c:v>
                </c:pt>
                <c:pt idx="3">
                  <c:v>43509</c:v>
                </c:pt>
                <c:pt idx="4">
                  <c:v>43516</c:v>
                </c:pt>
                <c:pt idx="5">
                  <c:v>43518</c:v>
                </c:pt>
                <c:pt idx="6">
                  <c:v>43522</c:v>
                </c:pt>
                <c:pt idx="7">
                  <c:v>43525</c:v>
                </c:pt>
                <c:pt idx="8">
                  <c:v>43525</c:v>
                </c:pt>
                <c:pt idx="9">
                  <c:v>43537</c:v>
                </c:pt>
                <c:pt idx="10">
                  <c:v>43555</c:v>
                </c:pt>
                <c:pt idx="11">
                  <c:v>43558</c:v>
                </c:pt>
                <c:pt idx="12">
                  <c:v>43566</c:v>
                </c:pt>
                <c:pt idx="13">
                  <c:v>43576</c:v>
                </c:pt>
                <c:pt idx="14">
                  <c:v>43586</c:v>
                </c:pt>
                <c:pt idx="15">
                  <c:v>43607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26-4900-B6E7-ED5F9C5AD7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Sheet1!$A$2:$A$17</c:f>
              <c:strCache>
                <c:ptCount val="16"/>
                <c:pt idx="0">
                  <c:v>Hardware Design</c:v>
                </c:pt>
                <c:pt idx="1">
                  <c:v>Design and Build of Database</c:v>
                </c:pt>
                <c:pt idx="2">
                  <c:v>PCB Design and Build </c:v>
                </c:pt>
                <c:pt idx="3">
                  <c:v>Deisgn and Build of Front End Mobile App</c:v>
                </c:pt>
                <c:pt idx="4">
                  <c:v>Deisgn and Build of Front End Web App</c:v>
                </c:pt>
                <c:pt idx="5">
                  <c:v>Integration with Backend(Mobile)</c:v>
                </c:pt>
                <c:pt idx="6">
                  <c:v>Mobile App Testing</c:v>
                </c:pt>
                <c:pt idx="7">
                  <c:v>Integration with Backend(Web App)</c:v>
                </c:pt>
                <c:pt idx="8">
                  <c:v>Hardware Prototype for Identification</c:v>
                </c:pt>
                <c:pt idx="9">
                  <c:v>Prototype  for Classification</c:v>
                </c:pt>
                <c:pt idx="10">
                  <c:v>Prototype Test</c:v>
                </c:pt>
                <c:pt idx="11">
                  <c:v>Web App Testing</c:v>
                </c:pt>
                <c:pt idx="12">
                  <c:v>Integration with data from hardware</c:v>
                </c:pt>
                <c:pt idx="13">
                  <c:v>Actual Hardware Build</c:v>
                </c:pt>
                <c:pt idx="14">
                  <c:v>Entire System Test</c:v>
                </c:pt>
                <c:pt idx="15">
                  <c:v>Preparation for 2nd Sem Project Defence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7</c:v>
                </c:pt>
                <c:pt idx="1">
                  <c:v>3</c:v>
                </c:pt>
                <c:pt idx="2">
                  <c:v>7</c:v>
                </c:pt>
                <c:pt idx="3">
                  <c:v>9</c:v>
                </c:pt>
                <c:pt idx="4">
                  <c:v>9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12</c:v>
                </c:pt>
                <c:pt idx="9">
                  <c:v>12</c:v>
                </c:pt>
                <c:pt idx="10">
                  <c:v>11</c:v>
                </c:pt>
                <c:pt idx="11">
                  <c:v>3</c:v>
                </c:pt>
                <c:pt idx="12">
                  <c:v>11</c:v>
                </c:pt>
                <c:pt idx="13">
                  <c:v>10</c:v>
                </c:pt>
                <c:pt idx="14">
                  <c:v>20</c:v>
                </c:pt>
                <c:pt idx="1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26-4900-B6E7-ED5F9C5AD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6041496"/>
        <c:axId val="366037968"/>
        <c:axId val="0"/>
      </c:bar3DChart>
      <c:catAx>
        <c:axId val="3660414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037968"/>
        <c:crosses val="autoZero"/>
        <c:auto val="1"/>
        <c:lblAlgn val="ctr"/>
        <c:lblOffset val="100"/>
        <c:noMultiLvlLbl val="0"/>
      </c:catAx>
      <c:valAx>
        <c:axId val="366037968"/>
        <c:scaling>
          <c:orientation val="minMax"/>
          <c:max val="43607"/>
          <c:min val="43499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\-yyyy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041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070" y="1946787"/>
            <a:ext cx="8067369" cy="15928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071" y="3878826"/>
            <a:ext cx="8082115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8" y="165342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437968"/>
            <a:ext cx="8246070" cy="342435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9" y="502400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95" y="1236429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308518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7026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4266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7026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4266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9506"/>
            <a:ext cx="7860890" cy="1578077"/>
          </a:xfrm>
        </p:spPr>
        <p:txBody>
          <a:bodyPr>
            <a:normAutofit/>
          </a:bodyPr>
          <a:lstStyle/>
          <a:p>
            <a:r>
              <a:rPr lang="en-US" dirty="0"/>
              <a:t>ELECTRONIC TOLL </a:t>
            </a:r>
            <a:br>
              <a:rPr lang="en-US" dirty="0"/>
            </a:br>
            <a:r>
              <a:rPr lang="en-US" dirty="0"/>
              <a:t>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32" y="3292533"/>
            <a:ext cx="7853517" cy="730043"/>
          </a:xfrm>
        </p:spPr>
        <p:txBody>
          <a:bodyPr>
            <a:normAutofit/>
          </a:bodyPr>
          <a:lstStyle/>
          <a:p>
            <a:r>
              <a:rPr lang="en-US" sz="2100" dirty="0"/>
              <a:t>Supervisor:</a:t>
            </a:r>
          </a:p>
          <a:p>
            <a:r>
              <a:rPr lang="en-US" sz="1700" dirty="0"/>
              <a:t>Dipl. Ing Benjamin Kommey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C794955-E176-42AE-8C63-1CB5BD4CFB44}"/>
              </a:ext>
            </a:extLst>
          </p:cNvPr>
          <p:cNvSpPr txBox="1">
            <a:spLocks/>
          </p:cNvSpPr>
          <p:nvPr/>
        </p:nvSpPr>
        <p:spPr>
          <a:xfrm>
            <a:off x="106132" y="4158878"/>
            <a:ext cx="7853517" cy="730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600" dirty="0"/>
              <a:t>Project Members:</a:t>
            </a:r>
          </a:p>
          <a:p>
            <a:r>
              <a:rPr lang="en-US" sz="6400" dirty="0"/>
              <a:t>Abeka Ama Tabitha</a:t>
            </a:r>
          </a:p>
          <a:p>
            <a:r>
              <a:rPr lang="en-US" sz="6400" dirty="0"/>
              <a:t>Acquaye Christabel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62D6B4-6F3E-47DC-A822-4A45409D6055}"/>
              </a:ext>
            </a:extLst>
          </p:cNvPr>
          <p:cNvSpPr txBox="1">
            <a:spLocks/>
          </p:cNvSpPr>
          <p:nvPr/>
        </p:nvSpPr>
        <p:spPr>
          <a:xfrm>
            <a:off x="2186609" y="0"/>
            <a:ext cx="7734248" cy="646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 KWAME NKRUMAH UNI</a:t>
            </a:r>
            <a:r>
              <a:rPr lang="en-US" sz="2100" dirty="0">
                <a:solidFill>
                  <a:srgbClr val="FFC000"/>
                </a:solidFill>
              </a:rPr>
              <a:t>VERSITY OF SCIENCE </a:t>
            </a:r>
            <a:r>
              <a:rPr lang="en-US" sz="2100" dirty="0"/>
              <a:t>AND TECHNOLOGY</a:t>
            </a:r>
            <a:endParaRPr lang="en-US" sz="17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513"/>
            <a:ext cx="8415881" cy="859294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REVIEW: </a:t>
            </a:r>
            <a:br>
              <a:rPr lang="en-US" dirty="0"/>
            </a:br>
            <a:r>
              <a:rPr lang="en-US" dirty="0"/>
              <a:t>Toll Collection in India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FD57A1-E53D-4CFE-8B3B-8860C72BC5DA}"/>
              </a:ext>
            </a:extLst>
          </p:cNvPr>
          <p:cNvSpPr/>
          <p:nvPr/>
        </p:nvSpPr>
        <p:spPr>
          <a:xfrm>
            <a:off x="0" y="1109106"/>
            <a:ext cx="6499985" cy="346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Passive RFID called FASTag with linked prepaid account.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Working Principle: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endParaRPr lang="en-US" spc="-1" dirty="0">
              <a:solidFill>
                <a:srgbClr val="272A35"/>
              </a:solidFill>
              <a:latin typeface="Tinos"/>
            </a:endParaRP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endParaRPr lang="en-US" spc="-1" dirty="0">
              <a:solidFill>
                <a:srgbClr val="272A35"/>
              </a:solidFill>
              <a:latin typeface="Tinos"/>
            </a:endParaRP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endParaRPr lang="en-US" spc="-1" dirty="0">
              <a:solidFill>
                <a:srgbClr val="272A35"/>
              </a:solidFill>
              <a:latin typeface="Tinos"/>
            </a:endParaRP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FLAWS:</a:t>
            </a: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	</a:t>
            </a:r>
            <a:endParaRPr lang="en-US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5F0FA-E7A0-41A9-9AA0-6B782B720D61}"/>
              </a:ext>
            </a:extLst>
          </p:cNvPr>
          <p:cNvSpPr/>
          <p:nvPr/>
        </p:nvSpPr>
        <p:spPr>
          <a:xfrm>
            <a:off x="464914" y="3894483"/>
            <a:ext cx="644347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High Cost of tag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Vehicle Separation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Delay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5F0FA-E7A0-41A9-9AA0-6B782B720D61}"/>
              </a:ext>
            </a:extLst>
          </p:cNvPr>
          <p:cNvSpPr/>
          <p:nvPr/>
        </p:nvSpPr>
        <p:spPr>
          <a:xfrm>
            <a:off x="464914" y="1978712"/>
            <a:ext cx="644347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Vehicle Identification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Vehicle Classification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Transaction Processing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Violation Handling</a:t>
            </a:r>
          </a:p>
        </p:txBody>
      </p:sp>
    </p:spTree>
    <p:extLst>
      <p:ext uri="{BB962C8B-B14F-4D97-AF65-F5344CB8AC3E}">
        <p14:creationId xmlns:p14="http://schemas.microsoft.com/office/powerpoint/2010/main" val="928009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513"/>
            <a:ext cx="8415881" cy="859294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REVIEW: </a:t>
            </a:r>
            <a:br>
              <a:rPr lang="en-US" dirty="0"/>
            </a:br>
            <a:r>
              <a:rPr lang="en-US" dirty="0"/>
              <a:t>Toll Collection in Australia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FD57A1-E53D-4CFE-8B3B-8860C72BC5DA}"/>
              </a:ext>
            </a:extLst>
          </p:cNvPr>
          <p:cNvSpPr/>
          <p:nvPr/>
        </p:nvSpPr>
        <p:spPr>
          <a:xfrm>
            <a:off x="0" y="1109106"/>
            <a:ext cx="6141681" cy="54322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 err="1">
                <a:solidFill>
                  <a:srgbClr val="272A35"/>
                </a:solidFill>
                <a:latin typeface="Tinos"/>
                <a:ea typeface="Tinos"/>
              </a:rPr>
              <a:t>eTag</a:t>
            </a: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 System used on all tollways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Based on RFID transponders using DSRC technology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Smart Card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On Board Unit and ANPR for enforcement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Technology : Active DSRC 5.8GHz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FLAWS: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endParaRPr lang="en-US" spc="-1" dirty="0">
              <a:solidFill>
                <a:srgbClr val="272A35"/>
              </a:solidFill>
              <a:latin typeface="Tinos"/>
            </a:endParaRP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endParaRPr lang="en-US" spc="-1" dirty="0">
              <a:solidFill>
                <a:srgbClr val="272A35"/>
              </a:solidFill>
              <a:latin typeface="Tinos"/>
            </a:endParaRP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endParaRPr lang="en-US" spc="-1" dirty="0">
              <a:solidFill>
                <a:srgbClr val="272A35"/>
              </a:solidFill>
              <a:latin typeface="Tinos"/>
            </a:endParaRP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endParaRPr lang="en-US" spc="-1" dirty="0">
              <a:solidFill>
                <a:srgbClr val="272A35"/>
              </a:solidFill>
              <a:latin typeface="Tinos"/>
            </a:endParaRP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	</a:t>
            </a:r>
            <a:endParaRPr lang="en-US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5F0FA-E7A0-41A9-9AA0-6B782B720D61}"/>
              </a:ext>
            </a:extLst>
          </p:cNvPr>
          <p:cNvSpPr/>
          <p:nvPr/>
        </p:nvSpPr>
        <p:spPr>
          <a:xfrm>
            <a:off x="517465" y="3999588"/>
            <a:ext cx="644347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Users can avoid payment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Initial implementation cost</a:t>
            </a:r>
          </a:p>
        </p:txBody>
      </p:sp>
    </p:spTree>
    <p:extLst>
      <p:ext uri="{BB962C8B-B14F-4D97-AF65-F5344CB8AC3E}">
        <p14:creationId xmlns:p14="http://schemas.microsoft.com/office/powerpoint/2010/main" val="92328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513"/>
            <a:ext cx="8415881" cy="859294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REVIEW: </a:t>
            </a:r>
            <a:br>
              <a:rPr lang="en-US" dirty="0"/>
            </a:br>
            <a:r>
              <a:rPr lang="en-US" dirty="0"/>
              <a:t>Toll Collection in Poland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FD57A1-E53D-4CFE-8B3B-8860C72BC5DA}"/>
              </a:ext>
            </a:extLst>
          </p:cNvPr>
          <p:cNvSpPr/>
          <p:nvPr/>
        </p:nvSpPr>
        <p:spPr>
          <a:xfrm>
            <a:off x="0" y="1109106"/>
            <a:ext cx="6781857" cy="346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OBU’s on vehicles eligible to be tolled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Control system based on:</a:t>
            </a: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     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Built on DSRC and free flowing in nature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Mobile App in November 23, 2015 for both IOS and Android.</a:t>
            </a: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FLAWS:</a:t>
            </a: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	</a:t>
            </a:r>
            <a:endParaRPr lang="en-US" spc="-1" dirty="0"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5F0FA-E7A0-41A9-9AA0-6B782B720D61}"/>
              </a:ext>
            </a:extLst>
          </p:cNvPr>
          <p:cNvSpPr/>
          <p:nvPr/>
        </p:nvSpPr>
        <p:spPr>
          <a:xfrm>
            <a:off x="527976" y="1897518"/>
            <a:ext cx="644347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Laser scanning profiling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Automatic Number Plate Recognition</a:t>
            </a:r>
          </a:p>
        </p:txBody>
      </p:sp>
    </p:spTree>
    <p:extLst>
      <p:ext uri="{BB962C8B-B14F-4D97-AF65-F5344CB8AC3E}">
        <p14:creationId xmlns:p14="http://schemas.microsoft.com/office/powerpoint/2010/main" val="319035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513"/>
            <a:ext cx="8415881" cy="859294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REVIEW: </a:t>
            </a:r>
            <a:br>
              <a:rPr lang="en-US" dirty="0"/>
            </a:br>
            <a:r>
              <a:rPr lang="en-US" dirty="0"/>
              <a:t>Toll Collection in Czech Republic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FD57A1-E53D-4CFE-8B3B-8860C72BC5DA}"/>
              </a:ext>
            </a:extLst>
          </p:cNvPr>
          <p:cNvSpPr/>
          <p:nvPr/>
        </p:nvSpPr>
        <p:spPr>
          <a:xfrm>
            <a:off x="0" y="1109106"/>
            <a:ext cx="6854377" cy="6417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 err="1">
                <a:solidFill>
                  <a:srgbClr val="272A35"/>
                </a:solidFill>
                <a:latin typeface="Tinos"/>
                <a:ea typeface="Tinos"/>
              </a:rPr>
              <a:t>Myto</a:t>
            </a: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 CZ on highways and motorways.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Operational since January 1, 2007.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Microwave (DSRC Technology) allows for Multilane free flow.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Working Principle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endParaRPr lang="en-US" spc="-1" dirty="0">
              <a:solidFill>
                <a:srgbClr val="272A35"/>
              </a:solidFill>
              <a:latin typeface="Tinos"/>
              <a:ea typeface="Tinos"/>
            </a:endParaRP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endParaRPr lang="en-US" spc="-1" dirty="0">
              <a:solidFill>
                <a:srgbClr val="272A35"/>
              </a:solidFill>
              <a:latin typeface="Tinos"/>
              <a:ea typeface="Tinos"/>
            </a:endParaRP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endParaRPr lang="en-US" spc="-1" dirty="0">
              <a:solidFill>
                <a:srgbClr val="272A35"/>
              </a:solidFill>
              <a:latin typeface="Tinos"/>
              <a:ea typeface="Tinos"/>
            </a:endParaRP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FLAWS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endParaRPr lang="en-US" spc="-1" dirty="0">
              <a:solidFill>
                <a:srgbClr val="272A35"/>
              </a:solidFill>
              <a:latin typeface="Tinos"/>
              <a:ea typeface="Tinos"/>
            </a:endParaRP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endParaRPr lang="en-US" spc="-1" dirty="0">
              <a:solidFill>
                <a:srgbClr val="272A35"/>
              </a:solidFill>
              <a:latin typeface="Tinos"/>
            </a:endParaRP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endParaRPr lang="en-US" spc="-1" dirty="0">
              <a:solidFill>
                <a:srgbClr val="272A35"/>
              </a:solidFill>
              <a:latin typeface="Tinos"/>
            </a:endParaRP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endParaRPr lang="en-US" spc="-1" dirty="0">
              <a:solidFill>
                <a:srgbClr val="272A35"/>
              </a:solidFill>
              <a:latin typeface="Tinos"/>
            </a:endParaRP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	</a:t>
            </a:r>
            <a:endParaRPr lang="en-US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5F0FA-E7A0-41A9-9AA0-6B782B720D61}"/>
              </a:ext>
            </a:extLst>
          </p:cNvPr>
          <p:cNvSpPr/>
          <p:nvPr/>
        </p:nvSpPr>
        <p:spPr>
          <a:xfrm>
            <a:off x="410905" y="3040257"/>
            <a:ext cx="644347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Vehicle Detection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DSRC communication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Manual validation Center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5F0FA-E7A0-41A9-9AA0-6B782B720D61}"/>
              </a:ext>
            </a:extLst>
          </p:cNvPr>
          <p:cNvSpPr/>
          <p:nvPr/>
        </p:nvSpPr>
        <p:spPr>
          <a:xfrm>
            <a:off x="4043546" y="3040257"/>
            <a:ext cx="644347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Image Generation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1727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3" y="175281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CCB45-2E4F-4639-910B-EA9E98190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75" y="1329943"/>
            <a:ext cx="5915352" cy="355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944D7-C7CA-4E32-AA7D-35574F79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7" y="1425039"/>
            <a:ext cx="1974031" cy="32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0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3" y="175281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/>
              <a:t>FLOWCHART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45FB4-98BD-4069-97A5-583F0EAB6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70" y="813460"/>
            <a:ext cx="5474523" cy="43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2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3" y="175281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/>
              <a:t>FLOWCHART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C09A6-C010-403B-8B76-B34E1D9A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3" y="1490449"/>
            <a:ext cx="5415876" cy="33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96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3" y="175281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/>
              <a:t>PROJECT TIMELINES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862077"/>
              </p:ext>
            </p:extLst>
          </p:nvPr>
        </p:nvGraphicFramePr>
        <p:xfrm>
          <a:off x="289451" y="1434095"/>
          <a:ext cx="7275730" cy="337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486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5520" y="1178261"/>
            <a:ext cx="6571913" cy="725349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1D95F6E-2C1D-44B2-A140-48E1C607EDB3}"/>
              </a:ext>
            </a:extLst>
          </p:cNvPr>
          <p:cNvSpPr txBox="1">
            <a:spLocks/>
          </p:cNvSpPr>
          <p:nvPr/>
        </p:nvSpPr>
        <p:spPr>
          <a:xfrm>
            <a:off x="2046704" y="2072575"/>
            <a:ext cx="6571913" cy="7253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3" y="175281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/>
              <a:t>PRESENTATION OUTLINE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ECE3477-D8F3-4E2F-97A1-42FEF0F1FDD6}"/>
              </a:ext>
            </a:extLst>
          </p:cNvPr>
          <p:cNvSpPr/>
          <p:nvPr/>
        </p:nvSpPr>
        <p:spPr>
          <a:xfrm>
            <a:off x="156783" y="1209870"/>
            <a:ext cx="4057920" cy="27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z="2000" b="0" strike="noStrike" spc="-1" dirty="0">
                <a:solidFill>
                  <a:srgbClr val="272A35"/>
                </a:solidFill>
                <a:latin typeface="Tinos"/>
                <a:ea typeface="Tinos"/>
              </a:rPr>
              <a:t>INTRODUCTION</a:t>
            </a:r>
            <a:endParaRPr lang="en-US" sz="2000" b="0" strike="noStrike" spc="-1" dirty="0">
              <a:latin typeface="Arial"/>
            </a:endParaRP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z="2000" b="0" strike="noStrike" spc="-1" dirty="0">
                <a:solidFill>
                  <a:srgbClr val="272A35"/>
                </a:solidFill>
                <a:latin typeface="Tinos"/>
                <a:ea typeface="Tinos"/>
              </a:rPr>
              <a:t>LITERATURE REVIEW</a:t>
            </a:r>
            <a:endParaRPr lang="en-US" sz="2000" b="0" strike="noStrike" spc="-1" dirty="0">
              <a:latin typeface="Arial"/>
            </a:endParaRP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z="2000" b="0" strike="noStrike" spc="-1" dirty="0">
                <a:solidFill>
                  <a:srgbClr val="272A35"/>
                </a:solidFill>
                <a:latin typeface="Tinos"/>
                <a:ea typeface="Tinos"/>
              </a:rPr>
              <a:t>SYSTEM ARCHITECTURE</a:t>
            </a:r>
            <a:endParaRPr lang="en-US" sz="2000" b="0" strike="noStrike" spc="-1" dirty="0">
              <a:latin typeface="Arial"/>
            </a:endParaRP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z="2000" b="0" strike="noStrike" spc="-1" dirty="0">
                <a:solidFill>
                  <a:srgbClr val="272A35"/>
                </a:solidFill>
                <a:latin typeface="Tinos"/>
                <a:ea typeface="Tinos"/>
              </a:rPr>
              <a:t>BLOCK DIAGRAM</a:t>
            </a:r>
            <a:endParaRPr lang="en-US" sz="2000" b="0" strike="noStrike" spc="-1" dirty="0">
              <a:latin typeface="Arial"/>
            </a:endParaRP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z="2000" b="0" strike="noStrike" spc="-1" dirty="0">
                <a:solidFill>
                  <a:srgbClr val="272A35"/>
                </a:solidFill>
                <a:latin typeface="Tinos"/>
                <a:ea typeface="Tinos"/>
              </a:rPr>
              <a:t>PROJECT TIMELINE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z="2000" spc="-1" dirty="0">
                <a:solidFill>
                  <a:srgbClr val="272A35"/>
                </a:solidFill>
                <a:latin typeface="Tinos"/>
              </a:rPr>
              <a:t>CONCLUSION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200000"/>
              </a:lnSpc>
              <a:spcBef>
                <a:spcPts val="6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3" y="175281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4" y="1397875"/>
            <a:ext cx="3166873" cy="3464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120" y="1848769"/>
            <a:ext cx="2246118" cy="30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6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335" y="217322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9ECE3477-D8F3-4E2F-97A1-42FEF0F1FDD6}"/>
              </a:ext>
            </a:extLst>
          </p:cNvPr>
          <p:cNvSpPr/>
          <p:nvPr/>
        </p:nvSpPr>
        <p:spPr>
          <a:xfrm>
            <a:off x="118544" y="1483139"/>
            <a:ext cx="8720656" cy="272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z="2400" spc="-1" dirty="0">
                <a:ea typeface="Calibri"/>
              </a:rPr>
              <a:t>Ensure accountability on toll roads.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endParaRPr lang="en-US" sz="2400" spc="-1" dirty="0">
              <a:ea typeface="Calibri"/>
            </a:endParaRP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endParaRPr lang="en-US" sz="2400" spc="-1" dirty="0">
              <a:ea typeface="Calibri"/>
            </a:endParaRP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497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513"/>
            <a:ext cx="8415881" cy="859294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REVIEW: </a:t>
            </a:r>
            <a:br>
              <a:rPr lang="en-US" dirty="0"/>
            </a:br>
            <a:r>
              <a:rPr lang="en-US" dirty="0"/>
              <a:t>Toll Collection in United States </a:t>
            </a:r>
            <a:r>
              <a:rPr lang="en-US" dirty="0">
                <a:solidFill>
                  <a:schemeClr val="tx1"/>
                </a:solidFill>
              </a:rPr>
              <a:t>of America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FD57A1-E53D-4CFE-8B3B-8860C72BC5DA}"/>
              </a:ext>
            </a:extLst>
          </p:cNvPr>
          <p:cNvSpPr/>
          <p:nvPr/>
        </p:nvSpPr>
        <p:spPr>
          <a:xfrm>
            <a:off x="-26567" y="1084437"/>
            <a:ext cx="5671168" cy="243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Harris County Toll Road Authority (EZ Tag) in Houston.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Open tolling developed in the late 2003.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RFID technology used. 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FLAWS:</a:t>
            </a: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	</a:t>
            </a:r>
            <a:endParaRPr lang="en-US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5F0FA-E7A0-41A9-9AA0-6B782B720D61}"/>
              </a:ext>
            </a:extLst>
          </p:cNvPr>
          <p:cNvSpPr/>
          <p:nvPr/>
        </p:nvSpPr>
        <p:spPr>
          <a:xfrm>
            <a:off x="222261" y="3038625"/>
            <a:ext cx="5995659" cy="2434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Interference with tag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Costly implementation and enforcement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Specified range communication only.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Damaged tags cannot be tracked and replaced.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endParaRPr lang="en-US" spc="-1" dirty="0">
              <a:solidFill>
                <a:srgbClr val="272A35"/>
              </a:solidFill>
              <a:latin typeface="Tino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EE758-4480-49D9-A036-F9EDAE3B5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14" y="2182367"/>
            <a:ext cx="3371286" cy="22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9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513"/>
            <a:ext cx="8415881" cy="859294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REVIEW: </a:t>
            </a:r>
            <a:br>
              <a:rPr lang="en-US" dirty="0"/>
            </a:br>
            <a:r>
              <a:rPr lang="en-US" dirty="0"/>
              <a:t>Toll Collection in Germany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FD57A1-E53D-4CFE-8B3B-8860C72BC5DA}"/>
              </a:ext>
            </a:extLst>
          </p:cNvPr>
          <p:cNvSpPr/>
          <p:nvPr/>
        </p:nvSpPr>
        <p:spPr>
          <a:xfrm>
            <a:off x="0" y="1109106"/>
            <a:ext cx="7373301" cy="2925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Toll Collect for trucks on highways.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Open Tolling developed in September 2002 but used in January 1, 2005.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Odometer and GPS used.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Payment in three forms: Pre booking, Terminal Payment, Using Web site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FLAWS:</a:t>
            </a: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	</a:t>
            </a:r>
            <a:endParaRPr lang="en-US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5F0FA-E7A0-41A9-9AA0-6B782B720D61}"/>
              </a:ext>
            </a:extLst>
          </p:cNvPr>
          <p:cNvSpPr/>
          <p:nvPr/>
        </p:nvSpPr>
        <p:spPr>
          <a:xfrm>
            <a:off x="773673" y="3363552"/>
            <a:ext cx="6443472" cy="1849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High Cost of OBU (</a:t>
            </a:r>
            <a:r>
              <a:rPr lang="en-US" dirty="0"/>
              <a:t>$350)</a:t>
            </a:r>
            <a:endParaRPr lang="en-US" sz="1600" spc="-1" dirty="0">
              <a:solidFill>
                <a:srgbClr val="272A35"/>
              </a:solidFill>
              <a:latin typeface="Tinos"/>
            </a:endParaRP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Interference when signal is lost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Issues with user privacy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Using defective devices</a:t>
            </a:r>
            <a:r>
              <a:rPr lang="en-US" spc="-1" dirty="0">
                <a:solidFill>
                  <a:srgbClr val="272A35"/>
                </a:solidFill>
                <a:latin typeface="Tino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363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513"/>
            <a:ext cx="8415881" cy="859294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REVIEW: </a:t>
            </a:r>
            <a:br>
              <a:rPr lang="en-US" dirty="0"/>
            </a:br>
            <a:r>
              <a:rPr lang="en-US" dirty="0"/>
              <a:t>Toll Collection in England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FD57A1-E53D-4CFE-8B3B-8860C72BC5DA}"/>
              </a:ext>
            </a:extLst>
          </p:cNvPr>
          <p:cNvSpPr/>
          <p:nvPr/>
        </p:nvSpPr>
        <p:spPr>
          <a:xfrm>
            <a:off x="0" y="1109106"/>
            <a:ext cx="6700360" cy="2925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 err="1">
                <a:solidFill>
                  <a:srgbClr val="272A35"/>
                </a:solidFill>
                <a:latin typeface="Tinos"/>
                <a:ea typeface="Tinos"/>
              </a:rPr>
              <a:t>DartCharge</a:t>
            </a: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 by UK Government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Open tolling Introduced in November 2014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Automatic Number Plate Recognition System Used.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Payment: Online Payment, Phone advance before or by midnight.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FLAWS:</a:t>
            </a: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	</a:t>
            </a:r>
            <a:endParaRPr lang="en-US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5F0FA-E7A0-41A9-9AA0-6B782B720D61}"/>
              </a:ext>
            </a:extLst>
          </p:cNvPr>
          <p:cNvSpPr/>
          <p:nvPr/>
        </p:nvSpPr>
        <p:spPr>
          <a:xfrm>
            <a:off x="565646" y="3437337"/>
            <a:ext cx="644347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390" indent="-285750"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Poor image resolution</a:t>
            </a:r>
          </a:p>
          <a:p>
            <a:pPr marL="375390" indent="-285750"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Poor lightening and contrast </a:t>
            </a:r>
          </a:p>
          <a:p>
            <a:pPr marL="375390" indent="-285750"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Blurry images </a:t>
            </a:r>
          </a:p>
        </p:txBody>
      </p:sp>
    </p:spTree>
    <p:extLst>
      <p:ext uri="{BB962C8B-B14F-4D97-AF65-F5344CB8AC3E}">
        <p14:creationId xmlns:p14="http://schemas.microsoft.com/office/powerpoint/2010/main" val="202597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513"/>
            <a:ext cx="8415881" cy="859294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REVIEW: </a:t>
            </a:r>
            <a:br>
              <a:rPr lang="en-US" dirty="0"/>
            </a:br>
            <a:r>
              <a:rPr lang="en-US" dirty="0"/>
              <a:t>Toll Collection in South Africa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FD57A1-E53D-4CFE-8B3B-8860C72BC5DA}"/>
              </a:ext>
            </a:extLst>
          </p:cNvPr>
          <p:cNvSpPr/>
          <p:nvPr/>
        </p:nvSpPr>
        <p:spPr>
          <a:xfrm>
            <a:off x="0" y="1109106"/>
            <a:ext cx="4588179" cy="2925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South Africa Roads Agency </a:t>
            </a:r>
            <a:r>
              <a:rPr lang="en-US" spc="-1" dirty="0" err="1">
                <a:solidFill>
                  <a:srgbClr val="272A35"/>
                </a:solidFill>
                <a:latin typeface="Tinos"/>
                <a:ea typeface="Tinos"/>
              </a:rPr>
              <a:t>Sanral</a:t>
            </a: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Developed in 2014 on selected roads.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Boom Down ETC (eTag used)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Open Road Tolling (No stopping with OCR)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FLAWS:</a:t>
            </a: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	</a:t>
            </a:r>
            <a:endParaRPr lang="en-US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5F0FA-E7A0-41A9-9AA0-6B782B720D61}"/>
              </a:ext>
            </a:extLst>
          </p:cNvPr>
          <p:cNvSpPr/>
          <p:nvPr/>
        </p:nvSpPr>
        <p:spPr>
          <a:xfrm>
            <a:off x="464914" y="3339801"/>
            <a:ext cx="6443472" cy="1803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High Cost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Interference when signal is lost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Issues with user privacy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Using defective devices</a:t>
            </a:r>
            <a:r>
              <a:rPr lang="en-US" spc="-1" dirty="0">
                <a:solidFill>
                  <a:srgbClr val="272A35"/>
                </a:solidFill>
                <a:latin typeface="Tino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4399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513"/>
            <a:ext cx="8415881" cy="859294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REVIEW: </a:t>
            </a:r>
            <a:br>
              <a:rPr lang="en-US" dirty="0"/>
            </a:br>
            <a:r>
              <a:rPr lang="en-US" dirty="0"/>
              <a:t>Toll Collection in Japan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FD57A1-E53D-4CFE-8B3B-8860C72BC5DA}"/>
              </a:ext>
            </a:extLst>
          </p:cNvPr>
          <p:cNvSpPr/>
          <p:nvPr/>
        </p:nvSpPr>
        <p:spPr>
          <a:xfrm>
            <a:off x="0" y="1109106"/>
            <a:ext cx="6717736" cy="2970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ETC began in </a:t>
            </a:r>
            <a:r>
              <a:rPr lang="en-US" dirty="0"/>
              <a:t>March 2001,</a:t>
            </a:r>
            <a:r>
              <a:rPr lang="en-US" spc="-1" dirty="0">
                <a:solidFill>
                  <a:srgbClr val="272A35"/>
                </a:solidFill>
                <a:latin typeface="Tinos"/>
              </a:rPr>
              <a:t> </a:t>
            </a: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Mitsubishi Heavy Industries, LTD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  <a:ea typeface="Tinos"/>
              </a:rPr>
              <a:t>5.8 GHz Active Technology</a:t>
            </a:r>
          </a:p>
          <a:p>
            <a:pPr marL="457200" indent="-36756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Tinos"/>
              <a:buChar char="◈"/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System: </a:t>
            </a:r>
          </a:p>
          <a:p>
            <a:pPr marL="546840" lvl="1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	</a:t>
            </a: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endParaRPr lang="en-US" spc="-1" dirty="0">
              <a:solidFill>
                <a:srgbClr val="272A35"/>
              </a:solidFill>
              <a:latin typeface="Tinos"/>
            </a:endParaRPr>
          </a:p>
          <a:p>
            <a:pPr marL="8964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</a:pPr>
            <a:r>
              <a:rPr lang="en-US" spc="-1" dirty="0">
                <a:solidFill>
                  <a:srgbClr val="272A35"/>
                </a:solidFill>
                <a:latin typeface="Tinos"/>
              </a:rPr>
              <a:t>FLAWS: </a:t>
            </a:r>
            <a:endParaRPr lang="en-US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5F0FA-E7A0-41A9-9AA0-6B782B720D61}"/>
              </a:ext>
            </a:extLst>
          </p:cNvPr>
          <p:cNvSpPr/>
          <p:nvPr/>
        </p:nvSpPr>
        <p:spPr>
          <a:xfrm>
            <a:off x="418988" y="3971311"/>
            <a:ext cx="6443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High Cost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In effective post payment option</a:t>
            </a:r>
            <a:r>
              <a:rPr lang="en-US" spc="-1" dirty="0">
                <a:solidFill>
                  <a:srgbClr val="272A35"/>
                </a:solidFill>
                <a:latin typeface="Tinos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65F0FA-E7A0-41A9-9AA0-6B782B720D61}"/>
              </a:ext>
            </a:extLst>
          </p:cNvPr>
          <p:cNvSpPr/>
          <p:nvPr/>
        </p:nvSpPr>
        <p:spPr>
          <a:xfrm>
            <a:off x="563711" y="2475740"/>
            <a:ext cx="644347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In-Vehicle Devices</a:t>
            </a:r>
          </a:p>
          <a:p>
            <a:pPr marL="375390" indent="-285750">
              <a:lnSpc>
                <a:spcPct val="150000"/>
              </a:lnSpc>
              <a:spcBef>
                <a:spcPts val="601"/>
              </a:spcBef>
              <a:buClr>
                <a:srgbClr val="E2D7D0"/>
              </a:buClr>
              <a:buFont typeface="Wingdings" panose="05000000000000000000" pitchFamily="2" charset="2"/>
              <a:buChar char="ü"/>
            </a:pPr>
            <a:r>
              <a:rPr lang="en-US" sz="1600" spc="-1" dirty="0">
                <a:solidFill>
                  <a:srgbClr val="272A35"/>
                </a:solidFill>
                <a:latin typeface="Tinos"/>
              </a:rPr>
              <a:t>Roadside Equipment	</a:t>
            </a:r>
          </a:p>
        </p:txBody>
      </p:sp>
    </p:spTree>
    <p:extLst>
      <p:ext uri="{BB962C8B-B14F-4D97-AF65-F5344CB8AC3E}">
        <p14:creationId xmlns:p14="http://schemas.microsoft.com/office/powerpoint/2010/main" val="38681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On-screen Show (16:9)</PresentationFormat>
  <Paragraphs>136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Tinos</vt:lpstr>
      <vt:lpstr>Wingdings</vt:lpstr>
      <vt:lpstr>Office Theme</vt:lpstr>
      <vt:lpstr>ELECTRONIC TOLL  COLLECTION</vt:lpstr>
      <vt:lpstr>PRESENTATION OUTLINE</vt:lpstr>
      <vt:lpstr>INTRODUCTION</vt:lpstr>
      <vt:lpstr>OBJECTIVES</vt:lpstr>
      <vt:lpstr>LITERATURE REVIEW:  Toll Collection in United States of America </vt:lpstr>
      <vt:lpstr>LITERATURE REVIEW:  Toll Collection in Germany</vt:lpstr>
      <vt:lpstr>LITERATURE REVIEW:  Toll Collection in England</vt:lpstr>
      <vt:lpstr>LITERATURE REVIEW:  Toll Collection in South Africa</vt:lpstr>
      <vt:lpstr>LITERATURE REVIEW:  Toll Collection in Japan</vt:lpstr>
      <vt:lpstr>LITERATURE REVIEW:  Toll Collection in India</vt:lpstr>
      <vt:lpstr>LITERATURE REVIEW:  Toll Collection in Australia</vt:lpstr>
      <vt:lpstr>LITERATURE REVIEW:  Toll Collection in Poland</vt:lpstr>
      <vt:lpstr>LITERATURE REVIEW:  Toll Collection in Czech Republic</vt:lpstr>
      <vt:lpstr>SYSTEM ARCHITECTURE</vt:lpstr>
      <vt:lpstr>FLOWCHART DIAGRAM</vt:lpstr>
      <vt:lpstr>FLOWCHART DIAGRAM</vt:lpstr>
      <vt:lpstr>PROJECT TIMELINES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2019-01-21T13:25:44Z</dcterms:modified>
</cp:coreProperties>
</file>