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320" r:id="rId2"/>
    <p:sldId id="321" r:id="rId3"/>
    <p:sldId id="258" r:id="rId4"/>
    <p:sldId id="322" r:id="rId5"/>
    <p:sldId id="323" r:id="rId6"/>
    <p:sldId id="276" r:id="rId7"/>
    <p:sldId id="324" r:id="rId8"/>
    <p:sldId id="325" r:id="rId9"/>
    <p:sldId id="306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05" r:id="rId18"/>
    <p:sldId id="334" r:id="rId19"/>
    <p:sldId id="342" r:id="rId20"/>
    <p:sldId id="335" r:id="rId21"/>
    <p:sldId id="336" r:id="rId22"/>
    <p:sldId id="337" r:id="rId23"/>
    <p:sldId id="338" r:id="rId24"/>
    <p:sldId id="339" r:id="rId25"/>
    <p:sldId id="340" r:id="rId26"/>
    <p:sldId id="34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9" autoAdjust="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0441-835A-4632-8363-46D37374B31E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2C86-C025-40A0-B7A6-E78CD8542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7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0148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49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以第一個序列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[3, 1, 0]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作為輸入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:3*1+1*0+0*0=3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2.Input gate:3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0+1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100+0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0-10=90(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相乘得到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z1=3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4.Forget gate:3*0+1*100+0*0+10=110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5.Forget 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的值相乘得到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z2=0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6.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z1+z2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的值寫入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7.Output gate:3*0+1*0+0*100-10=-10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8.Memory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cell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的值與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gate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相乘得到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因此輸出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2C86-C025-40A0-B7A6-E78CD8542A7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7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第二個序列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[4, 1, 0]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作為輸入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:4*1+1*0+0*0=4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2.Input gate:4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0+1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100+0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0-10=90(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相乘得到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z1=4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4.Forget gate:3*0+1*100+0*0+10=110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5.Forget 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的值相乘得到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z2=3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6.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z1+z2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的值寫入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7.Output gate:4*0+1*0+0*100-10=-10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遠大於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的數，經過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函數輸出約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8.Memory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cell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的值與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gate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相乘得到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因此輸出</a:t>
            </a:r>
            <a:r>
              <a:rPr lang="en-US" altLang="zh-TW" baseline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2C86-C025-40A0-B7A6-E78CD8542A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9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8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3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9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50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5C37-DCA8-4703-BD16-1E204101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3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JPG"/><Relationship Id="rId7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JP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311708" y="1601825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04000"/>
              </a:lnSpc>
              <a:spcBef>
                <a:spcPts val="2900"/>
              </a:spcBef>
            </a:pP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遞迴神經網路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(Recurrent neural network)</a:t>
            </a:r>
            <a:endParaRPr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311700" y="3691375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6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而提到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也會使用倒傳遞演算法，因此它也會存在與神經網路一樣的問題，也就是梯度消失，當網路為深層時，會使越前面的輸入權重越來越小並趨近於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有鑑於此，</a:t>
            </a:r>
            <a:r>
              <a:rPr lang="en-US" altLang="zh-TW" dirty="0" err="1"/>
              <a:t>Hochreiter</a:t>
            </a:r>
            <a:r>
              <a:rPr lang="en-US" altLang="zh-TW" dirty="0"/>
              <a:t> &amp; </a:t>
            </a:r>
            <a:r>
              <a:rPr lang="en-US" altLang="zh-TW" dirty="0" err="1" smtClean="0"/>
              <a:t>Schmidhuber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提出了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長短期記憶網路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(Long Short-term Memory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Network, LSTM)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長短期記憶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/>
              <a:t>Long Short-term Memory (LSTM)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06713"/>
            <a:ext cx="8515350" cy="48958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包含了四個功能，分別為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Gate 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控制輸入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Cell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暫存記憶體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Forget 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控制暫存記憶體的值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Gate: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控制輸出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皆為啟動函數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(activation function)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，用來控制捨棄值或輸出值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函數可將值分為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時就代表捨棄，當值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時就代表讓值輸出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接下來我們將以圖示做步驟說明，並以一例子簡單來做演練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7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1557" y="1950755"/>
            <a:ext cx="1584176" cy="6414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9648" y="4149079"/>
            <a:ext cx="167922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12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779912" y="3908541"/>
            <a:ext cx="0" cy="31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2771801" y="3280094"/>
            <a:ext cx="2063190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772020" y="2462923"/>
            <a:ext cx="7892" cy="8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49604" y="4193675"/>
            <a:ext cx="209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Gate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1249" y="2043803"/>
            <a:ext cx="199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43808" y="3356992"/>
            <a:ext cx="19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Memory Cell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6136" y="3283300"/>
            <a:ext cx="1584176" cy="641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弧形接點 21"/>
          <p:cNvCxnSpPr>
            <a:endCxn id="17" idx="0"/>
          </p:cNvCxnSpPr>
          <p:nvPr/>
        </p:nvCxnSpPr>
        <p:spPr>
          <a:xfrm flipV="1">
            <a:off x="4283968" y="3283300"/>
            <a:ext cx="2304256" cy="104312"/>
          </a:xfrm>
          <a:prstGeom prst="curvedConnector4">
            <a:avLst>
              <a:gd name="adj1" fmla="val 32813"/>
              <a:gd name="adj2" fmla="val 31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7" idx="2"/>
          </p:cNvCxnSpPr>
          <p:nvPr/>
        </p:nvCxnSpPr>
        <p:spPr>
          <a:xfrm rot="5400000" flipH="1">
            <a:off x="5363232" y="2699741"/>
            <a:ext cx="145730" cy="2304254"/>
          </a:xfrm>
          <a:prstGeom prst="curvedConnector4">
            <a:avLst>
              <a:gd name="adj1" fmla="val -156865"/>
              <a:gd name="adj2" fmla="val 67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796136" y="337230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Forget Gate</a:t>
            </a:r>
            <a:endParaRPr lang="zh-TW" altLang="en-US" sz="2400" dirty="0"/>
          </a:p>
        </p:txBody>
      </p:sp>
      <p:sp>
        <p:nvSpPr>
          <p:cNvPr id="32" name="橢圓 31"/>
          <p:cNvSpPr/>
          <p:nvPr/>
        </p:nvSpPr>
        <p:spPr>
          <a:xfrm>
            <a:off x="3419872" y="599394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x</a:t>
            </a:r>
            <a:endParaRPr lang="zh-TW" altLang="en-US" sz="2800" i="1" dirty="0"/>
          </a:p>
        </p:txBody>
      </p:sp>
      <p:cxnSp>
        <p:nvCxnSpPr>
          <p:cNvPr id="34" name="直線單箭頭接點 33"/>
          <p:cNvCxnSpPr>
            <a:stCxn id="32" idx="0"/>
          </p:cNvCxnSpPr>
          <p:nvPr/>
        </p:nvCxnSpPr>
        <p:spPr>
          <a:xfrm flipV="1">
            <a:off x="3779912" y="4652057"/>
            <a:ext cx="0" cy="13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2678135" y="4436033"/>
            <a:ext cx="907323" cy="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乘號 39"/>
          <p:cNvSpPr/>
          <p:nvPr/>
        </p:nvSpPr>
        <p:spPr>
          <a:xfrm>
            <a:off x="3563888" y="4220009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乘號 45"/>
          <p:cNvSpPr/>
          <p:nvPr/>
        </p:nvSpPr>
        <p:spPr>
          <a:xfrm>
            <a:off x="5411054" y="2852255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2495733" y="2260267"/>
            <a:ext cx="1060263" cy="11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乘號 50"/>
          <p:cNvSpPr/>
          <p:nvPr/>
        </p:nvSpPr>
        <p:spPr>
          <a:xfrm>
            <a:off x="3540211" y="2044243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 flipH="1" flipV="1">
            <a:off x="3745876" y="1298404"/>
            <a:ext cx="7892" cy="8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3393728" y="48820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y</a:t>
            </a:r>
            <a:endParaRPr lang="zh-TW" altLang="en-US" sz="2800" i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54546" y="5044531"/>
            <a:ext cx="2796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當我們輸入一個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經過非線性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轉換後，以相乘的方式由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Gate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判定要不要讓值通過，假設相乘得到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0" y="4085911"/>
            <a:ext cx="600075" cy="647700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3" y="5379719"/>
            <a:ext cx="657225" cy="609600"/>
          </a:xfrm>
          <a:prstGeom prst="rect">
            <a:avLst/>
          </a:prstGeom>
        </p:spPr>
      </p:pic>
      <p:sp>
        <p:nvSpPr>
          <p:cNvPr id="63" name="文字方塊 62"/>
          <p:cNvSpPr txBox="1"/>
          <p:nvPr/>
        </p:nvSpPr>
        <p:spPr>
          <a:xfrm>
            <a:off x="4932040" y="4316841"/>
            <a:ext cx="358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初始的記憶體一般設為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，而假設這裡已有暫存值</a:t>
            </a:r>
            <a:r>
              <a:rPr lang="en-US" altLang="zh-TW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，同樣以相乘的方式由</a:t>
            </a:r>
            <a:r>
              <a:rPr lang="en-US" altLang="zh-TW" dirty="0"/>
              <a:t>Forget </a:t>
            </a:r>
            <a:r>
              <a:rPr lang="en-US" altLang="zh-TW" dirty="0" smtClean="0"/>
              <a:t>Gate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判定要不要讓</a:t>
            </a:r>
            <a:r>
              <a:rPr lang="en-US" altLang="zh-TW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保留或捨棄，假設相乘得到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z2</a:t>
            </a:r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0" y="2655709"/>
            <a:ext cx="609600" cy="61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4251415" y="2114544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步驟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將步驟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所得的值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z1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與步驟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所得的值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z2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相加得到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存到暫存記憶體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15" y="2114544"/>
                <a:ext cx="4176464" cy="646331"/>
              </a:xfrm>
              <a:prstGeom prst="rect">
                <a:avLst/>
              </a:prstGeom>
              <a:blipFill>
                <a:blip r:embed="rId5"/>
                <a:stretch>
                  <a:fillRect l="-1166" t="-4717" b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19469" y="405445"/>
                <a:ext cx="31683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步驟</a:t>
                </a:r>
                <a:r>
                  <a:rPr lang="en-US" altLang="zh-TW" dirty="0" smtClean="0"/>
                  <a:t>4: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經過線性轉換後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/>
                  <a:t>，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以相乘的方式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Gate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判定要不要讓值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通過，最後得到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一個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輸出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9" y="405445"/>
                <a:ext cx="3168352" cy="1200329"/>
              </a:xfrm>
              <a:prstGeom prst="rect">
                <a:avLst/>
              </a:prstGeom>
              <a:blipFill>
                <a:blip r:embed="rId6"/>
                <a:stretch>
                  <a:fillRect l="-1734" t="-3061" r="-1156" b="-76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3972259" y="4190392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055332" y="2655709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810656" y="3320536"/>
                <a:ext cx="1675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c</a:t>
                </a:r>
                <a:r>
                  <a:rPr lang="en-US" altLang="zh-TW" sz="2400" i="1" dirty="0" smtClean="0"/>
                  <a:t> </a:t>
                </a:r>
                <a:r>
                  <a:rPr lang="en-US" altLang="zh-TW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sym typeface="Wingdings" panose="05000000000000000000" pitchFamily="2" charset="2"/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6" y="3320536"/>
                <a:ext cx="1675337" cy="461665"/>
              </a:xfrm>
              <a:prstGeom prst="rect">
                <a:avLst/>
              </a:prstGeom>
              <a:blipFill>
                <a:blip r:embed="rId7"/>
                <a:stretch>
                  <a:fillRect l="-5455" t="-12000" b="-2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圖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1" y="1947621"/>
            <a:ext cx="600075" cy="647700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279284"/>
            <a:ext cx="600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3" grpId="0"/>
      <p:bldP spid="65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13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779912" y="3908541"/>
            <a:ext cx="0" cy="31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771801" y="3280094"/>
            <a:ext cx="2063190" cy="615462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779913" y="1655871"/>
            <a:ext cx="27513" cy="1629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3808" y="3356992"/>
            <a:ext cx="19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4283968" y="3283300"/>
            <a:ext cx="2304256" cy="104312"/>
          </a:xfrm>
          <a:prstGeom prst="curvedConnector4">
            <a:avLst>
              <a:gd name="adj1" fmla="val 32813"/>
              <a:gd name="adj2" fmla="val 31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弧形接點 14"/>
          <p:cNvCxnSpPr/>
          <p:nvPr/>
        </p:nvCxnSpPr>
        <p:spPr>
          <a:xfrm rot="5400000" flipH="1">
            <a:off x="5363232" y="2699741"/>
            <a:ext cx="145730" cy="2304254"/>
          </a:xfrm>
          <a:prstGeom prst="curvedConnector4">
            <a:avLst>
              <a:gd name="adj1" fmla="val -156865"/>
              <a:gd name="adj2" fmla="val 67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79912" y="4652057"/>
            <a:ext cx="0" cy="13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78135" y="4436033"/>
            <a:ext cx="907323" cy="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乘號 19"/>
          <p:cNvSpPr/>
          <p:nvPr/>
        </p:nvSpPr>
        <p:spPr>
          <a:xfrm>
            <a:off x="3563888" y="4220009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5411054" y="2852255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819070" y="1418294"/>
            <a:ext cx="766388" cy="3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乘號 22"/>
          <p:cNvSpPr/>
          <p:nvPr/>
        </p:nvSpPr>
        <p:spPr>
          <a:xfrm>
            <a:off x="3597905" y="1226571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799450" y="841985"/>
            <a:ext cx="7892" cy="4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433629" y="3497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y</a:t>
            </a:r>
            <a:endParaRPr lang="zh-TW" altLang="en-US" sz="2800" i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0" y="4085911"/>
            <a:ext cx="600075" cy="647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8" y="4792747"/>
            <a:ext cx="657225" cy="60960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0" y="2655709"/>
            <a:ext cx="609600" cy="61912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972259" y="4190392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55332" y="2655709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z2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5851139" y="5369678"/>
            <a:ext cx="621081" cy="1332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blipFill>
                <a:blip r:embed="rId5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blipFill>
                <a:blip r:embed="rId6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/>
          <p:cNvSpPr txBox="1"/>
          <p:nvPr/>
        </p:nvSpPr>
        <p:spPr>
          <a:xfrm>
            <a:off x="5918495" y="5410772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644700" y="5406637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7325546" y="542055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980556" y="5429689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8627446" y="543042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000" dirty="0"/>
              <a:t>-</a:t>
            </a:r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5993870" y="58339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709398" y="58297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8045254" y="62334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8513" y="58598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投影片編號版面配置區 5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05C37-DCA8-4703-BD16-1E20410147F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4335717" y="373673"/>
            <a:ext cx="4898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假設我們以一個三維的序列作為輸入為例，首先假設為以下情況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已先經過訓練得到權重與偏差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啟動函數使用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記憶體的初始值為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9" name="圖片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58" y="1102303"/>
            <a:ext cx="600075" cy="647700"/>
          </a:xfrm>
          <a:prstGeom prst="rect">
            <a:avLst/>
          </a:prstGeom>
        </p:spPr>
      </p:pic>
      <p:grpSp>
        <p:nvGrpSpPr>
          <p:cNvPr id="155" name="群組 154"/>
          <p:cNvGrpSpPr/>
          <p:nvPr/>
        </p:nvGrpSpPr>
        <p:grpSpPr>
          <a:xfrm>
            <a:off x="1849073" y="1211764"/>
            <a:ext cx="399503" cy="461665"/>
            <a:chOff x="5891338" y="5744015"/>
            <a:chExt cx="399503" cy="461665"/>
          </a:xfrm>
        </p:grpSpPr>
        <p:sp>
          <p:nvSpPr>
            <p:cNvPr id="156" name="文字方塊 15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58" name="文字方塊 157"/>
          <p:cNvSpPr txBox="1"/>
          <p:nvPr/>
        </p:nvSpPr>
        <p:spPr>
          <a:xfrm>
            <a:off x="736310" y="496341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720053" y="1194208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09518" y="1892073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61" name="直線單箭頭接點 160"/>
          <p:cNvCxnSpPr>
            <a:stCxn id="158" idx="3"/>
            <a:endCxn id="157" idx="1"/>
          </p:cNvCxnSpPr>
          <p:nvPr/>
        </p:nvCxnSpPr>
        <p:spPr>
          <a:xfrm>
            <a:off x="1219389" y="727174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endCxn id="157" idx="1"/>
          </p:cNvCxnSpPr>
          <p:nvPr/>
        </p:nvCxnSpPr>
        <p:spPr>
          <a:xfrm flipV="1">
            <a:off x="1209748" y="144259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57" idx="1"/>
          </p:cNvCxnSpPr>
          <p:nvPr/>
        </p:nvCxnSpPr>
        <p:spPr>
          <a:xfrm flipV="1">
            <a:off x="1219389" y="1442597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1190668" y="1796758"/>
            <a:ext cx="75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689025" y="2554135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66" name="直線單箭頭接點 165"/>
          <p:cNvCxnSpPr>
            <a:stCxn id="165" idx="3"/>
          </p:cNvCxnSpPr>
          <p:nvPr/>
        </p:nvCxnSpPr>
        <p:spPr>
          <a:xfrm flipV="1">
            <a:off x="1188361" y="1421912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1172104" y="2599024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200216" y="411919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210352" y="107137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774575" y="4173351"/>
            <a:ext cx="399503" cy="461665"/>
            <a:chOff x="5891338" y="5744015"/>
            <a:chExt cx="399503" cy="461665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73" name="文字方塊 172"/>
          <p:cNvSpPr txBox="1"/>
          <p:nvPr/>
        </p:nvSpPr>
        <p:spPr>
          <a:xfrm>
            <a:off x="607663" y="3472920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91406" y="4170787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80871" y="4868652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1132338" y="3680825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1122697" y="4396248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V="1">
            <a:off x="1132338" y="439624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580871" y="549560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80" name="直線單箭頭接點 179"/>
          <p:cNvCxnSpPr>
            <a:stCxn id="179" idx="3"/>
          </p:cNvCxnSpPr>
          <p:nvPr/>
        </p:nvCxnSpPr>
        <p:spPr>
          <a:xfrm flipV="1">
            <a:off x="1080207" y="4426891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1019596" y="4059338"/>
            <a:ext cx="75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075792" y="552980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1104512" y="3360198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118853" y="477173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5" name="群組 184"/>
          <p:cNvGrpSpPr/>
          <p:nvPr/>
        </p:nvGrpSpPr>
        <p:grpSpPr>
          <a:xfrm>
            <a:off x="7113013" y="3340212"/>
            <a:ext cx="399503" cy="461665"/>
            <a:chOff x="5891338" y="5744015"/>
            <a:chExt cx="399503" cy="461665"/>
          </a:xfrm>
        </p:grpSpPr>
        <p:sp>
          <p:nvSpPr>
            <p:cNvPr id="186" name="文字方塊 18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8289611" y="2634699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8273354" y="3332566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262819" y="4030431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91" name="直線單箭頭接點 190"/>
          <p:cNvCxnSpPr>
            <a:stCxn id="188" idx="1"/>
            <a:endCxn id="187" idx="3"/>
          </p:cNvCxnSpPr>
          <p:nvPr/>
        </p:nvCxnSpPr>
        <p:spPr>
          <a:xfrm flipH="1">
            <a:off x="7512516" y="2865532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89" idx="1"/>
          </p:cNvCxnSpPr>
          <p:nvPr/>
        </p:nvCxnSpPr>
        <p:spPr>
          <a:xfrm flipH="1">
            <a:off x="7510081" y="3563398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90" idx="1"/>
          </p:cNvCxnSpPr>
          <p:nvPr/>
        </p:nvCxnSpPr>
        <p:spPr>
          <a:xfrm flipH="1" flipV="1">
            <a:off x="7519721" y="3568766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7998101" y="2583707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7969193" y="3904694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273354" y="4681826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97" name="直線單箭頭接點 196"/>
          <p:cNvCxnSpPr>
            <a:endCxn id="187" idx="3"/>
          </p:cNvCxnSpPr>
          <p:nvPr/>
        </p:nvCxnSpPr>
        <p:spPr>
          <a:xfrm flipH="1" flipV="1">
            <a:off x="7512516" y="3571045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7827150" y="455491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7643553" y="3219843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01" name="圖片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0" y="3277033"/>
            <a:ext cx="600075" cy="647700"/>
          </a:xfrm>
          <a:prstGeom prst="rect">
            <a:avLst/>
          </a:prstGeom>
        </p:spPr>
      </p:pic>
      <p:grpSp>
        <p:nvGrpSpPr>
          <p:cNvPr id="211" name="群組 210"/>
          <p:cNvGrpSpPr/>
          <p:nvPr/>
        </p:nvGrpSpPr>
        <p:grpSpPr>
          <a:xfrm>
            <a:off x="3580160" y="5300642"/>
            <a:ext cx="399503" cy="461665"/>
            <a:chOff x="5891338" y="5744015"/>
            <a:chExt cx="399503" cy="461665"/>
          </a:xfrm>
        </p:grpSpPr>
        <p:sp>
          <p:nvSpPr>
            <p:cNvPr id="212" name="文字方塊 211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2728763" y="6320588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480327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225583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217" name="直線單箭頭接點 216"/>
          <p:cNvCxnSpPr/>
          <p:nvPr/>
        </p:nvCxnSpPr>
        <p:spPr>
          <a:xfrm rot="5400000" flipH="1">
            <a:off x="3878271" y="5639647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rot="5400000" flipH="1" flipV="1">
            <a:off x="3443495" y="5983861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rot="5400000" flipH="1" flipV="1">
            <a:off x="3041872" y="562903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2763120" y="588683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3480327" y="593728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035057" y="5942453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4915445" y="632483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4" name="直線單箭頭接點 223"/>
          <p:cNvCxnSpPr>
            <a:stCxn id="223" idx="0"/>
          </p:cNvCxnSpPr>
          <p:nvPr/>
        </p:nvCxnSpPr>
        <p:spPr>
          <a:xfrm flipH="1" flipV="1">
            <a:off x="3965163" y="5682517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/>
          <p:cNvSpPr txBox="1"/>
          <p:nvPr/>
        </p:nvSpPr>
        <p:spPr>
          <a:xfrm>
            <a:off x="4712601" y="591896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779912" y="3908541"/>
            <a:ext cx="0" cy="31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771801" y="3280094"/>
            <a:ext cx="2063190" cy="615462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779913" y="1655871"/>
            <a:ext cx="27513" cy="1629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3808" y="3356992"/>
            <a:ext cx="19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4283968" y="3283300"/>
            <a:ext cx="2304256" cy="104312"/>
          </a:xfrm>
          <a:prstGeom prst="curvedConnector4">
            <a:avLst>
              <a:gd name="adj1" fmla="val 32813"/>
              <a:gd name="adj2" fmla="val 31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弧形接點 14"/>
          <p:cNvCxnSpPr/>
          <p:nvPr/>
        </p:nvCxnSpPr>
        <p:spPr>
          <a:xfrm rot="5400000" flipH="1">
            <a:off x="5363232" y="2699741"/>
            <a:ext cx="145730" cy="2304254"/>
          </a:xfrm>
          <a:prstGeom prst="curvedConnector4">
            <a:avLst>
              <a:gd name="adj1" fmla="val -156865"/>
              <a:gd name="adj2" fmla="val 67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79912" y="4652057"/>
            <a:ext cx="0" cy="13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78135" y="4436033"/>
            <a:ext cx="907323" cy="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乘號 19"/>
          <p:cNvSpPr/>
          <p:nvPr/>
        </p:nvSpPr>
        <p:spPr>
          <a:xfrm>
            <a:off x="3563888" y="4220009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5411054" y="2852255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819070" y="1418294"/>
            <a:ext cx="766388" cy="3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乘號 22"/>
          <p:cNvSpPr/>
          <p:nvPr/>
        </p:nvSpPr>
        <p:spPr>
          <a:xfrm>
            <a:off x="3597905" y="1226571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799450" y="841985"/>
            <a:ext cx="7892" cy="4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433629" y="3497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y</a:t>
            </a:r>
            <a:endParaRPr lang="zh-TW" altLang="en-US" sz="2800" i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0" y="4085911"/>
            <a:ext cx="600075" cy="647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8" y="4792747"/>
            <a:ext cx="657225" cy="60960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0" y="2655709"/>
            <a:ext cx="609600" cy="61912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972259" y="4190392"/>
            <a:ext cx="94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z1=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861685" y="2541299"/>
            <a:ext cx="96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z2=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7" name="矩形 116"/>
          <p:cNvSpPr/>
          <p:nvPr/>
        </p:nvSpPr>
        <p:spPr>
          <a:xfrm>
            <a:off x="5851139" y="5369678"/>
            <a:ext cx="621081" cy="1332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blipFill>
                <a:blip r:embed="rId6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/>
          <p:cNvSpPr txBox="1"/>
          <p:nvPr/>
        </p:nvSpPr>
        <p:spPr>
          <a:xfrm>
            <a:off x="5918495" y="5410772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644700" y="5406637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7325546" y="542055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980556" y="5429689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8627446" y="543042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000" dirty="0"/>
              <a:t>-</a:t>
            </a:r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5993870" y="58339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709398" y="58297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8045254" y="62334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8513" y="58598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投影片編號版面配置區 5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05C37-DCA8-4703-BD16-1E20410147F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39" name="圖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58" y="1102303"/>
            <a:ext cx="600075" cy="647700"/>
          </a:xfrm>
          <a:prstGeom prst="rect">
            <a:avLst/>
          </a:prstGeom>
        </p:spPr>
      </p:pic>
      <p:grpSp>
        <p:nvGrpSpPr>
          <p:cNvPr id="155" name="群組 154"/>
          <p:cNvGrpSpPr/>
          <p:nvPr/>
        </p:nvGrpSpPr>
        <p:grpSpPr>
          <a:xfrm>
            <a:off x="1849073" y="1211764"/>
            <a:ext cx="399503" cy="461665"/>
            <a:chOff x="5891338" y="5744015"/>
            <a:chExt cx="399503" cy="461665"/>
          </a:xfrm>
        </p:grpSpPr>
        <p:sp>
          <p:nvSpPr>
            <p:cNvPr id="156" name="文字方塊 15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58" name="文字方塊 157"/>
          <p:cNvSpPr txBox="1"/>
          <p:nvPr/>
        </p:nvSpPr>
        <p:spPr>
          <a:xfrm>
            <a:off x="736310" y="496341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720053" y="1194208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09518" y="1892073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61" name="直線單箭頭接點 160"/>
          <p:cNvCxnSpPr>
            <a:stCxn id="158" idx="3"/>
            <a:endCxn id="157" idx="1"/>
          </p:cNvCxnSpPr>
          <p:nvPr/>
        </p:nvCxnSpPr>
        <p:spPr>
          <a:xfrm>
            <a:off x="1219389" y="727174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endCxn id="157" idx="1"/>
          </p:cNvCxnSpPr>
          <p:nvPr/>
        </p:nvCxnSpPr>
        <p:spPr>
          <a:xfrm flipV="1">
            <a:off x="1209748" y="144259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57" idx="1"/>
          </p:cNvCxnSpPr>
          <p:nvPr/>
        </p:nvCxnSpPr>
        <p:spPr>
          <a:xfrm flipV="1">
            <a:off x="1219389" y="1442597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1190668" y="1796758"/>
            <a:ext cx="75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689025" y="2554135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66" name="直線單箭頭接點 165"/>
          <p:cNvCxnSpPr>
            <a:stCxn id="165" idx="3"/>
          </p:cNvCxnSpPr>
          <p:nvPr/>
        </p:nvCxnSpPr>
        <p:spPr>
          <a:xfrm flipV="1">
            <a:off x="1188361" y="1421912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1172104" y="2599024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200216" y="411919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210352" y="107137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774575" y="4173351"/>
            <a:ext cx="399503" cy="461665"/>
            <a:chOff x="5891338" y="5744015"/>
            <a:chExt cx="399503" cy="461665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73" name="文字方塊 172"/>
          <p:cNvSpPr txBox="1"/>
          <p:nvPr/>
        </p:nvSpPr>
        <p:spPr>
          <a:xfrm>
            <a:off x="607663" y="3472920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91406" y="4170787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80871" y="4868652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1132338" y="3680825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1122697" y="4396248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V="1">
            <a:off x="1132338" y="439624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580871" y="549560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80" name="直線單箭頭接點 179"/>
          <p:cNvCxnSpPr>
            <a:stCxn id="179" idx="3"/>
          </p:cNvCxnSpPr>
          <p:nvPr/>
        </p:nvCxnSpPr>
        <p:spPr>
          <a:xfrm flipV="1">
            <a:off x="1080207" y="4426891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1019596" y="4059338"/>
            <a:ext cx="75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075792" y="552980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1104512" y="3360198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118853" y="477173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5" name="群組 184"/>
          <p:cNvGrpSpPr/>
          <p:nvPr/>
        </p:nvGrpSpPr>
        <p:grpSpPr>
          <a:xfrm>
            <a:off x="7113013" y="3340212"/>
            <a:ext cx="399503" cy="461665"/>
            <a:chOff x="5891338" y="5744015"/>
            <a:chExt cx="399503" cy="461665"/>
          </a:xfrm>
        </p:grpSpPr>
        <p:sp>
          <p:nvSpPr>
            <p:cNvPr id="186" name="文字方塊 18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8289611" y="2634699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8273354" y="3332566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262819" y="4030431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91" name="直線單箭頭接點 190"/>
          <p:cNvCxnSpPr>
            <a:stCxn id="188" idx="1"/>
            <a:endCxn id="187" idx="3"/>
          </p:cNvCxnSpPr>
          <p:nvPr/>
        </p:nvCxnSpPr>
        <p:spPr>
          <a:xfrm flipH="1">
            <a:off x="7512516" y="2865532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89" idx="1"/>
          </p:cNvCxnSpPr>
          <p:nvPr/>
        </p:nvCxnSpPr>
        <p:spPr>
          <a:xfrm flipH="1">
            <a:off x="7510081" y="3563398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90" idx="1"/>
          </p:cNvCxnSpPr>
          <p:nvPr/>
        </p:nvCxnSpPr>
        <p:spPr>
          <a:xfrm flipH="1" flipV="1">
            <a:off x="7519721" y="3568766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7998101" y="2583707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7969193" y="3904694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273354" y="4681826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97" name="直線單箭頭接點 196"/>
          <p:cNvCxnSpPr>
            <a:endCxn id="187" idx="3"/>
          </p:cNvCxnSpPr>
          <p:nvPr/>
        </p:nvCxnSpPr>
        <p:spPr>
          <a:xfrm flipH="1" flipV="1">
            <a:off x="7512516" y="3571045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7827150" y="455491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7643553" y="3219843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01" name="圖片 2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0" y="3277033"/>
            <a:ext cx="600075" cy="647700"/>
          </a:xfrm>
          <a:prstGeom prst="rect">
            <a:avLst/>
          </a:prstGeom>
        </p:spPr>
      </p:pic>
      <p:grpSp>
        <p:nvGrpSpPr>
          <p:cNvPr id="211" name="群組 210"/>
          <p:cNvGrpSpPr/>
          <p:nvPr/>
        </p:nvGrpSpPr>
        <p:grpSpPr>
          <a:xfrm>
            <a:off x="3580160" y="5300642"/>
            <a:ext cx="399503" cy="461665"/>
            <a:chOff x="5891338" y="5744015"/>
            <a:chExt cx="399503" cy="461665"/>
          </a:xfrm>
        </p:grpSpPr>
        <p:sp>
          <p:nvSpPr>
            <p:cNvPr id="212" name="文字方塊 211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2728763" y="6320588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480327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225583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217" name="直線單箭頭接點 216"/>
          <p:cNvCxnSpPr/>
          <p:nvPr/>
        </p:nvCxnSpPr>
        <p:spPr>
          <a:xfrm rot="5400000" flipH="1">
            <a:off x="3878271" y="5639647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rot="5400000" flipH="1" flipV="1">
            <a:off x="3443495" y="5983861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rot="5400000" flipH="1" flipV="1">
            <a:off x="3041872" y="562903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2763120" y="588683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3480327" y="593728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035057" y="5942453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4915445" y="632483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4" name="直線單箭頭接點 223"/>
          <p:cNvCxnSpPr>
            <a:stCxn id="223" idx="0"/>
          </p:cNvCxnSpPr>
          <p:nvPr/>
        </p:nvCxnSpPr>
        <p:spPr>
          <a:xfrm flipH="1" flipV="1">
            <a:off x="3965163" y="5682517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/>
          <p:cNvSpPr txBox="1"/>
          <p:nvPr/>
        </p:nvSpPr>
        <p:spPr>
          <a:xfrm>
            <a:off x="4712601" y="591896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092329" y="463781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676221" y="403713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404307" y="4183273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126045" y="33793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576839" y="3400749"/>
            <a:ext cx="499981" cy="360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142181" y="3379370"/>
            <a:ext cx="150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z1+z2</a:t>
            </a:r>
            <a:r>
              <a:rPr lang="en-US" altLang="zh-TW" sz="2400" dirty="0" smtClean="0">
                <a:solidFill>
                  <a:srgbClr val="FF0000"/>
                </a:solidFill>
              </a:rPr>
              <a:t>=3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11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801037" y="1442595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163307" y="18770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95936" y="1447982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779912" y="3908541"/>
            <a:ext cx="0" cy="31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771801" y="3280094"/>
            <a:ext cx="2063190" cy="615462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779913" y="1655871"/>
            <a:ext cx="27513" cy="1629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3808" y="3356992"/>
            <a:ext cx="19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4283968" y="3283300"/>
            <a:ext cx="2304256" cy="104312"/>
          </a:xfrm>
          <a:prstGeom prst="curvedConnector4">
            <a:avLst>
              <a:gd name="adj1" fmla="val 32813"/>
              <a:gd name="adj2" fmla="val 31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弧形接點 14"/>
          <p:cNvCxnSpPr/>
          <p:nvPr/>
        </p:nvCxnSpPr>
        <p:spPr>
          <a:xfrm rot="5400000" flipH="1">
            <a:off x="5363232" y="2699741"/>
            <a:ext cx="145730" cy="2304254"/>
          </a:xfrm>
          <a:prstGeom prst="curvedConnector4">
            <a:avLst>
              <a:gd name="adj1" fmla="val -156865"/>
              <a:gd name="adj2" fmla="val 67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79912" y="4652057"/>
            <a:ext cx="0" cy="13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78135" y="4436033"/>
            <a:ext cx="907323" cy="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乘號 19"/>
          <p:cNvSpPr/>
          <p:nvPr/>
        </p:nvSpPr>
        <p:spPr>
          <a:xfrm>
            <a:off x="3563888" y="4220009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5411054" y="2852255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819070" y="1418294"/>
            <a:ext cx="766388" cy="3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乘號 22"/>
          <p:cNvSpPr/>
          <p:nvPr/>
        </p:nvSpPr>
        <p:spPr>
          <a:xfrm>
            <a:off x="3597905" y="1226571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799450" y="841985"/>
            <a:ext cx="7892" cy="4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433629" y="3497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y</a:t>
            </a:r>
            <a:endParaRPr lang="zh-TW" altLang="en-US" sz="2800" i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0" y="4085911"/>
            <a:ext cx="600075" cy="647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8" y="4792747"/>
            <a:ext cx="657225" cy="60960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0" y="2655709"/>
            <a:ext cx="609600" cy="61912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972259" y="4190392"/>
            <a:ext cx="94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z1=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861685" y="2541299"/>
            <a:ext cx="96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z2=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542979" y="5337211"/>
            <a:ext cx="621081" cy="1332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blipFill>
                <a:blip r:embed="rId6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/>
          <p:cNvSpPr txBox="1"/>
          <p:nvPr/>
        </p:nvSpPr>
        <p:spPr>
          <a:xfrm>
            <a:off x="5918495" y="5410772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644700" y="5406637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7325546" y="542055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980556" y="5429689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8627446" y="543042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000" dirty="0"/>
              <a:t>-</a:t>
            </a:r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5993870" y="58339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709398" y="58297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8045254" y="62334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8513" y="58598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投影片編號版面配置區 5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05C37-DCA8-4703-BD16-1E20410147F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39" name="圖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58" y="1102303"/>
            <a:ext cx="600075" cy="647700"/>
          </a:xfrm>
          <a:prstGeom prst="rect">
            <a:avLst/>
          </a:prstGeom>
        </p:spPr>
      </p:pic>
      <p:grpSp>
        <p:nvGrpSpPr>
          <p:cNvPr id="155" name="群組 154"/>
          <p:cNvGrpSpPr/>
          <p:nvPr/>
        </p:nvGrpSpPr>
        <p:grpSpPr>
          <a:xfrm>
            <a:off x="1849073" y="1211764"/>
            <a:ext cx="399503" cy="461665"/>
            <a:chOff x="5891338" y="5744015"/>
            <a:chExt cx="399503" cy="461665"/>
          </a:xfrm>
        </p:grpSpPr>
        <p:sp>
          <p:nvSpPr>
            <p:cNvPr id="156" name="文字方塊 15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58" name="文字方塊 157"/>
          <p:cNvSpPr txBox="1"/>
          <p:nvPr/>
        </p:nvSpPr>
        <p:spPr>
          <a:xfrm>
            <a:off x="736310" y="496341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720053" y="1194208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09518" y="1892073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61" name="直線單箭頭接點 160"/>
          <p:cNvCxnSpPr>
            <a:stCxn id="158" idx="3"/>
            <a:endCxn id="157" idx="1"/>
          </p:cNvCxnSpPr>
          <p:nvPr/>
        </p:nvCxnSpPr>
        <p:spPr>
          <a:xfrm>
            <a:off x="1219389" y="727174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endCxn id="157" idx="1"/>
          </p:cNvCxnSpPr>
          <p:nvPr/>
        </p:nvCxnSpPr>
        <p:spPr>
          <a:xfrm flipV="1">
            <a:off x="1209748" y="144259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57" idx="1"/>
          </p:cNvCxnSpPr>
          <p:nvPr/>
        </p:nvCxnSpPr>
        <p:spPr>
          <a:xfrm flipV="1">
            <a:off x="1219389" y="1442597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1190668" y="1796758"/>
            <a:ext cx="75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689025" y="2554135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66" name="直線單箭頭接點 165"/>
          <p:cNvCxnSpPr>
            <a:stCxn id="165" idx="3"/>
          </p:cNvCxnSpPr>
          <p:nvPr/>
        </p:nvCxnSpPr>
        <p:spPr>
          <a:xfrm flipV="1">
            <a:off x="1188361" y="1421912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1172104" y="2599024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200216" y="411919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210352" y="107137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774575" y="4173351"/>
            <a:ext cx="399503" cy="461665"/>
            <a:chOff x="5891338" y="5744015"/>
            <a:chExt cx="399503" cy="461665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73" name="文字方塊 172"/>
          <p:cNvSpPr txBox="1"/>
          <p:nvPr/>
        </p:nvSpPr>
        <p:spPr>
          <a:xfrm>
            <a:off x="607663" y="3472920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91406" y="4170787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80871" y="4868652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1132338" y="3680825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1122697" y="4396248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V="1">
            <a:off x="1132338" y="439624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580871" y="549560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80" name="直線單箭頭接點 179"/>
          <p:cNvCxnSpPr>
            <a:stCxn id="179" idx="3"/>
          </p:cNvCxnSpPr>
          <p:nvPr/>
        </p:nvCxnSpPr>
        <p:spPr>
          <a:xfrm flipV="1">
            <a:off x="1080207" y="4426891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1019596" y="4059338"/>
            <a:ext cx="75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075792" y="552980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1104512" y="3360198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118853" y="477173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5" name="群組 184"/>
          <p:cNvGrpSpPr/>
          <p:nvPr/>
        </p:nvGrpSpPr>
        <p:grpSpPr>
          <a:xfrm>
            <a:off x="7113013" y="3340212"/>
            <a:ext cx="399503" cy="461665"/>
            <a:chOff x="5891338" y="5744015"/>
            <a:chExt cx="399503" cy="461665"/>
          </a:xfrm>
        </p:grpSpPr>
        <p:sp>
          <p:nvSpPr>
            <p:cNvPr id="186" name="文字方塊 18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8289611" y="2634699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8273354" y="3332566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262819" y="4030431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91" name="直線單箭頭接點 190"/>
          <p:cNvCxnSpPr>
            <a:stCxn id="188" idx="1"/>
            <a:endCxn id="187" idx="3"/>
          </p:cNvCxnSpPr>
          <p:nvPr/>
        </p:nvCxnSpPr>
        <p:spPr>
          <a:xfrm flipH="1">
            <a:off x="7512516" y="2865532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89" idx="1"/>
          </p:cNvCxnSpPr>
          <p:nvPr/>
        </p:nvCxnSpPr>
        <p:spPr>
          <a:xfrm flipH="1">
            <a:off x="7510081" y="3563398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90" idx="1"/>
          </p:cNvCxnSpPr>
          <p:nvPr/>
        </p:nvCxnSpPr>
        <p:spPr>
          <a:xfrm flipH="1" flipV="1">
            <a:off x="7519721" y="3568766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7998101" y="2583707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7969193" y="3904694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273354" y="4681826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97" name="直線單箭頭接點 196"/>
          <p:cNvCxnSpPr>
            <a:endCxn id="187" idx="3"/>
          </p:cNvCxnSpPr>
          <p:nvPr/>
        </p:nvCxnSpPr>
        <p:spPr>
          <a:xfrm flipH="1" flipV="1">
            <a:off x="7512516" y="3571045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7827150" y="455491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7643553" y="3219843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01" name="圖片 2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0" y="3277033"/>
            <a:ext cx="600075" cy="647700"/>
          </a:xfrm>
          <a:prstGeom prst="rect">
            <a:avLst/>
          </a:prstGeom>
        </p:spPr>
      </p:pic>
      <p:grpSp>
        <p:nvGrpSpPr>
          <p:cNvPr id="211" name="群組 210"/>
          <p:cNvGrpSpPr/>
          <p:nvPr/>
        </p:nvGrpSpPr>
        <p:grpSpPr>
          <a:xfrm>
            <a:off x="3580160" y="5300642"/>
            <a:ext cx="399503" cy="461665"/>
            <a:chOff x="5891338" y="5744015"/>
            <a:chExt cx="399503" cy="461665"/>
          </a:xfrm>
        </p:grpSpPr>
        <p:sp>
          <p:nvSpPr>
            <p:cNvPr id="212" name="文字方塊 211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2728763" y="6320588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480327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225583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217" name="直線單箭頭接點 216"/>
          <p:cNvCxnSpPr/>
          <p:nvPr/>
        </p:nvCxnSpPr>
        <p:spPr>
          <a:xfrm rot="5400000" flipH="1">
            <a:off x="3878271" y="5639647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rot="5400000" flipH="1" flipV="1">
            <a:off x="3443495" y="5983861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rot="5400000" flipH="1" flipV="1">
            <a:off x="3041872" y="562903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2763120" y="588683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3480327" y="593728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035057" y="5942453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4915445" y="632483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4" name="直線單箭頭接點 223"/>
          <p:cNvCxnSpPr>
            <a:stCxn id="223" idx="0"/>
          </p:cNvCxnSpPr>
          <p:nvPr/>
        </p:nvCxnSpPr>
        <p:spPr>
          <a:xfrm flipH="1" flipV="1">
            <a:off x="3965163" y="5682517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/>
          <p:cNvSpPr txBox="1"/>
          <p:nvPr/>
        </p:nvSpPr>
        <p:spPr>
          <a:xfrm>
            <a:off x="4712601" y="591896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092329" y="463781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676221" y="403713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404307" y="4183273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126045" y="33793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44473" y="3350058"/>
            <a:ext cx="150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z1+z2</a:t>
            </a:r>
            <a:r>
              <a:rPr lang="en-US" altLang="zh-TW" sz="2400" dirty="0" smtClean="0">
                <a:solidFill>
                  <a:srgbClr val="FF0000"/>
                </a:solidFill>
              </a:rPr>
              <a:t>=7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11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cxnSp>
        <p:nvCxnSpPr>
          <p:cNvPr id="106" name="直線接點 105"/>
          <p:cNvCxnSpPr/>
          <p:nvPr/>
        </p:nvCxnSpPr>
        <p:spPr>
          <a:xfrm>
            <a:off x="3576839" y="3400749"/>
            <a:ext cx="499981" cy="360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3995936" y="1447982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801037" y="1442595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163307" y="18770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779912" y="3908541"/>
            <a:ext cx="0" cy="31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771801" y="3280094"/>
            <a:ext cx="2063190" cy="615462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779913" y="1655871"/>
            <a:ext cx="27513" cy="1629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3808" y="3356992"/>
            <a:ext cx="19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4283968" y="3283300"/>
            <a:ext cx="2304256" cy="104312"/>
          </a:xfrm>
          <a:prstGeom prst="curvedConnector4">
            <a:avLst>
              <a:gd name="adj1" fmla="val 32813"/>
              <a:gd name="adj2" fmla="val 319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弧形接點 14"/>
          <p:cNvCxnSpPr/>
          <p:nvPr/>
        </p:nvCxnSpPr>
        <p:spPr>
          <a:xfrm rot="5400000" flipH="1">
            <a:off x="5363232" y="2699741"/>
            <a:ext cx="145730" cy="2304254"/>
          </a:xfrm>
          <a:prstGeom prst="curvedConnector4">
            <a:avLst>
              <a:gd name="adj1" fmla="val -156865"/>
              <a:gd name="adj2" fmla="val 67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79912" y="4652057"/>
            <a:ext cx="0" cy="134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78135" y="4436033"/>
            <a:ext cx="907323" cy="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乘號 19"/>
          <p:cNvSpPr/>
          <p:nvPr/>
        </p:nvSpPr>
        <p:spPr>
          <a:xfrm>
            <a:off x="3563888" y="4220009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5411054" y="2852255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819070" y="1418294"/>
            <a:ext cx="766388" cy="3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乘號 22"/>
          <p:cNvSpPr/>
          <p:nvPr/>
        </p:nvSpPr>
        <p:spPr>
          <a:xfrm>
            <a:off x="3597905" y="1226571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799450" y="841985"/>
            <a:ext cx="7892" cy="4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433629" y="34979"/>
            <a:ext cx="720080" cy="767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smtClean="0"/>
              <a:t>y</a:t>
            </a:r>
            <a:endParaRPr lang="zh-TW" altLang="en-US" sz="2800" i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0" y="4085911"/>
            <a:ext cx="600075" cy="647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8" y="4792747"/>
            <a:ext cx="657225" cy="60960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0" y="2655709"/>
            <a:ext cx="609600" cy="61912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972259" y="4190392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55332" y="2655709"/>
            <a:ext cx="5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z2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7252913" y="5370990"/>
            <a:ext cx="621081" cy="1332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383648"/>
                <a:ext cx="364908" cy="369332"/>
              </a:xfrm>
              <a:prstGeom prst="rect">
                <a:avLst/>
              </a:prstGeom>
              <a:blipFill>
                <a:blip r:embed="rId5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3" y="5803872"/>
                <a:ext cx="372025" cy="369332"/>
              </a:xfrm>
              <a:prstGeom prst="rect">
                <a:avLst/>
              </a:prstGeom>
              <a:blipFill>
                <a:blip r:embed="rId6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87" y="6259475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/>
          <p:cNvSpPr txBox="1"/>
          <p:nvPr/>
        </p:nvSpPr>
        <p:spPr>
          <a:xfrm>
            <a:off x="5918495" y="5410772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644700" y="5406637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7325546" y="542055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980556" y="5429689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8627446" y="5430425"/>
            <a:ext cx="448574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000" dirty="0"/>
              <a:t>-</a:t>
            </a:r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5993870" y="58339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709398" y="58297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8045254" y="62334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8513" y="58598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投影片編號版面配置區 5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05C37-DCA8-4703-BD16-1E20410147F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4295969" y="242641"/>
            <a:ext cx="48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後面依此類推，最後得到輸出會為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9" name="圖片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58" y="1102303"/>
            <a:ext cx="600075" cy="647700"/>
          </a:xfrm>
          <a:prstGeom prst="rect">
            <a:avLst/>
          </a:prstGeom>
        </p:spPr>
      </p:pic>
      <p:grpSp>
        <p:nvGrpSpPr>
          <p:cNvPr id="155" name="群組 154"/>
          <p:cNvGrpSpPr/>
          <p:nvPr/>
        </p:nvGrpSpPr>
        <p:grpSpPr>
          <a:xfrm>
            <a:off x="1849073" y="1211764"/>
            <a:ext cx="399503" cy="461665"/>
            <a:chOff x="5891338" y="5744015"/>
            <a:chExt cx="399503" cy="461665"/>
          </a:xfrm>
        </p:grpSpPr>
        <p:sp>
          <p:nvSpPr>
            <p:cNvPr id="156" name="文字方塊 15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58" name="文字方塊 157"/>
          <p:cNvSpPr txBox="1"/>
          <p:nvPr/>
        </p:nvSpPr>
        <p:spPr>
          <a:xfrm>
            <a:off x="736310" y="496341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720053" y="1194208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709518" y="1892073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61" name="直線單箭頭接點 160"/>
          <p:cNvCxnSpPr>
            <a:stCxn id="158" idx="3"/>
            <a:endCxn id="157" idx="1"/>
          </p:cNvCxnSpPr>
          <p:nvPr/>
        </p:nvCxnSpPr>
        <p:spPr>
          <a:xfrm>
            <a:off x="1219389" y="727174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endCxn id="157" idx="1"/>
          </p:cNvCxnSpPr>
          <p:nvPr/>
        </p:nvCxnSpPr>
        <p:spPr>
          <a:xfrm flipV="1">
            <a:off x="1209748" y="144259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57" idx="1"/>
          </p:cNvCxnSpPr>
          <p:nvPr/>
        </p:nvCxnSpPr>
        <p:spPr>
          <a:xfrm flipV="1">
            <a:off x="1219389" y="1442597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1190668" y="1796758"/>
            <a:ext cx="75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689025" y="2554135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66" name="直線單箭頭接點 165"/>
          <p:cNvCxnSpPr>
            <a:stCxn id="165" idx="3"/>
          </p:cNvCxnSpPr>
          <p:nvPr/>
        </p:nvCxnSpPr>
        <p:spPr>
          <a:xfrm flipV="1">
            <a:off x="1188361" y="1421912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1172104" y="2599024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200216" y="411919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210352" y="107137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774575" y="4173351"/>
            <a:ext cx="399503" cy="461665"/>
            <a:chOff x="5891338" y="5744015"/>
            <a:chExt cx="399503" cy="461665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73" name="文字方塊 172"/>
          <p:cNvSpPr txBox="1"/>
          <p:nvPr/>
        </p:nvSpPr>
        <p:spPr>
          <a:xfrm>
            <a:off x="607663" y="3472920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91406" y="4170787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80871" y="4868652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1132338" y="3680825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1122697" y="4396248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V="1">
            <a:off x="1132338" y="439624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580871" y="549560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80" name="直線單箭頭接點 179"/>
          <p:cNvCxnSpPr>
            <a:stCxn id="179" idx="3"/>
          </p:cNvCxnSpPr>
          <p:nvPr/>
        </p:nvCxnSpPr>
        <p:spPr>
          <a:xfrm flipV="1">
            <a:off x="1080207" y="4426891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1019596" y="4059338"/>
            <a:ext cx="75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075792" y="552980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1104512" y="3360198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118853" y="477173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5" name="群組 184"/>
          <p:cNvGrpSpPr/>
          <p:nvPr/>
        </p:nvGrpSpPr>
        <p:grpSpPr>
          <a:xfrm>
            <a:off x="7113013" y="3340212"/>
            <a:ext cx="399503" cy="461665"/>
            <a:chOff x="5891338" y="5744015"/>
            <a:chExt cx="399503" cy="461665"/>
          </a:xfrm>
        </p:grpSpPr>
        <p:sp>
          <p:nvSpPr>
            <p:cNvPr id="186" name="文字方塊 185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8289611" y="2634699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8273354" y="3332566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262819" y="4030431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91" name="直線單箭頭接點 190"/>
          <p:cNvCxnSpPr>
            <a:stCxn id="188" idx="1"/>
            <a:endCxn id="187" idx="3"/>
          </p:cNvCxnSpPr>
          <p:nvPr/>
        </p:nvCxnSpPr>
        <p:spPr>
          <a:xfrm flipH="1">
            <a:off x="7512516" y="2865532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89" idx="1"/>
          </p:cNvCxnSpPr>
          <p:nvPr/>
        </p:nvCxnSpPr>
        <p:spPr>
          <a:xfrm flipH="1">
            <a:off x="7510081" y="3563398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90" idx="1"/>
          </p:cNvCxnSpPr>
          <p:nvPr/>
        </p:nvCxnSpPr>
        <p:spPr>
          <a:xfrm flipH="1" flipV="1">
            <a:off x="7519721" y="3568766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7998101" y="2583707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7969193" y="3904694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273354" y="4681826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97" name="直線單箭頭接點 196"/>
          <p:cNvCxnSpPr>
            <a:endCxn id="187" idx="3"/>
          </p:cNvCxnSpPr>
          <p:nvPr/>
        </p:nvCxnSpPr>
        <p:spPr>
          <a:xfrm flipH="1" flipV="1">
            <a:off x="7512516" y="3571045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7827150" y="455491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7643553" y="3219843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01" name="圖片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0" y="3277033"/>
            <a:ext cx="600075" cy="647700"/>
          </a:xfrm>
          <a:prstGeom prst="rect">
            <a:avLst/>
          </a:prstGeom>
        </p:spPr>
      </p:pic>
      <p:grpSp>
        <p:nvGrpSpPr>
          <p:cNvPr id="211" name="群組 210"/>
          <p:cNvGrpSpPr/>
          <p:nvPr/>
        </p:nvGrpSpPr>
        <p:grpSpPr>
          <a:xfrm>
            <a:off x="3580160" y="5300642"/>
            <a:ext cx="399503" cy="461665"/>
            <a:chOff x="5891338" y="5744015"/>
            <a:chExt cx="399503" cy="461665"/>
          </a:xfrm>
        </p:grpSpPr>
        <p:sp>
          <p:nvSpPr>
            <p:cNvPr id="212" name="文字方塊 211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2728763" y="6320588"/>
            <a:ext cx="483079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480327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225583" y="6320590"/>
            <a:ext cx="499336" cy="46166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217" name="直線單箭頭接點 216"/>
          <p:cNvCxnSpPr/>
          <p:nvPr/>
        </p:nvCxnSpPr>
        <p:spPr>
          <a:xfrm rot="5400000" flipH="1">
            <a:off x="3878271" y="5639647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rot="5400000" flipH="1" flipV="1">
            <a:off x="3443495" y="5983861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rot="5400000" flipH="1" flipV="1">
            <a:off x="3041872" y="5629038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2763120" y="588683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3480327" y="593728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035057" y="5942453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4915445" y="6324838"/>
            <a:ext cx="499336" cy="46166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4" name="直線單箭頭接點 223"/>
          <p:cNvCxnSpPr>
            <a:stCxn id="223" idx="0"/>
          </p:cNvCxnSpPr>
          <p:nvPr/>
        </p:nvCxnSpPr>
        <p:spPr>
          <a:xfrm flipH="1" flipV="1">
            <a:off x="3965163" y="5682517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/>
          <p:cNvSpPr txBox="1"/>
          <p:nvPr/>
        </p:nvSpPr>
        <p:spPr>
          <a:xfrm>
            <a:off x="4712601" y="5918964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5161185" y="80793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85" y="807938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字方塊 99"/>
          <p:cNvSpPr txBox="1"/>
          <p:nvPr/>
        </p:nvSpPr>
        <p:spPr>
          <a:xfrm>
            <a:off x="5574010" y="731999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101" name="文字方塊 100"/>
          <p:cNvSpPr txBox="1"/>
          <p:nvPr/>
        </p:nvSpPr>
        <p:spPr>
          <a:xfrm>
            <a:off x="6260824" y="732944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923571" y="753215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7586318" y="742971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8226891" y="742971"/>
            <a:ext cx="4485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531758" y="1451021"/>
                <a:ext cx="42002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我們可以觀察到以我們一開始得到的權重，在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=1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gate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才能夠輸出，而當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=-1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時則能使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memory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cell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的值重置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58" y="1451021"/>
                <a:ext cx="4200286" cy="923330"/>
              </a:xfrm>
              <a:prstGeom prst="rect">
                <a:avLst/>
              </a:prstGeom>
              <a:blipFill>
                <a:blip r:embed="rId9"/>
                <a:stretch>
                  <a:fillRect l="-1161" t="-2649" r="-1306" b="-10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707904" y="2276872"/>
            <a:ext cx="1200150" cy="120015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707904" y="3767179"/>
            <a:ext cx="1200150" cy="120015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3858113" y="2567029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3885766" y="402584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標題 6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LSTM</a:t>
            </a:r>
            <a:endParaRPr lang="zh-TW" altLang="en-US" sz="4000" dirty="0"/>
          </a:p>
        </p:txBody>
      </p:sp>
      <p:sp>
        <p:nvSpPr>
          <p:cNvPr id="71" name="內容版面配置區 70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每一個隱藏層的神經元所做的工作就是剛剛所演練的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步驟，隱藏層當然可不只為一層</a:t>
            </a:r>
          </a:p>
          <a:p>
            <a:endParaRPr lang="zh-TW" altLang="en-US" sz="24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07904" y="5290982"/>
            <a:ext cx="1200150" cy="120015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3885766" y="5549648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475656" y="2813563"/>
            <a:ext cx="1152128" cy="11346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475656" y="4536994"/>
            <a:ext cx="1152128" cy="11346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27" idx="6"/>
            <a:endCxn id="2" idx="2"/>
          </p:cNvCxnSpPr>
          <p:nvPr/>
        </p:nvCxnSpPr>
        <p:spPr>
          <a:xfrm flipV="1">
            <a:off x="2627784" y="2876947"/>
            <a:ext cx="1080120" cy="50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7" idx="6"/>
            <a:endCxn id="36" idx="2"/>
          </p:cNvCxnSpPr>
          <p:nvPr/>
        </p:nvCxnSpPr>
        <p:spPr>
          <a:xfrm>
            <a:off x="2627784" y="3380900"/>
            <a:ext cx="1080120" cy="98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27" idx="6"/>
            <a:endCxn id="24" idx="2"/>
          </p:cNvCxnSpPr>
          <p:nvPr/>
        </p:nvCxnSpPr>
        <p:spPr>
          <a:xfrm>
            <a:off x="2627784" y="3380900"/>
            <a:ext cx="1080120" cy="2510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2" idx="2"/>
          </p:cNvCxnSpPr>
          <p:nvPr/>
        </p:nvCxnSpPr>
        <p:spPr>
          <a:xfrm flipV="1">
            <a:off x="2629808" y="2876947"/>
            <a:ext cx="1078096" cy="222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8" idx="6"/>
            <a:endCxn id="36" idx="2"/>
          </p:cNvCxnSpPr>
          <p:nvPr/>
        </p:nvCxnSpPr>
        <p:spPr>
          <a:xfrm flipV="1">
            <a:off x="2627784" y="4367254"/>
            <a:ext cx="1080120" cy="737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8" idx="6"/>
            <a:endCxn id="24" idx="2"/>
          </p:cNvCxnSpPr>
          <p:nvPr/>
        </p:nvCxnSpPr>
        <p:spPr>
          <a:xfrm>
            <a:off x="2627784" y="5104331"/>
            <a:ext cx="1080120" cy="786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6660232" y="2813563"/>
            <a:ext cx="1152128" cy="11346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660232" y="4646395"/>
            <a:ext cx="1152128" cy="11346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2" idx="6"/>
            <a:endCxn id="49" idx="2"/>
          </p:cNvCxnSpPr>
          <p:nvPr/>
        </p:nvCxnSpPr>
        <p:spPr>
          <a:xfrm>
            <a:off x="4908054" y="2876947"/>
            <a:ext cx="1752178" cy="233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6" idx="6"/>
            <a:endCxn id="46" idx="2"/>
          </p:cNvCxnSpPr>
          <p:nvPr/>
        </p:nvCxnSpPr>
        <p:spPr>
          <a:xfrm flipV="1">
            <a:off x="4908054" y="3380900"/>
            <a:ext cx="1752178" cy="98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" idx="6"/>
            <a:endCxn id="46" idx="2"/>
          </p:cNvCxnSpPr>
          <p:nvPr/>
        </p:nvCxnSpPr>
        <p:spPr>
          <a:xfrm>
            <a:off x="4908054" y="2876947"/>
            <a:ext cx="1752178" cy="50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6" idx="6"/>
            <a:endCxn id="49" idx="2"/>
          </p:cNvCxnSpPr>
          <p:nvPr/>
        </p:nvCxnSpPr>
        <p:spPr>
          <a:xfrm>
            <a:off x="4908054" y="4367254"/>
            <a:ext cx="1752178" cy="84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4" idx="6"/>
            <a:endCxn id="46" idx="2"/>
          </p:cNvCxnSpPr>
          <p:nvPr/>
        </p:nvCxnSpPr>
        <p:spPr>
          <a:xfrm flipV="1">
            <a:off x="4908054" y="3380900"/>
            <a:ext cx="1752178" cy="2510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  <a:endCxn id="49" idx="2"/>
          </p:cNvCxnSpPr>
          <p:nvPr/>
        </p:nvCxnSpPr>
        <p:spPr>
          <a:xfrm flipV="1">
            <a:off x="4908054" y="5213732"/>
            <a:ext cx="1752178" cy="67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619672" y="591392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729070" y="593865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6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7" grpId="0" animBg="1"/>
      <p:bldP spid="41" grpId="0" animBg="1"/>
      <p:bldP spid="2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LSTM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825625"/>
            <a:ext cx="93610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我們將剛剛所學的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做個簡單整理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當我們將一個序列</a:t>
            </a:r>
            <a:r>
              <a:rPr lang="en-US" altLang="zh-TW" sz="28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輸入後，會產生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個輸入，分別為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原始輸入、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gate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 gate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，以及產生一個輸出</a:t>
            </a:r>
            <a:r>
              <a:rPr lang="en-US" altLang="zh-TW" sz="24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而視情況我們可能會將前一層所得的輸出值一起做為下一個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架構的輸入，也可能將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memory cell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當中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z1+z2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的值一起作為輸入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內容版面配置區 4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為最常見的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架構，而除此之外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還有許多變體，其中比較常用的還有像是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GRU(Gated Recurrent Unit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的架構化簡成兩個門分別是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 Gate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 Gate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GRU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的參數較少，所以訓練速度可比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來的更快，同時也可以得到差不多的結果，不過當資料越複雜時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仍是較佳的選擇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910423" y="51714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3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遞迴神經網路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(RNN)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長短期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Short-term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Memory, LSTM)</a:t>
            </a: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LSTM</a:t>
            </a:r>
            <a:r>
              <a:rPr lang="zh-TW" altLang="en-US" sz="4000" dirty="0" smtClean="0"/>
              <a:t>實作</a:t>
            </a:r>
            <a:endParaRPr lang="zh-TW" altLang="en-US" sz="40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LSTM</a:t>
            </a:r>
            <a:r>
              <a:rPr lang="zh-TW" altLang="en-US" sz="3600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對於一個美元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(USD)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和盧比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(INR)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兌換匯率的資料作預測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首先，印出前五筆資料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可看到我們資料是有日期顯示，因此為一時間序列的資料，而此資料總共包含從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1980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號到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號工作天的匯率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75" y="3890329"/>
            <a:ext cx="3629025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60551" y="600336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尾五筆與頭五筆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美元和盧比匯率資料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71673"/>
            <a:ext cx="374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LSTM</a:t>
            </a:r>
            <a:r>
              <a:rPr lang="zh-TW" altLang="en-US" sz="3200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接著我們觀察匯率從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1980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年美元對盧比的兌換匯率趨勢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2348880"/>
            <a:ext cx="3609975" cy="24098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47664" y="5157192"/>
            <a:ext cx="593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可以觀察到變化很大，從一開始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1980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年一美元可換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盧比到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美元可換約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盧比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2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LSTM</a:t>
            </a:r>
            <a:r>
              <a:rPr lang="zh-TW" altLang="en-US" sz="3600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086" y="139566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劃分資料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1980/1/2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2017/8/10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9697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而我們以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2010/1/1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作為劃分點，分為訓練及測試資料集，其中訓練資料集有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7712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筆資料、測試資料集有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1985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筆資料，如下圖所示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8" y="3068960"/>
            <a:ext cx="3571875" cy="2362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9928" y="5840458"/>
            <a:ext cx="736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而另外也要記得養成良好習慣，對資料做標準化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6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LSTM</a:t>
            </a:r>
            <a:r>
              <a:rPr lang="zh-TW" altLang="en-US" sz="3200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而我們剛剛見到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比起一般神經網路來說複雜許多，要自定義一個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網路較難，所以可以利用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當中的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我們利用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套件設定一個單層的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模型，包含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神經元，如圖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4293096"/>
            <a:ext cx="4981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LSTM</a:t>
            </a:r>
            <a:r>
              <a:rPr lang="zh-TW" altLang="en-US" sz="3600" dirty="0" smtClean="0"/>
              <a:t>實作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172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所得模型結果我們以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-score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來評估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-score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代表意義為模型的擬合程度，當值越接近於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時，代表模型越好，接近於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則代表模型越差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我們將資料以一維輸入，設定訓練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200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次，同時設定了一個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EarlyStopping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，代表當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loss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不再下降時訓練停止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-score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結果分別如下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訓練資料集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:0.972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測試資料集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:0.863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可以觀察到模型對於資料集的擬合程度不錯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1727"/>
              </a:xfrm>
              <a:blipFill>
                <a:blip r:embed="rId2"/>
                <a:stretch>
                  <a:fillRect l="-773" t="-1405" r="-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LSTM</a:t>
            </a:r>
            <a:r>
              <a:rPr lang="zh-TW" altLang="en-US" sz="3200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最後我們也可以將我們的預測以及實際結果視覺化來做比較，得到的結果如圖，從圖中可以觀察到我們以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去預測美元對盧比匯率的趨勢得到非常好的效果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2"/>
            <a:ext cx="3638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什麼是遞迴神經網路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遞迴神經網路的想法是對於有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序列性質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的訊息做利用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使用其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內部存儲器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來處理任意輸入序列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5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NN</a:t>
            </a:r>
            <a:r>
              <a:rPr lang="zh-TW" altLang="en-US" dirty="0"/>
              <a:t>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40920" y="3725073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0"/>
          </p:cNvCxnSpPr>
          <p:nvPr/>
        </p:nvCxnSpPr>
        <p:spPr>
          <a:xfrm flipV="1">
            <a:off x="1235462" y="3229041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63961" y="2613579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235462" y="2117547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40920" y="1546535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63961" y="3703726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703726"/>
                <a:ext cx="1222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9226" y="1577729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6" y="1577729"/>
                <a:ext cx="137160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56280" y="2690477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0" y="2690477"/>
                <a:ext cx="103749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494229" y="3711115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0"/>
          </p:cNvCxnSpPr>
          <p:nvPr/>
        </p:nvCxnSpPr>
        <p:spPr>
          <a:xfrm flipV="1">
            <a:off x="2788771" y="3215083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217269" y="2610709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788771" y="2103589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494229" y="1532577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217270" y="3689768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70" y="3689768"/>
                <a:ext cx="12221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142535" y="1563771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35" y="1563771"/>
                <a:ext cx="1371600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09589" y="2676519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89" y="2676519"/>
                <a:ext cx="1037492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4047537" y="3704136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V="1">
            <a:off x="4342079" y="3208104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3770578" y="2592642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342079" y="2096610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047537" y="1525598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770578" y="3682789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78" y="3682789"/>
                <a:ext cx="122213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95843" y="1556792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43" y="1556792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62897" y="2669540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97" y="2669540"/>
                <a:ext cx="10374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7510242" y="3711115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29" idx="0"/>
          </p:cNvCxnSpPr>
          <p:nvPr/>
        </p:nvCxnSpPr>
        <p:spPr>
          <a:xfrm flipV="1">
            <a:off x="7804784" y="3215083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233283" y="2599621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804784" y="2103589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7510242" y="1532577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233283" y="3689768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83" y="3689768"/>
                <a:ext cx="122213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158548" y="1563771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48" y="1563771"/>
                <a:ext cx="1371600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325602" y="2676519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02" y="2676519"/>
                <a:ext cx="1037492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>
            <a:stCxn id="12" idx="3"/>
            <a:endCxn id="15" idx="1"/>
          </p:cNvCxnSpPr>
          <p:nvPr/>
        </p:nvCxnSpPr>
        <p:spPr>
          <a:xfrm flipV="1">
            <a:off x="1793772" y="2918440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358805" y="2910404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741522" y="2586665"/>
            <a:ext cx="226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. . .</a:t>
            </a:r>
            <a:endParaRPr lang="zh-TW" altLang="en-US" sz="32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917975" y="2918440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809786" y="2918440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74233" y="4606608"/>
                <a:ext cx="66616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為輸入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為隱藏層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所獲得的值，會輸出到下一個隱藏層一併做計算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~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為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3" y="4606608"/>
                <a:ext cx="6661641" cy="923330"/>
              </a:xfrm>
              <a:prstGeom prst="rect">
                <a:avLst/>
              </a:prstGeom>
              <a:blipFill>
                <a:blip r:embed="rId14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08265" y="5920280"/>
            <a:ext cx="75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要注意的是，上圖僅是一個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架構，而不是很多個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8254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268" y="126876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為何需要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RNN?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前面的課程當中，我們在回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以及隨機森林都有談到過以文本資料來當作輸入的例子，而以文本為資料都會先經過</a:t>
            </a:r>
            <a:r>
              <a:rPr lang="en-US" altLang="zh-TW" sz="2400" dirty="0" smtClean="0"/>
              <a:t>1-of-N encoding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或稱</a:t>
            </a:r>
            <a:r>
              <a:rPr lang="en-US" altLang="zh-TW" sz="2400" dirty="0" smtClean="0"/>
              <a:t>one-hot encoding</a:t>
            </a:r>
            <a:r>
              <a:rPr lang="zh-TW" altLang="en-US" sz="2400" dirty="0" smtClean="0"/>
              <a:t>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處理如下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9268" y="3029572"/>
                <a:ext cx="8118648" cy="369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詞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庫</a:t>
                </a:r>
                <a:r>
                  <a:rPr lang="en-US" altLang="zh-TW" sz="2400" dirty="0"/>
                  <a:t> = { I, </a:t>
                </a:r>
                <a:r>
                  <a:rPr lang="en-US" altLang="zh-TW" sz="2400" dirty="0" smtClean="0"/>
                  <a:t>will, arrive, Taichung,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on, </a:t>
                </a:r>
                <a:r>
                  <a:rPr lang="en-US" altLang="zh-TW" sz="2400" dirty="0" smtClean="0"/>
                  <a:t>August,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}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I         </a:t>
                </a:r>
                <a:r>
                  <a:rPr lang="en-US" altLang="zh-TW" sz="2400" dirty="0" smtClean="0"/>
                  <a:t>        </a:t>
                </a:r>
                <a:r>
                  <a:rPr lang="en-US" altLang="zh-TW" sz="2400" dirty="0"/>
                  <a:t>=  [ 1  0  0  0  0  0  0  0  0 ] 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will            </a:t>
                </a:r>
                <a:r>
                  <a:rPr lang="en-US" altLang="zh-TW" sz="2400" dirty="0"/>
                  <a:t>=  [ 0  1  0  0  0  0  0  0  0 ]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arrive        </a:t>
                </a:r>
                <a:r>
                  <a:rPr lang="en-US" altLang="zh-TW" sz="2400" dirty="0"/>
                  <a:t>=  [ 0  0  1  0  0  0  0  0  0 ]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Taichung   =  [ </a:t>
                </a:r>
                <a:r>
                  <a:rPr lang="en-US" altLang="zh-TW" sz="2400" dirty="0"/>
                  <a:t>0  0  0  1  0  0  0  0  0 ]  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….    </a:t>
                </a:r>
              </a:p>
              <a:p>
                <a:pPr marL="342900" lvl="1" indent="-342900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8" y="3029572"/>
                <a:ext cx="8118648" cy="3690177"/>
              </a:xfrm>
              <a:prstGeom prst="rect">
                <a:avLst/>
              </a:prstGeom>
              <a:blipFill>
                <a:blip r:embed="rId2"/>
                <a:stretch>
                  <a:fillRect l="-1126" t="-1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接續上頁，假如此時我們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加入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另一個句子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 will leave Taichung on August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𝑛𝑑</m:t>
                        </m:r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所得詞庫就變為</a:t>
                </a:r>
                <a:r>
                  <a:rPr lang="en-US" altLang="zh-TW" sz="2400" dirty="0" smtClean="0"/>
                  <a:t>{ I, will, arrive, Taichung,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on, </a:t>
                </a:r>
                <a:r>
                  <a:rPr lang="en-US" altLang="zh-TW" sz="2400" dirty="0" smtClean="0"/>
                  <a:t>August,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leave,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}</a:t>
                </a: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我們可以發現兩個句子的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Taichung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所得向量會一樣，對於一般神經網路來說，當輸入相同，輸出的值也會相同，然而兩個句子的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Taichung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表達的意思不同，分別為目的地及出發點，以一般神經網路會無法區分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1961" r="-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8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31055" y="3628137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0"/>
          </p:cNvCxnSpPr>
          <p:nvPr/>
        </p:nvCxnSpPr>
        <p:spPr>
          <a:xfrm flipV="1">
            <a:off x="1225597" y="3132105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54096" y="2516643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225597" y="2020611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31055" y="1449599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54096" y="3606790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6" y="3606790"/>
                <a:ext cx="1222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79361" y="1480793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1" y="1480793"/>
                <a:ext cx="137160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46415" y="2593541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" y="2593541"/>
                <a:ext cx="103749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484364" y="3614179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0"/>
          </p:cNvCxnSpPr>
          <p:nvPr/>
        </p:nvCxnSpPr>
        <p:spPr>
          <a:xfrm flipV="1">
            <a:off x="2778906" y="3118147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207404" y="2513773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778906" y="2006653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484364" y="1435641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207405" y="3592832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05" y="3592832"/>
                <a:ext cx="12221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132670" y="14668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70" y="1466835"/>
                <a:ext cx="1371600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299724" y="2579583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24" y="2579583"/>
                <a:ext cx="1037492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4037672" y="3607200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V="1">
            <a:off x="4332214" y="3111168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3760713" y="2495706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332214" y="1999674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037672" y="1428662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760713" y="3585853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3" y="3585853"/>
                <a:ext cx="122213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85978" y="1459856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78" y="1459856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53032" y="2572604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32" y="2572604"/>
                <a:ext cx="103749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7500377" y="3614179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29" idx="0"/>
          </p:cNvCxnSpPr>
          <p:nvPr/>
        </p:nvCxnSpPr>
        <p:spPr>
          <a:xfrm flipV="1">
            <a:off x="7794919" y="3118147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223418" y="2502685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794919" y="2006653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7500377" y="1435641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223418" y="3592832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18" y="3592832"/>
                <a:ext cx="122213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148683" y="14668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683" y="1466835"/>
                <a:ext cx="1371600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315737" y="2579583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37" y="2579583"/>
                <a:ext cx="1037492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>
            <a:stCxn id="12" idx="3"/>
            <a:endCxn id="15" idx="1"/>
          </p:cNvCxnSpPr>
          <p:nvPr/>
        </p:nvCxnSpPr>
        <p:spPr>
          <a:xfrm flipV="1">
            <a:off x="1783907" y="2821504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348940" y="2813468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731657" y="2489729"/>
            <a:ext cx="226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. . .</a:t>
            </a:r>
            <a:endParaRPr lang="zh-TW" altLang="en-US" sz="32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908110" y="2821504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799921" y="2821504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746415" y="4365104"/>
            <a:ext cx="7930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來說，我們可以看到每次輸入會與前一層隱藏層的值一起計算而受到影響，所以兩個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Taichung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所輸出的值會因前面輸入的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leave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而有所不同，因此能判定是目的地或是出發點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021301" y="3710179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0"/>
          </p:cNvCxnSpPr>
          <p:nvPr/>
        </p:nvCxnSpPr>
        <p:spPr>
          <a:xfrm flipV="1">
            <a:off x="1315843" y="3214147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4342" y="2598685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315843" y="2102653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021301" y="1531641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4342" y="3688832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2" y="3688832"/>
                <a:ext cx="1222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69607" y="15628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" y="1562835"/>
                <a:ext cx="137160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6661" y="2675583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61" y="2675583"/>
                <a:ext cx="10374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574610" y="3696221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0"/>
          </p:cNvCxnSpPr>
          <p:nvPr/>
        </p:nvCxnSpPr>
        <p:spPr>
          <a:xfrm flipV="1">
            <a:off x="2869152" y="3200189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297650" y="2595815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869152" y="2088695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574610" y="1517683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297651" y="3674874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51" y="3674874"/>
                <a:ext cx="12221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22916" y="1548877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16" y="1548877"/>
                <a:ext cx="137160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9970" y="2661625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70" y="2661625"/>
                <a:ext cx="1037492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12" idx="3"/>
            <a:endCxn id="15" idx="1"/>
          </p:cNvCxnSpPr>
          <p:nvPr/>
        </p:nvCxnSpPr>
        <p:spPr>
          <a:xfrm flipV="1">
            <a:off x="1874153" y="2903546"/>
            <a:ext cx="423497" cy="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399850" y="2482237"/>
            <a:ext cx="226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. . .</a:t>
            </a:r>
            <a:endParaRPr lang="zh-TW" altLang="en-US" sz="3200" dirty="0"/>
          </a:p>
        </p:txBody>
      </p:sp>
      <p:sp>
        <p:nvSpPr>
          <p:cNvPr id="23" name="橢圓 22"/>
          <p:cNvSpPr/>
          <p:nvPr/>
        </p:nvSpPr>
        <p:spPr>
          <a:xfrm>
            <a:off x="5570547" y="3742136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865089" y="3246104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5293588" y="2630642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5865089" y="2134610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5570547" y="1563598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93588" y="3720789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588" y="3720789"/>
                <a:ext cx="122213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18853" y="1594792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53" y="1594792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385907" y="2707540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07" y="2707540"/>
                <a:ext cx="103749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7123856" y="3728178"/>
            <a:ext cx="589084" cy="57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1" idx="0"/>
          </p:cNvCxnSpPr>
          <p:nvPr/>
        </p:nvCxnSpPr>
        <p:spPr>
          <a:xfrm flipV="1">
            <a:off x="7418398" y="3232146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846896" y="2627772"/>
            <a:ext cx="1147397" cy="615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18398" y="2120652"/>
            <a:ext cx="0" cy="49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7123856" y="1549640"/>
            <a:ext cx="589084" cy="57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46897" y="3706831"/>
                <a:ext cx="1222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7" y="3706831"/>
                <a:ext cx="122213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772162" y="1580834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62" y="1580834"/>
                <a:ext cx="1371600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39216" y="2693582"/>
                <a:ext cx="103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16" y="2693582"/>
                <a:ext cx="103749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endCxn id="33" idx="1"/>
          </p:cNvCxnSpPr>
          <p:nvPr/>
        </p:nvCxnSpPr>
        <p:spPr>
          <a:xfrm>
            <a:off x="6159631" y="1873939"/>
            <a:ext cx="687265" cy="1061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34913" y="4346988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Elman Network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98792" y="4383649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Jordan Network</a:t>
            </a:r>
            <a:endParaRPr lang="zh-TW" altLang="en-US" sz="28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69214" y="5067617"/>
            <a:ext cx="7479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前面我們所舉的例子為將隱藏層的輸出與下一層輸入一起做計算，而其實也可以將輸出的值儲存後與下一層隱藏層的值一起做計算，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通常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Jordan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的分類效果會比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Elman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來的好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4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3823"/>
            <a:ext cx="7772400" cy="1609344"/>
          </a:xfrm>
        </p:spPr>
        <p:txBody>
          <a:bodyPr/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50792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以上我們所談到的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都還只是最簡單的架構，而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也是神經網路，也會使用到倒傳遞演算法，要注意的是，計算誤差是依時間順序從最後一個時間點開始回傳，回傳到第一個時間點，推導過程基本上差不多，這邊就不再一一推導，請同學自行回去複習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5C37-DCA8-4703-BD16-1E20410147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1768</Words>
  <Application>Microsoft Office PowerPoint</Application>
  <PresentationFormat>如螢幕大小 (4:3)</PresentationFormat>
  <Paragraphs>472</Paragraphs>
  <Slides>26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遞迴神經網路(Recurrent neural network)</vt:lpstr>
      <vt:lpstr>大綱</vt:lpstr>
      <vt:lpstr>RNN介紹</vt:lpstr>
      <vt:lpstr>RNN介紹</vt:lpstr>
      <vt:lpstr>RNN介紹</vt:lpstr>
      <vt:lpstr>RNN介紹</vt:lpstr>
      <vt:lpstr>RNN介紹</vt:lpstr>
      <vt:lpstr>不同的RNN架構</vt:lpstr>
      <vt:lpstr>RNN介紹</vt:lpstr>
      <vt:lpstr>RNN介紹</vt:lpstr>
      <vt:lpstr>長短期記憶  Long Short-term Memory (LSTM)</vt:lpstr>
      <vt:lpstr>PowerPoint 簡報</vt:lpstr>
      <vt:lpstr>PowerPoint 簡報</vt:lpstr>
      <vt:lpstr>PowerPoint 簡報</vt:lpstr>
      <vt:lpstr>PowerPoint 簡報</vt:lpstr>
      <vt:lpstr>PowerPoint 簡報</vt:lpstr>
      <vt:lpstr>LSTM</vt:lpstr>
      <vt:lpstr>LSTM</vt:lpstr>
      <vt:lpstr>補充</vt:lpstr>
      <vt:lpstr>LSTM實作</vt:lpstr>
      <vt:lpstr>LSTM實作</vt:lpstr>
      <vt:lpstr>LSTM實作</vt:lpstr>
      <vt:lpstr>LSTM實作</vt:lpstr>
      <vt:lpstr>LSTM實作</vt:lpstr>
      <vt:lpstr>LSTM實作</vt:lpstr>
      <vt:lpstr>LSTM實作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Recurrent Neural Network in TensorFlow</dc:title>
  <dc:creator>Christ</dc:creator>
  <cp:lastModifiedBy>Windows 使用者</cp:lastModifiedBy>
  <cp:revision>198</cp:revision>
  <dcterms:created xsi:type="dcterms:W3CDTF">2017-09-10T12:29:24Z</dcterms:created>
  <dcterms:modified xsi:type="dcterms:W3CDTF">2018-08-12T06:53:50Z</dcterms:modified>
</cp:coreProperties>
</file>