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08" r:id="rId2"/>
    <p:sldId id="305" r:id="rId3"/>
    <p:sldId id="307" r:id="rId4"/>
    <p:sldId id="309" r:id="rId5"/>
    <p:sldId id="306" r:id="rId6"/>
    <p:sldId id="310" r:id="rId7"/>
    <p:sldId id="311" r:id="rId8"/>
    <p:sldId id="312" r:id="rId9"/>
    <p:sldId id="256" r:id="rId10"/>
    <p:sldId id="257" r:id="rId11"/>
    <p:sldId id="258" r:id="rId12"/>
    <p:sldId id="259" r:id="rId13"/>
    <p:sldId id="288" r:id="rId14"/>
    <p:sldId id="289" r:id="rId15"/>
    <p:sldId id="290" r:id="rId16"/>
    <p:sldId id="261" r:id="rId17"/>
    <p:sldId id="263" r:id="rId18"/>
    <p:sldId id="291" r:id="rId19"/>
    <p:sldId id="304" r:id="rId20"/>
    <p:sldId id="313" r:id="rId21"/>
    <p:sldId id="292" r:id="rId22"/>
    <p:sldId id="314" r:id="rId23"/>
    <p:sldId id="269" r:id="rId24"/>
    <p:sldId id="294" r:id="rId25"/>
    <p:sldId id="295" r:id="rId26"/>
    <p:sldId id="296" r:id="rId27"/>
    <p:sldId id="297" r:id="rId28"/>
    <p:sldId id="298" r:id="rId29"/>
    <p:sldId id="299" r:id="rId30"/>
    <p:sldId id="300"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165" autoAdjust="0"/>
  </p:normalViewPr>
  <p:slideViewPr>
    <p:cSldViewPr snapToGrid="0">
      <p:cViewPr varScale="1">
        <p:scale>
          <a:sx n="90" d="100"/>
          <a:sy n="90" d="100"/>
        </p:scale>
        <p:origin x="13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D8AF2-6BF5-4368-A56C-9E7AFC245EA2}" type="datetimeFigureOut">
              <a:rPr lang="zh-TW" altLang="en-US" smtClean="0"/>
              <a:t>2018/6/18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3A017-D142-4604-9DE4-941CDF82B6A1}" type="slidenum">
              <a:rPr lang="zh-TW" altLang="en-US" smtClean="0"/>
              <a:t>‹#›</a:t>
            </a:fld>
            <a:endParaRPr lang="zh-TW" altLang="en-US"/>
          </a:p>
        </p:txBody>
      </p:sp>
    </p:spTree>
    <p:extLst>
      <p:ext uri="{BB962C8B-B14F-4D97-AF65-F5344CB8AC3E}">
        <p14:creationId xmlns:p14="http://schemas.microsoft.com/office/powerpoint/2010/main" val="346727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journals.plos.org/plosone/article?id=10.1371/journal.pone.0157734#pone-0157734-g002"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vision.sdsu.edu/hdma/smart/flu2"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zh-TW" altLang="en-US" dirty="0" smtClean="0"/>
              <a:t>特徵</a:t>
            </a:r>
            <a:r>
              <a:rPr lang="zh-TW" altLang="en-US" dirty="0" smtClean="0"/>
              <a:t>當然可以取更多，分類效果可能更好</a:t>
            </a:r>
            <a:r>
              <a:rPr lang="zh-TW" altLang="en-US" dirty="0" smtClean="0"/>
              <a:t>，不過一般線性分類會取兩個重要性最高的特徵來作為分類依據</a:t>
            </a:r>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2</a:t>
            </a:fld>
            <a:endParaRPr lang="zh-TW" altLang="en-US"/>
          </a:p>
        </p:txBody>
      </p:sp>
    </p:spTree>
    <p:extLst>
      <p:ext uri="{BB962C8B-B14F-4D97-AF65-F5344CB8AC3E}">
        <p14:creationId xmlns:p14="http://schemas.microsoft.com/office/powerpoint/2010/main" val="3147017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各個城市的本地</a:t>
            </a:r>
            <a:r>
              <a:rPr lang="en-US" altLang="zh-TW" sz="1200" b="0" i="0" kern="1200" dirty="0" smtClean="0">
                <a:solidFill>
                  <a:schemeClr val="tx1"/>
                </a:solidFill>
                <a:effectLst/>
                <a:latin typeface="+mn-lt"/>
                <a:ea typeface="+mn-ea"/>
                <a:cs typeface="+mn-cs"/>
              </a:rPr>
              <a:t>ILI</a:t>
            </a:r>
            <a:r>
              <a:rPr lang="zh-TW" altLang="en-US" sz="1200" b="0" i="0" kern="1200" dirty="0" smtClean="0">
                <a:solidFill>
                  <a:schemeClr val="tx1"/>
                </a:solidFill>
                <a:effectLst/>
                <a:latin typeface="+mn-lt"/>
                <a:ea typeface="+mn-ea"/>
                <a:cs typeface="+mn-cs"/>
              </a:rPr>
              <a:t>百分比和</a:t>
            </a:r>
            <a:r>
              <a:rPr lang="en-US" altLang="zh-TW" sz="1200" b="0" i="0" kern="1200" dirty="0" smtClean="0">
                <a:solidFill>
                  <a:schemeClr val="tx1"/>
                </a:solidFill>
                <a:effectLst/>
                <a:latin typeface="+mn-lt"/>
                <a:ea typeface="+mn-ea"/>
                <a:cs typeface="+mn-cs"/>
              </a:rPr>
              <a:t>tweet</a:t>
            </a:r>
            <a:r>
              <a:rPr lang="zh-TW" altLang="en-US" sz="1200" b="0" i="0" kern="1200" dirty="0" smtClean="0">
                <a:solidFill>
                  <a:schemeClr val="tx1"/>
                </a:solidFill>
                <a:effectLst/>
                <a:latin typeface="+mn-lt"/>
                <a:ea typeface="+mn-ea"/>
                <a:cs typeface="+mn-cs"/>
              </a:rPr>
              <a:t>率的比較結果不一，但許多係數都很顯著</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納什維爾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戴維森地區（</a:t>
            </a:r>
            <a:r>
              <a:rPr lang="zh-TW" altLang="en-US" sz="1200" b="0" i="0" u="none" strike="noStrike" kern="1200" dirty="0" smtClean="0">
                <a:solidFill>
                  <a:schemeClr val="tx1"/>
                </a:solidFill>
                <a:effectLst/>
                <a:latin typeface="+mn-lt"/>
                <a:ea typeface="+mn-ea"/>
                <a:cs typeface="+mn-cs"/>
                <a:hlinkClick r:id="rId3"/>
              </a:rPr>
              <a:t>圖</a:t>
            </a:r>
            <a:r>
              <a:rPr lang="en-US" altLang="zh-TW" sz="1200" b="0" i="0" u="none" strike="noStrike" kern="1200" dirty="0" smtClean="0">
                <a:solidFill>
                  <a:schemeClr val="tx1"/>
                </a:solidFill>
                <a:effectLst/>
                <a:latin typeface="+mn-lt"/>
                <a:ea typeface="+mn-ea"/>
                <a:cs typeface="+mn-cs"/>
                <a:hlinkClick r:id="rId3"/>
              </a:rPr>
              <a:t>2b</a:t>
            </a:r>
            <a:r>
              <a:rPr lang="zh-TW" altLang="en-US" sz="1200" b="0" i="0" kern="1200" dirty="0" smtClean="0">
                <a:solidFill>
                  <a:schemeClr val="tx1"/>
                </a:solidFill>
                <a:effectLst/>
                <a:latin typeface="+mn-lt"/>
                <a:ea typeface="+mn-ea"/>
                <a:cs typeface="+mn-cs"/>
              </a:rPr>
              <a:t>）表明流感相關推文與當地</a:t>
            </a:r>
            <a:r>
              <a:rPr lang="en-US" altLang="zh-TW" sz="1200" b="0" i="0" kern="1200" dirty="0" smtClean="0">
                <a:solidFill>
                  <a:schemeClr val="tx1"/>
                </a:solidFill>
                <a:effectLst/>
                <a:latin typeface="+mn-lt"/>
                <a:ea typeface="+mn-ea"/>
                <a:cs typeface="+mn-cs"/>
              </a:rPr>
              <a:t>ILI</a:t>
            </a:r>
            <a:r>
              <a:rPr lang="zh-TW" altLang="en-US" sz="1200" b="0" i="0" kern="1200" dirty="0" smtClean="0">
                <a:solidFill>
                  <a:schemeClr val="tx1"/>
                </a:solidFill>
                <a:effectLst/>
                <a:latin typeface="+mn-lt"/>
                <a:ea typeface="+mn-ea"/>
                <a:cs typeface="+mn-cs"/>
              </a:rPr>
              <a:t>報告（</a:t>
            </a:r>
            <a:r>
              <a:rPr lang="en-US" altLang="zh-TW" sz="1200" b="0" i="0" kern="1200" dirty="0" smtClean="0">
                <a:solidFill>
                  <a:schemeClr val="tx1"/>
                </a:solidFill>
                <a:effectLst/>
                <a:latin typeface="+mn-lt"/>
                <a:ea typeface="+mn-ea"/>
                <a:cs typeface="+mn-cs"/>
              </a:rPr>
              <a:t>r = 0.827</a:t>
            </a:r>
            <a:r>
              <a:rPr lang="zh-TW" altLang="en-US" sz="1200" b="0" i="0" kern="1200" dirty="0" smtClean="0">
                <a:solidFill>
                  <a:schemeClr val="tx1"/>
                </a:solidFill>
                <a:effectLst/>
                <a:latin typeface="+mn-lt"/>
                <a:ea typeface="+mn-ea"/>
                <a:cs typeface="+mn-cs"/>
              </a:rPr>
              <a:t>）之間的密切關係，儘管第</a:t>
            </a:r>
            <a:r>
              <a:rPr lang="en-US" altLang="zh-TW" sz="1200" b="0" i="0" kern="1200" dirty="0" smtClean="0">
                <a:solidFill>
                  <a:schemeClr val="tx1"/>
                </a:solidFill>
                <a:effectLst/>
                <a:latin typeface="+mn-lt"/>
                <a:ea typeface="+mn-ea"/>
                <a:cs typeface="+mn-cs"/>
              </a:rPr>
              <a:t>52</a:t>
            </a:r>
            <a:r>
              <a:rPr lang="zh-TW" altLang="en-US" sz="1200" b="0" i="0" kern="1200" dirty="0" smtClean="0">
                <a:solidFill>
                  <a:schemeClr val="tx1"/>
                </a:solidFill>
                <a:effectLst/>
                <a:latin typeface="+mn-lt"/>
                <a:ea typeface="+mn-ea"/>
                <a:cs typeface="+mn-cs"/>
              </a:rPr>
              <a:t>週的</a:t>
            </a:r>
            <a:r>
              <a:rPr lang="en-US" altLang="zh-TW" sz="1200" b="0" i="0" kern="1200" dirty="0" smtClean="0">
                <a:solidFill>
                  <a:schemeClr val="tx1"/>
                </a:solidFill>
                <a:effectLst/>
                <a:latin typeface="+mn-lt"/>
                <a:ea typeface="+mn-ea"/>
                <a:cs typeface="+mn-cs"/>
              </a:rPr>
              <a:t>ILI</a:t>
            </a:r>
            <a:r>
              <a:rPr lang="zh-TW" altLang="en-US" sz="1200" b="0" i="0" kern="1200" dirty="0" smtClean="0">
                <a:solidFill>
                  <a:schemeClr val="tx1"/>
                </a:solidFill>
                <a:effectLst/>
                <a:latin typeface="+mn-lt"/>
                <a:ea typeface="+mn-ea"/>
                <a:cs typeface="+mn-cs"/>
              </a:rPr>
              <a:t>數據存在明顯差距</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一些城市的結果不盡如人意。在某些情況下，這可能是由於當地</a:t>
            </a:r>
            <a:r>
              <a:rPr lang="en-US" altLang="zh-TW" sz="1200" b="0" i="0" kern="1200" dirty="0" smtClean="0">
                <a:solidFill>
                  <a:schemeClr val="tx1"/>
                </a:solidFill>
                <a:effectLst/>
                <a:latin typeface="+mn-lt"/>
                <a:ea typeface="+mn-ea"/>
                <a:cs typeface="+mn-cs"/>
              </a:rPr>
              <a:t>ILI</a:t>
            </a:r>
            <a:r>
              <a:rPr lang="zh-TW" altLang="en-US" sz="1200" b="0" i="0" kern="1200" dirty="0" smtClean="0">
                <a:solidFill>
                  <a:schemeClr val="tx1"/>
                </a:solidFill>
                <a:effectLst/>
                <a:latin typeface="+mn-lt"/>
                <a:ea typeface="+mn-ea"/>
                <a:cs typeface="+mn-cs"/>
              </a:rPr>
              <a:t>報告不可靠。</a:t>
            </a:r>
            <a:r>
              <a:rPr lang="zh-TW" altLang="en-US" sz="1200" b="0" i="0" u="none" strike="noStrike" kern="1200" dirty="0" smtClean="0">
                <a:solidFill>
                  <a:schemeClr val="tx1"/>
                </a:solidFill>
                <a:effectLst/>
                <a:latin typeface="+mn-lt"/>
                <a:ea typeface="+mn-ea"/>
                <a:cs typeface="+mn-cs"/>
                <a:hlinkClick r:id="rId3"/>
              </a:rPr>
              <a:t>如圖</a:t>
            </a:r>
            <a:r>
              <a:rPr lang="en-US" altLang="zh-TW" sz="1200" b="0" i="0" u="none" strike="noStrike" kern="1200" dirty="0" smtClean="0">
                <a:solidFill>
                  <a:schemeClr val="tx1"/>
                </a:solidFill>
                <a:effectLst/>
                <a:latin typeface="+mn-lt"/>
                <a:ea typeface="+mn-ea"/>
                <a:cs typeface="+mn-cs"/>
                <a:hlinkClick r:id="rId3"/>
              </a:rPr>
              <a:t>2c</a:t>
            </a:r>
            <a:r>
              <a:rPr lang="zh-TW" altLang="en-US" sz="1200" b="0" i="0" kern="1200" dirty="0" smtClean="0">
                <a:solidFill>
                  <a:schemeClr val="tx1"/>
                </a:solidFill>
                <a:effectLst/>
                <a:latin typeface="+mn-lt"/>
                <a:ea typeface="+mn-ea"/>
                <a:cs typeface="+mn-cs"/>
              </a:rPr>
              <a:t>所示，克利夫蘭的係數並不像其他城市那麼高</a:t>
            </a:r>
            <a:r>
              <a:rPr lang="en-US" altLang="zh-TW" sz="1200" b="0" i="0" kern="1200" dirty="0" smtClean="0">
                <a:solidFill>
                  <a:schemeClr val="tx1"/>
                </a:solidFill>
                <a:effectLst/>
                <a:latin typeface="+mn-lt"/>
                <a:ea typeface="+mn-ea"/>
                <a:cs typeface="+mn-cs"/>
              </a:rPr>
              <a:t>; </a:t>
            </a:r>
          </a:p>
          <a:p>
            <a:r>
              <a:rPr lang="zh-TW" altLang="en-US" sz="1200" b="0" i="0" kern="1200" dirty="0" smtClean="0">
                <a:solidFill>
                  <a:schemeClr val="tx1"/>
                </a:solidFill>
                <a:effectLst/>
                <a:latin typeface="+mn-lt"/>
                <a:ea typeface="+mn-ea"/>
                <a:cs typeface="+mn-cs"/>
              </a:rPr>
              <a:t>然而，局部</a:t>
            </a:r>
            <a:r>
              <a:rPr lang="en-US" altLang="zh-TW" sz="1200" b="0" i="0" kern="1200" dirty="0" smtClean="0">
                <a:solidFill>
                  <a:schemeClr val="tx1"/>
                </a:solidFill>
                <a:effectLst/>
                <a:latin typeface="+mn-lt"/>
                <a:ea typeface="+mn-ea"/>
                <a:cs typeface="+mn-cs"/>
              </a:rPr>
              <a:t>ILI</a:t>
            </a:r>
            <a:r>
              <a:rPr lang="zh-TW" altLang="en-US" sz="1200" b="0" i="0" kern="1200" dirty="0" smtClean="0">
                <a:solidFill>
                  <a:schemeClr val="tx1"/>
                </a:solidFill>
                <a:effectLst/>
                <a:latin typeface="+mn-lt"/>
                <a:ea typeface="+mn-ea"/>
                <a:cs typeface="+mn-cs"/>
              </a:rPr>
              <a:t>曲線（紅色）非常不規則，經常突然下降到</a:t>
            </a:r>
            <a:r>
              <a:rPr lang="en-US" altLang="zh-TW" sz="1200" b="0" i="0" kern="1200" dirty="0" smtClean="0">
                <a:solidFill>
                  <a:schemeClr val="tx1"/>
                </a:solidFill>
                <a:effectLst/>
                <a:latin typeface="+mn-lt"/>
                <a:ea typeface="+mn-ea"/>
                <a:cs typeface="+mn-cs"/>
              </a:rPr>
              <a:t>0.0</a:t>
            </a:r>
            <a:r>
              <a:rPr lang="zh-TW" altLang="en-US" sz="1200" b="0" i="0" kern="1200" dirty="0" smtClean="0">
                <a:solidFill>
                  <a:schemeClr val="tx1"/>
                </a:solidFill>
                <a:effectLst/>
                <a:latin typeface="+mn-lt"/>
                <a:ea typeface="+mn-ea"/>
                <a:cs typeface="+mn-cs"/>
              </a:rPr>
              <a:t>％，這表明</a:t>
            </a:r>
            <a:r>
              <a:rPr lang="en-US" altLang="zh-TW" sz="1200" b="0" i="0" kern="1200" dirty="0" smtClean="0">
                <a:solidFill>
                  <a:schemeClr val="tx1"/>
                </a:solidFill>
                <a:effectLst/>
                <a:latin typeface="+mn-lt"/>
                <a:ea typeface="+mn-ea"/>
                <a:cs typeface="+mn-cs"/>
              </a:rPr>
              <a:t>ILI</a:t>
            </a:r>
            <a:r>
              <a:rPr lang="zh-TW" altLang="en-US" sz="1200" b="0" i="0" kern="1200" dirty="0" smtClean="0">
                <a:solidFill>
                  <a:schemeClr val="tx1"/>
                </a:solidFill>
                <a:effectLst/>
                <a:latin typeface="+mn-lt"/>
                <a:ea typeface="+mn-ea"/>
                <a:cs typeface="+mn-cs"/>
              </a:rPr>
              <a:t>在該區域沒有可靠的報告。儘管如此，其他城市如波士頓（</a:t>
            </a:r>
            <a:r>
              <a:rPr lang="zh-TW" altLang="en-US" sz="1200" b="0" i="0" u="none" strike="noStrike" kern="1200" dirty="0" smtClean="0">
                <a:solidFill>
                  <a:schemeClr val="tx1"/>
                </a:solidFill>
                <a:effectLst/>
                <a:latin typeface="+mn-lt"/>
                <a:ea typeface="+mn-ea"/>
                <a:cs typeface="+mn-cs"/>
                <a:hlinkClick r:id="rId3"/>
              </a:rPr>
              <a:t>圖</a:t>
            </a:r>
            <a:r>
              <a:rPr lang="en-US" altLang="zh-TW" sz="1200" b="0" i="0" u="none" strike="noStrike" kern="1200" dirty="0" smtClean="0">
                <a:solidFill>
                  <a:schemeClr val="tx1"/>
                </a:solidFill>
                <a:effectLst/>
                <a:latin typeface="+mn-lt"/>
                <a:ea typeface="+mn-ea"/>
                <a:cs typeface="+mn-cs"/>
                <a:hlinkClick r:id="rId3"/>
              </a:rPr>
              <a:t>2d</a:t>
            </a:r>
            <a:r>
              <a:rPr lang="zh-TW" altLang="en-US" sz="1200" b="0" i="0" kern="1200" dirty="0" smtClean="0">
                <a:solidFill>
                  <a:schemeClr val="tx1"/>
                </a:solidFill>
                <a:effectLst/>
                <a:latin typeface="+mn-lt"/>
                <a:ea typeface="+mn-ea"/>
                <a:cs typeface="+mn-cs"/>
              </a:rPr>
              <a:t>）</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似乎具有更一致的</a:t>
            </a:r>
            <a:r>
              <a:rPr lang="en-US" altLang="zh-TW" sz="1200" b="0" i="0" kern="1200" dirty="0" smtClean="0">
                <a:solidFill>
                  <a:schemeClr val="tx1"/>
                </a:solidFill>
                <a:effectLst/>
                <a:latin typeface="+mn-lt"/>
                <a:ea typeface="+mn-ea"/>
                <a:cs typeface="+mn-cs"/>
              </a:rPr>
              <a:t>ILI</a:t>
            </a:r>
            <a:r>
              <a:rPr lang="zh-TW" altLang="en-US" sz="1200" b="0" i="0" kern="1200" dirty="0" smtClean="0">
                <a:solidFill>
                  <a:schemeClr val="tx1"/>
                </a:solidFill>
                <a:effectLst/>
                <a:latin typeface="+mn-lt"/>
                <a:ea typeface="+mn-ea"/>
                <a:cs typeface="+mn-cs"/>
              </a:rPr>
              <a:t>曲線，但仍顯示</a:t>
            </a:r>
            <a:r>
              <a:rPr lang="en-US" altLang="zh-TW" sz="1200" b="0" i="0" kern="1200" dirty="0" smtClean="0">
                <a:solidFill>
                  <a:schemeClr val="tx1"/>
                </a:solidFill>
                <a:effectLst/>
                <a:latin typeface="+mn-lt"/>
                <a:ea typeface="+mn-ea"/>
                <a:cs typeface="+mn-cs"/>
              </a:rPr>
              <a:t>tweet</a:t>
            </a:r>
            <a:r>
              <a:rPr lang="zh-TW" altLang="en-US" sz="1200" b="0" i="0" kern="1200" dirty="0" smtClean="0">
                <a:solidFill>
                  <a:schemeClr val="tx1"/>
                </a:solidFill>
                <a:effectLst/>
                <a:latin typeface="+mn-lt"/>
                <a:ea typeface="+mn-ea"/>
                <a:cs typeface="+mn-cs"/>
              </a:rPr>
              <a:t>率與局部</a:t>
            </a:r>
            <a:r>
              <a:rPr lang="en-US" altLang="zh-TW" sz="1200" b="0" i="0" kern="1200" dirty="0" smtClean="0">
                <a:solidFill>
                  <a:schemeClr val="tx1"/>
                </a:solidFill>
                <a:effectLst/>
                <a:latin typeface="+mn-lt"/>
                <a:ea typeface="+mn-ea"/>
                <a:cs typeface="+mn-cs"/>
              </a:rPr>
              <a:t>ILI</a:t>
            </a:r>
            <a:r>
              <a:rPr lang="zh-TW" altLang="en-US" sz="1200" b="0" i="0" kern="1200" dirty="0" smtClean="0">
                <a:solidFill>
                  <a:schemeClr val="tx1"/>
                </a:solidFill>
                <a:effectLst/>
                <a:latin typeface="+mn-lt"/>
                <a:ea typeface="+mn-ea"/>
                <a:cs typeface="+mn-cs"/>
              </a:rPr>
              <a:t>之間的相關性很小，表明目前的過濾和分類方法可能需要微調以說明空間變異性。</a:t>
            </a:r>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25</a:t>
            </a:fld>
            <a:endParaRPr lang="zh-TW" altLang="en-US"/>
          </a:p>
        </p:txBody>
      </p:sp>
    </p:spTree>
    <p:extLst>
      <p:ext uri="{BB962C8B-B14F-4D97-AF65-F5344CB8AC3E}">
        <p14:creationId xmlns:p14="http://schemas.microsoft.com/office/powerpoint/2010/main" val="191621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由於當地的流感樣病例報告通常可能存在問題，因此本研究還利用</a:t>
            </a:r>
            <a:r>
              <a:rPr lang="en-US" altLang="zh-TW" sz="1200" b="0" i="0" kern="1200" dirty="0" smtClean="0">
                <a:solidFill>
                  <a:schemeClr val="tx1"/>
                </a:solidFill>
                <a:effectLst/>
                <a:latin typeface="+mn-lt"/>
                <a:ea typeface="+mn-ea"/>
                <a:cs typeface="+mn-cs"/>
              </a:rPr>
              <a:t>CDC</a:t>
            </a:r>
            <a:r>
              <a:rPr lang="zh-TW" altLang="en-US" sz="1200" b="0" i="0" kern="1200" dirty="0" smtClean="0">
                <a:solidFill>
                  <a:schemeClr val="tx1"/>
                </a:solidFill>
                <a:effectLst/>
                <a:latin typeface="+mn-lt"/>
                <a:ea typeface="+mn-ea"/>
                <a:cs typeface="+mn-cs"/>
              </a:rPr>
              <a:t>提供的區域性流感樣病例報告分析了</a:t>
            </a:r>
            <a:r>
              <a:rPr lang="en-US" altLang="zh-TW" sz="1200" b="0" i="0" kern="1200" dirty="0" smtClean="0">
                <a:solidFill>
                  <a:schemeClr val="tx1"/>
                </a:solidFill>
                <a:effectLst/>
                <a:latin typeface="+mn-lt"/>
                <a:ea typeface="+mn-ea"/>
                <a:cs typeface="+mn-cs"/>
              </a:rPr>
              <a:t>Twitter</a:t>
            </a:r>
            <a:r>
              <a:rPr lang="zh-TW" altLang="en-US" sz="1200" b="0" i="0" kern="1200" dirty="0" smtClean="0">
                <a:solidFill>
                  <a:schemeClr val="tx1"/>
                </a:solidFill>
                <a:effectLst/>
                <a:latin typeface="+mn-lt"/>
                <a:ea typeface="+mn-ea"/>
                <a:cs typeface="+mn-cs"/>
              </a:rPr>
              <a:t>的活動</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26</a:t>
            </a:fld>
            <a:endParaRPr lang="zh-TW" altLang="en-US"/>
          </a:p>
        </p:txBody>
      </p:sp>
    </p:spTree>
    <p:extLst>
      <p:ext uri="{BB962C8B-B14F-4D97-AF65-F5344CB8AC3E}">
        <p14:creationId xmlns:p14="http://schemas.microsoft.com/office/powerpoint/2010/main" val="4088756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大多數地區主要由與國家或當地</a:t>
            </a:r>
            <a:r>
              <a:rPr lang="en-US" altLang="zh-TW" sz="1200" b="0" i="0" kern="1200" dirty="0" smtClean="0">
                <a:solidFill>
                  <a:schemeClr val="tx1"/>
                </a:solidFill>
                <a:effectLst/>
                <a:latin typeface="+mn-lt"/>
                <a:ea typeface="+mn-ea"/>
                <a:cs typeface="+mn-cs"/>
              </a:rPr>
              <a:t>ILI</a:t>
            </a:r>
            <a:r>
              <a:rPr lang="zh-TW" altLang="en-US" sz="1200" b="0" i="0" kern="1200" dirty="0" smtClean="0">
                <a:solidFill>
                  <a:schemeClr val="tx1"/>
                </a:solidFill>
                <a:effectLst/>
                <a:latin typeface="+mn-lt"/>
                <a:ea typeface="+mn-ea"/>
                <a:cs typeface="+mn-cs"/>
              </a:rPr>
              <a:t>報告相關性較差的城市組成，。但是，將</a:t>
            </a:r>
            <a:r>
              <a:rPr lang="en-US" altLang="zh-TW" sz="1200" b="0" i="0" kern="1200" dirty="0" smtClean="0">
                <a:solidFill>
                  <a:schemeClr val="tx1"/>
                </a:solidFill>
                <a:effectLst/>
                <a:latin typeface="+mn-lt"/>
                <a:ea typeface="+mn-ea"/>
                <a:cs typeface="+mn-cs"/>
              </a:rPr>
              <a:t>Twitter</a:t>
            </a:r>
            <a:r>
              <a:rPr lang="zh-TW" altLang="en-US" sz="1200" b="0" i="0" kern="1200" dirty="0" smtClean="0">
                <a:solidFill>
                  <a:schemeClr val="tx1"/>
                </a:solidFill>
                <a:effectLst/>
                <a:latin typeface="+mn-lt"/>
                <a:ea typeface="+mn-ea"/>
                <a:cs typeface="+mn-cs"/>
              </a:rPr>
              <a:t>數據匯總到區域似乎在許多情況下會產生出色的結果。</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例如，</a:t>
            </a:r>
            <a:r>
              <a:rPr lang="en-US" altLang="zh-TW" sz="1200" b="0" i="0" kern="1200" dirty="0" smtClean="0">
                <a:solidFill>
                  <a:schemeClr val="tx1"/>
                </a:solidFill>
                <a:effectLst/>
                <a:latin typeface="+mn-lt"/>
                <a:ea typeface="+mn-ea"/>
                <a:cs typeface="+mn-cs"/>
              </a:rPr>
              <a:t>10</a:t>
            </a:r>
            <a:r>
              <a:rPr lang="zh-TW" altLang="en-US" sz="1200" b="0" i="0" kern="1200" dirty="0" smtClean="0">
                <a:solidFill>
                  <a:schemeClr val="tx1"/>
                </a:solidFill>
                <a:effectLst/>
                <a:latin typeface="+mn-lt"/>
                <a:ea typeface="+mn-ea"/>
                <a:cs typeface="+mn-cs"/>
              </a:rPr>
              <a:t>區的相關係數顯著優於波特蘭和西雅圖個別城市的結果（</a:t>
            </a:r>
            <a:r>
              <a:rPr lang="en-US" altLang="zh-TW" sz="1200" b="0" i="0" kern="1200" dirty="0" smtClean="0">
                <a:solidFill>
                  <a:schemeClr val="tx1"/>
                </a:solidFill>
                <a:effectLst/>
                <a:latin typeface="+mn-lt"/>
                <a:ea typeface="+mn-ea"/>
                <a:cs typeface="+mn-cs"/>
              </a:rPr>
              <a:t>r = 0.927</a:t>
            </a:r>
            <a:r>
              <a:rPr lang="zh-TW" altLang="en-US" sz="1200" b="0" i="0" kern="1200" dirty="0" smtClean="0">
                <a:solidFill>
                  <a:schemeClr val="tx1"/>
                </a:solidFill>
                <a:effectLst/>
                <a:latin typeface="+mn-lt"/>
                <a:ea typeface="+mn-ea"/>
                <a:cs typeface="+mn-cs"/>
              </a:rPr>
              <a:t>）。這代表區域性流感樣病例可用於更好地評估數據收集和過濾方法，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因為它似乎比當地流感樣病例報告更可靠，但仍需考慮到流感傳播區域的差異。</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27</a:t>
            </a:fld>
            <a:endParaRPr lang="zh-TW" altLang="en-US"/>
          </a:p>
        </p:txBody>
      </p:sp>
    </p:spTree>
    <p:extLst>
      <p:ext uri="{BB962C8B-B14F-4D97-AF65-F5344CB8AC3E}">
        <p14:creationId xmlns:p14="http://schemas.microsoft.com/office/powerpoint/2010/main" val="1294453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公眾對這些方法的認識可能會影響行為，從而導致虛假報告。不難想像，</a:t>
            </a:r>
            <a:r>
              <a:rPr lang="en-US" altLang="zh-TW" sz="1200" b="0" i="0" kern="1200" dirty="0" smtClean="0">
                <a:solidFill>
                  <a:schemeClr val="tx1"/>
                </a:solidFill>
                <a:effectLst/>
                <a:latin typeface="+mn-lt"/>
                <a:ea typeface="+mn-ea"/>
                <a:cs typeface="+mn-cs"/>
              </a:rPr>
              <a:t>Twitter</a:t>
            </a:r>
            <a:r>
              <a:rPr lang="zh-TW" altLang="en-US" sz="1200" b="0" i="0" kern="1200" dirty="0" smtClean="0">
                <a:solidFill>
                  <a:schemeClr val="tx1"/>
                </a:solidFill>
                <a:effectLst/>
                <a:latin typeface="+mn-lt"/>
                <a:ea typeface="+mn-ea"/>
                <a:cs typeface="+mn-cs"/>
              </a:rPr>
              <a:t>用戶會偽造與流感相關的推文，</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以便從公共衛生官員那裡獲得更多關注並獲得更多資源，如疫苗供應。但是通過進一步了解個人扭曲真相的動機</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可以抵消這種虛假報導，這些見解可能使研究人員能夠識別可能不真實的</a:t>
            </a:r>
            <a:r>
              <a:rPr lang="en-US" altLang="zh-TW" sz="1200" b="0" i="0" kern="1200" dirty="0" smtClean="0">
                <a:solidFill>
                  <a:schemeClr val="tx1"/>
                </a:solidFill>
                <a:effectLst/>
                <a:latin typeface="+mn-lt"/>
                <a:ea typeface="+mn-ea"/>
                <a:cs typeface="+mn-cs"/>
              </a:rPr>
              <a:t>Twitter</a:t>
            </a:r>
            <a:r>
              <a:rPr lang="zh-TW" altLang="en-US" sz="1200" b="0" i="0" kern="1200" dirty="0" smtClean="0">
                <a:solidFill>
                  <a:schemeClr val="tx1"/>
                </a:solidFill>
                <a:effectLst/>
                <a:latin typeface="+mn-lt"/>
                <a:ea typeface="+mn-ea"/>
                <a:cs typeface="+mn-cs"/>
              </a:rPr>
              <a:t>消息。</a:t>
            </a:r>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28</a:t>
            </a:fld>
            <a:endParaRPr lang="zh-TW" altLang="en-US"/>
          </a:p>
        </p:txBody>
      </p:sp>
    </p:spTree>
    <p:extLst>
      <p:ext uri="{BB962C8B-B14F-4D97-AF65-F5344CB8AC3E}">
        <p14:creationId xmlns:p14="http://schemas.microsoft.com/office/powerpoint/2010/main" val="121519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最大邊距的找法就是先找到分類超平面左右兩邊距離超平面最近的點</a:t>
            </a:r>
            <a:r>
              <a:rPr lang="en-US" altLang="zh-TW" dirty="0" smtClean="0"/>
              <a:t>(</a:t>
            </a:r>
            <a:r>
              <a:rPr lang="zh-TW" altLang="en-US" dirty="0" smtClean="0"/>
              <a:t>外圍以紅框表示</a:t>
            </a:r>
            <a:r>
              <a:rPr lang="en-US" altLang="zh-TW" dirty="0" smtClean="0"/>
              <a:t>)</a:t>
            </a:r>
            <a:r>
              <a:rPr lang="zh-TW" altLang="en-US" dirty="0" smtClean="0"/>
              <a:t>，而找到的點就被稱為支援向量</a:t>
            </a:r>
            <a:r>
              <a:rPr lang="en-US" altLang="zh-TW" dirty="0" smtClean="0"/>
              <a:t>(support</a:t>
            </a:r>
            <a:r>
              <a:rPr lang="en-US" altLang="zh-TW" baseline="0" dirty="0" smtClean="0"/>
              <a:t> vector)</a:t>
            </a:r>
          </a:p>
          <a:p>
            <a:r>
              <a:rPr lang="zh-TW" altLang="en-US" dirty="0" smtClean="0"/>
              <a:t>找到兩點後繪出與超平面平行的虛線，兩虛線的距離就是最大邊距，經計算可得其值，而兩虛線中間那條線就是最好的分類超平面</a:t>
            </a:r>
            <a:endParaRPr lang="en-US" altLang="zh-TW" dirty="0" smtClean="0"/>
          </a:p>
          <a:p>
            <a:r>
              <a:rPr lang="zh-TW" altLang="en-US" dirty="0" smtClean="0"/>
              <a:t>另外三條線分別以數學式表示如圖</a:t>
            </a:r>
            <a:r>
              <a:rPr lang="en-US" altLang="zh-TW" dirty="0" smtClean="0"/>
              <a:t/>
            </a:r>
            <a:br>
              <a:rPr lang="en-US" altLang="zh-TW" dirty="0" smtClean="0"/>
            </a:b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3</a:t>
            </a:fld>
            <a:endParaRPr lang="zh-TW" altLang="en-US"/>
          </a:p>
        </p:txBody>
      </p:sp>
    </p:spTree>
    <p:extLst>
      <p:ext uri="{BB962C8B-B14F-4D97-AF65-F5344CB8AC3E}">
        <p14:creationId xmlns:p14="http://schemas.microsoft.com/office/powerpoint/2010/main" val="61836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投影到更高維的空間也就是增加特徵的數量</a:t>
            </a:r>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5</a:t>
            </a:fld>
            <a:endParaRPr lang="zh-TW" altLang="en-US"/>
          </a:p>
        </p:txBody>
      </p:sp>
    </p:spTree>
    <p:extLst>
      <p:ext uri="{BB962C8B-B14F-4D97-AF65-F5344CB8AC3E}">
        <p14:creationId xmlns:p14="http://schemas.microsoft.com/office/powerpoint/2010/main" val="1235416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11</a:t>
            </a:fld>
            <a:endParaRPr lang="zh-TW" altLang="en-US"/>
          </a:p>
        </p:txBody>
      </p:sp>
    </p:spTree>
    <p:extLst>
      <p:ext uri="{BB962C8B-B14F-4D97-AF65-F5344CB8AC3E}">
        <p14:creationId xmlns:p14="http://schemas.microsoft.com/office/powerpoint/2010/main" val="2180299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12</a:t>
            </a:fld>
            <a:endParaRPr lang="zh-TW" altLang="en-US"/>
          </a:p>
        </p:txBody>
      </p:sp>
    </p:spTree>
    <p:extLst>
      <p:ext uri="{BB962C8B-B14F-4D97-AF65-F5344CB8AC3E}">
        <p14:creationId xmlns:p14="http://schemas.microsoft.com/office/powerpoint/2010/main" val="312889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本研究開發了基於空間約束和關鍵字過濾器查詢</a:t>
            </a:r>
            <a:r>
              <a:rPr lang="en-US" altLang="zh-TW" sz="1200" b="0" i="0" kern="1200" dirty="0" smtClean="0">
                <a:solidFill>
                  <a:schemeClr val="tx1"/>
                </a:solidFill>
                <a:effectLst/>
                <a:latin typeface="+mn-lt"/>
                <a:ea typeface="+mn-ea"/>
                <a:cs typeface="+mn-cs"/>
              </a:rPr>
              <a:t>Twitter</a:t>
            </a:r>
            <a:r>
              <a:rPr lang="zh-TW" altLang="en-US" sz="1200" b="0" i="0" kern="1200" dirty="0" smtClean="0">
                <a:solidFill>
                  <a:schemeClr val="tx1"/>
                </a:solidFill>
                <a:effectLst/>
                <a:latin typeface="+mn-lt"/>
                <a:ea typeface="+mn-ea"/>
                <a:cs typeface="+mn-cs"/>
              </a:rPr>
              <a:t>搜索</a:t>
            </a:r>
            <a:r>
              <a:rPr lang="en-US" altLang="zh-TW" sz="1200" b="0" i="0" kern="1200" dirty="0" smtClean="0">
                <a:solidFill>
                  <a:schemeClr val="tx1"/>
                </a:solidFill>
                <a:effectLst/>
                <a:latin typeface="+mn-lt"/>
                <a:ea typeface="+mn-ea"/>
                <a:cs typeface="+mn-cs"/>
              </a:rPr>
              <a:t>API</a:t>
            </a:r>
            <a:r>
              <a:rPr lang="zh-TW" altLang="en-US" sz="1200" b="0" i="0" kern="1200" dirty="0" smtClean="0">
                <a:solidFill>
                  <a:schemeClr val="tx1"/>
                </a:solidFill>
                <a:effectLst/>
                <a:latin typeface="+mn-lt"/>
                <a:ea typeface="+mn-ea"/>
                <a:cs typeface="+mn-cs"/>
              </a:rPr>
              <a:t>的搜索工具。</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為了讓我們小組內的研究人員可以直觀地瀏覽這些數據，開發了一個網絡地圖，</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顯示與每個關鍵字相關的搜索位置以及該關鍵字的強度，見</a:t>
            </a:r>
            <a:r>
              <a:rPr lang="en-US" altLang="zh-TW" dirty="0" smtClean="0">
                <a:latin typeface="標楷體" panose="03000509000000000000" pitchFamily="65" charset="-120"/>
                <a:ea typeface="標楷體" panose="03000509000000000000" pitchFamily="65" charset="-120"/>
                <a:hlinkClick r:id="rId3"/>
              </a:rPr>
              <a:t>http://vision.sdsu.edu/hdma/smart/flu2</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推特也有</a:t>
            </a:r>
            <a:r>
              <a:rPr lang="en-US" altLang="zh-TW" dirty="0" smtClean="0">
                <a:latin typeface="標楷體" panose="03000509000000000000" pitchFamily="65" charset="-120"/>
                <a:ea typeface="標楷體" panose="03000509000000000000" pitchFamily="65" charset="-120"/>
              </a:rPr>
              <a:t>STREAMING</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API</a:t>
            </a:r>
            <a:r>
              <a:rPr lang="zh-TW" altLang="en-US" dirty="0" smtClean="0">
                <a:latin typeface="標楷體" panose="03000509000000000000" pitchFamily="65" charset="-120"/>
                <a:ea typeface="標楷體" panose="03000509000000000000" pitchFamily="65" charset="-120"/>
              </a:rPr>
              <a:t> 供用戶進行關鍵字的搜索，但只有百分之一的推文會被抽樣並顯示出來，</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而透過本研究的搜索工具可以得到更大量的資料，也更精確估計人口數量</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包含</a:t>
            </a:r>
            <a:r>
              <a:rPr lang="en-US" altLang="zh-TW" dirty="0" smtClean="0">
                <a:latin typeface="標楷體" panose="03000509000000000000" pitchFamily="65" charset="-120"/>
                <a:ea typeface="標楷體" panose="03000509000000000000" pitchFamily="65" charset="-120"/>
              </a:rPr>
              <a:t>31</a:t>
            </a:r>
            <a:r>
              <a:rPr lang="zh-TW" altLang="en-US" dirty="0" smtClean="0">
                <a:latin typeface="標楷體" panose="03000509000000000000" pitchFamily="65" charset="-120"/>
                <a:ea typeface="標楷體" panose="03000509000000000000" pitchFamily="65" charset="-120"/>
              </a:rPr>
              <a:t>個美國城市的資料，現為</a:t>
            </a:r>
            <a:r>
              <a:rPr lang="en-US" altLang="zh-TW" dirty="0" smtClean="0">
                <a:latin typeface="標楷體" panose="03000509000000000000" pitchFamily="65" charset="-120"/>
                <a:ea typeface="標楷體" panose="03000509000000000000" pitchFamily="65" charset="-120"/>
              </a:rPr>
              <a:t>32</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t>對數據能進行更詳盡的分析</a:t>
            </a:r>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16</a:t>
            </a:fld>
            <a:endParaRPr lang="zh-TW" altLang="en-US"/>
          </a:p>
        </p:txBody>
      </p:sp>
    </p:spTree>
    <p:extLst>
      <p:ext uri="{BB962C8B-B14F-4D97-AF65-F5344CB8AC3E}">
        <p14:creationId xmlns:p14="http://schemas.microsoft.com/office/powerpoint/2010/main" val="697265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 流感的藥開始見效了</a:t>
            </a:r>
            <a:r>
              <a:rPr lang="en-US" altLang="zh-TW" dirty="0" smtClean="0"/>
              <a:t>…</a:t>
            </a:r>
            <a:r>
              <a:rPr lang="zh-TW" altLang="en-US" dirty="0" smtClean="0"/>
              <a:t>該去睡了</a:t>
            </a:r>
            <a:r>
              <a:rPr lang="en-US" altLang="zh-TW" dirty="0" smtClean="0"/>
              <a:t>(</a:t>
            </a:r>
            <a:r>
              <a:rPr lang="zh-TW" altLang="en-US" dirty="0" smtClean="0"/>
              <a:t>已有服藥，確定有得到流感</a:t>
            </a:r>
            <a:r>
              <a:rPr lang="en-US" altLang="zh-TW" dirty="0" smtClean="0"/>
              <a:t>)</a:t>
            </a:r>
            <a:br>
              <a:rPr lang="en-US" altLang="zh-TW" dirty="0" smtClean="0"/>
            </a:br>
            <a:r>
              <a:rPr lang="en-US" altLang="zh-TW" dirty="0" smtClean="0"/>
              <a:t>2.</a:t>
            </a:r>
            <a:r>
              <a:rPr lang="zh-TW" altLang="en-US" dirty="0" smtClean="0"/>
              <a:t> 我必須克服這個流感</a:t>
            </a:r>
            <a:r>
              <a:rPr lang="en-US" altLang="zh-TW" dirty="0" smtClean="0"/>
              <a:t>(</a:t>
            </a:r>
            <a:r>
              <a:rPr lang="zh-TW" altLang="en-US" dirty="0" smtClean="0"/>
              <a:t>要克服或者說從流感恢復，所以確定有得到流感</a:t>
            </a:r>
            <a:r>
              <a:rPr lang="en-US" altLang="zh-TW" dirty="0" smtClean="0"/>
              <a:t>)</a:t>
            </a:r>
            <a:br>
              <a:rPr lang="en-US" altLang="zh-TW" dirty="0" smtClean="0"/>
            </a:br>
            <a:r>
              <a:rPr lang="en-US" altLang="zh-TW" dirty="0" smtClean="0"/>
              <a:t>3.</a:t>
            </a:r>
            <a:r>
              <a:rPr lang="zh-TW" altLang="en-US" dirty="0" smtClean="0"/>
              <a:t> 前一天上課誰得了急性腸胃炎</a:t>
            </a:r>
            <a:r>
              <a:rPr lang="en-US" altLang="zh-TW" dirty="0" smtClean="0"/>
              <a:t>?!(</a:t>
            </a:r>
            <a:r>
              <a:rPr lang="zh-TW" altLang="en-US" dirty="0" smtClean="0"/>
              <a:t>此句為問句，代表不確定誰得了腸胃炎，也不確定幾個人得了腸胃炎，甚至是不是得腸胃炎也不確定，所以也不能代表有流感病例</a:t>
            </a:r>
            <a:r>
              <a:rPr lang="en-US" altLang="zh-TW" dirty="0" smtClean="0"/>
              <a:t>)</a:t>
            </a:r>
          </a:p>
          <a:p>
            <a:r>
              <a:rPr lang="en-US" altLang="zh-TW" dirty="0" smtClean="0"/>
              <a:t>4.</a:t>
            </a:r>
            <a:r>
              <a:rPr lang="zh-TW" altLang="en-US" dirty="0" smtClean="0"/>
              <a:t> 我今天要施打流感疫苗 </a:t>
            </a:r>
            <a:r>
              <a:rPr lang="en-US" altLang="zh-TW" dirty="0" smtClean="0"/>
              <a:t>#</a:t>
            </a:r>
            <a:r>
              <a:rPr lang="zh-TW" altLang="en-US" dirty="0" smtClean="0"/>
              <a:t>感到害怕</a:t>
            </a:r>
            <a:r>
              <a:rPr lang="en-US" altLang="zh-TW" dirty="0" smtClean="0"/>
              <a:t>(</a:t>
            </a:r>
            <a:r>
              <a:rPr lang="zh-TW" altLang="en-US" dirty="0" smtClean="0"/>
              <a:t>施打流感疫苗只是為了預防，不代表得到流感</a:t>
            </a:r>
            <a:r>
              <a:rPr lang="en-US" altLang="zh-TW" dirty="0" smtClean="0"/>
              <a:t>)</a:t>
            </a:r>
            <a:br>
              <a:rPr lang="en-US" altLang="zh-TW" dirty="0" smtClean="0"/>
            </a:br>
            <a:endParaRPr lang="en-US" altLang="zh-TW" dirty="0" smtClean="0"/>
          </a:p>
          <a:p>
            <a:r>
              <a:rPr lang="zh-TW" altLang="en-US" dirty="0" smtClean="0"/>
              <a:t>紅字代表在判定為正類</a:t>
            </a:r>
            <a:r>
              <a:rPr lang="en-US" altLang="zh-TW" dirty="0" smtClean="0"/>
              <a:t>(</a:t>
            </a:r>
            <a:r>
              <a:rPr lang="zh-TW" altLang="en-US" dirty="0" smtClean="0"/>
              <a:t>有流感病例</a:t>
            </a:r>
            <a:r>
              <a:rPr lang="en-US" altLang="zh-TW" dirty="0" smtClean="0"/>
              <a:t>)</a:t>
            </a:r>
            <a:r>
              <a:rPr lang="zh-TW" altLang="en-US" dirty="0" smtClean="0"/>
              <a:t>的關鍵字</a:t>
            </a:r>
            <a:endParaRPr lang="en-US" altLang="zh-TW" dirty="0" smtClean="0"/>
          </a:p>
          <a:p>
            <a:r>
              <a:rPr lang="zh-TW" altLang="en-US" dirty="0" smtClean="0"/>
              <a:t>藍字代表為判定為負類</a:t>
            </a:r>
            <a:r>
              <a:rPr lang="en-US" altLang="zh-TW" dirty="0" smtClean="0"/>
              <a:t>(</a:t>
            </a:r>
            <a:r>
              <a:rPr lang="zh-TW" altLang="en-US" dirty="0" smtClean="0"/>
              <a:t>不確定有無流感病例</a:t>
            </a:r>
            <a:r>
              <a:rPr lang="en-US" altLang="zh-TW" dirty="0" smtClean="0"/>
              <a:t>)</a:t>
            </a:r>
            <a:r>
              <a:rPr lang="zh-TW" altLang="en-US" dirty="0" smtClean="0"/>
              <a:t>的關鍵字</a:t>
            </a:r>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17</a:t>
            </a:fld>
            <a:endParaRPr lang="zh-TW" altLang="en-US"/>
          </a:p>
        </p:txBody>
      </p:sp>
    </p:spTree>
    <p:extLst>
      <p:ext uri="{BB962C8B-B14F-4D97-AF65-F5344CB8AC3E}">
        <p14:creationId xmlns:p14="http://schemas.microsoft.com/office/powerpoint/2010/main" val="814891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由於此篇論文沒有在</a:t>
            </a:r>
            <a:r>
              <a:rPr lang="en-US" altLang="zh-TW" dirty="0" smtClean="0"/>
              <a:t>SVM</a:t>
            </a:r>
            <a:r>
              <a:rPr lang="zh-TW" altLang="en-US" dirty="0" smtClean="0"/>
              <a:t>部分提到用了哪些參數以及其作法，不過我們可以從其提供的資訊中來做分析</a:t>
            </a:r>
            <a:endParaRPr lang="zh-TW" altLang="en-US" dirty="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20</a:t>
            </a:fld>
            <a:endParaRPr lang="zh-TW" altLang="en-US"/>
          </a:p>
        </p:txBody>
      </p:sp>
    </p:spTree>
    <p:extLst>
      <p:ext uri="{BB962C8B-B14F-4D97-AF65-F5344CB8AC3E}">
        <p14:creationId xmlns:p14="http://schemas.microsoft.com/office/powerpoint/2010/main" val="296487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精確率又可稱陽性預測值，以結果來看原本應為不確定流感病例的部分被預測成確定有流感病例</a:t>
            </a:r>
            <a:r>
              <a:rPr lang="en-US" altLang="zh-TW" dirty="0" smtClean="0"/>
              <a:t>(FP)</a:t>
            </a:r>
            <a:r>
              <a:rPr lang="zh-TW" altLang="en-US" dirty="0" smtClean="0"/>
              <a:t>有一定數量</a:t>
            </a:r>
            <a:endParaRPr lang="en-US" altLang="zh-TW" dirty="0" smtClean="0"/>
          </a:p>
          <a:p>
            <a:r>
              <a:rPr lang="zh-TW" altLang="en-US" dirty="0" smtClean="0"/>
              <a:t>導致精確率只有</a:t>
            </a:r>
            <a:r>
              <a:rPr lang="en-US" altLang="zh-TW" dirty="0" smtClean="0"/>
              <a:t>0.671</a:t>
            </a:r>
            <a:r>
              <a:rPr lang="zh-TW" altLang="en-US" dirty="0" smtClean="0"/>
              <a:t>。這部分或許是可預期的，畢竟在有</a:t>
            </a:r>
            <a:r>
              <a:rPr lang="en-US" altLang="zh-TW" dirty="0" smtClean="0"/>
              <a:t>Flu</a:t>
            </a:r>
            <a:r>
              <a:rPr lang="zh-TW" altLang="en-US" dirty="0" smtClean="0"/>
              <a:t>這個詞的情況下，如果只是單以其他詞的顯著性排序就去判別</a:t>
            </a:r>
            <a:endParaRPr lang="en-US" altLang="zh-TW" dirty="0" smtClean="0"/>
          </a:p>
          <a:p>
            <a:r>
              <a:rPr lang="zh-TW" altLang="en-US" dirty="0" smtClean="0"/>
              <a:t>，當比較關鍵的那一兩個詞無法精確判斷時就會導致容易被判定為有流感疾病，所以在前面評估特徵顯著性的方法上或許可用其他方法嘗試</a:t>
            </a:r>
            <a:endParaRPr lang="en-US" altLang="zh-TW" dirty="0" smtClean="0"/>
          </a:p>
          <a:p>
            <a:endParaRPr lang="en-US" altLang="zh-TW" dirty="0" smtClean="0"/>
          </a:p>
          <a:p>
            <a:r>
              <a:rPr lang="zh-TW" altLang="en-US" dirty="0" smtClean="0"/>
              <a:t>然而以召回率來看的話，在對於原本為確定有流感病例的情況下，被預測為不確定</a:t>
            </a:r>
            <a:r>
              <a:rPr lang="en-US" altLang="zh-TW" dirty="0" smtClean="0"/>
              <a:t>(FN)</a:t>
            </a:r>
            <a:r>
              <a:rPr lang="zh-TW" altLang="en-US" dirty="0" smtClean="0"/>
              <a:t>的數量是少的</a:t>
            </a:r>
            <a:endParaRPr lang="en-US" altLang="zh-TW" dirty="0" smtClean="0"/>
          </a:p>
        </p:txBody>
      </p:sp>
      <p:sp>
        <p:nvSpPr>
          <p:cNvPr id="4" name="投影片編號版面配置區 3"/>
          <p:cNvSpPr>
            <a:spLocks noGrp="1"/>
          </p:cNvSpPr>
          <p:nvPr>
            <p:ph type="sldNum" sz="quarter" idx="10"/>
          </p:nvPr>
        </p:nvSpPr>
        <p:spPr/>
        <p:txBody>
          <a:bodyPr/>
          <a:lstStyle/>
          <a:p>
            <a:fld id="{1C13A017-D142-4604-9DE4-941CDF82B6A1}" type="slidenum">
              <a:rPr lang="zh-TW" altLang="en-US" smtClean="0"/>
              <a:t>21</a:t>
            </a:fld>
            <a:endParaRPr lang="zh-TW" altLang="en-US"/>
          </a:p>
        </p:txBody>
      </p:sp>
    </p:spTree>
    <p:extLst>
      <p:ext uri="{BB962C8B-B14F-4D97-AF65-F5344CB8AC3E}">
        <p14:creationId xmlns:p14="http://schemas.microsoft.com/office/powerpoint/2010/main" val="180837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36BBCDE-D0DC-463E-AABD-EDA9B546898A}" type="datetime1">
              <a:rPr lang="zh-TW" altLang="en-US" smtClean="0"/>
              <a:t>2018/6/18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87120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A903F3E-6971-4E2D-BBCC-E5B31220DD49}" type="datetime1">
              <a:rPr lang="zh-TW" altLang="en-US" smtClean="0"/>
              <a:t>2018/6/18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268549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2FFFF77-E0A1-45CD-8D4E-6E6547EB8872}" type="datetime1">
              <a:rPr lang="zh-TW" altLang="en-US" smtClean="0"/>
              <a:t>2018/6/18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8465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12E1AD2-A73F-427E-8A93-B24F50829C43}" type="datetime1">
              <a:rPr lang="zh-TW" altLang="en-US" smtClean="0"/>
              <a:t>2018/6/18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362938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73496D69-D5DE-4529-AD41-DC7DA0369E51}" type="datetime1">
              <a:rPr lang="zh-TW" altLang="en-US" smtClean="0"/>
              <a:t>2018/6/18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398773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F6F8484-71CE-4635-B7AD-3088E276C1A7}" type="datetime1">
              <a:rPr lang="zh-TW" altLang="en-US" smtClean="0"/>
              <a:t>2018/6/18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77370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D1FF37D-F4AF-4A52-9073-B989BE57D9BE}" type="datetime1">
              <a:rPr lang="zh-TW" altLang="en-US" smtClean="0"/>
              <a:t>2018/6/18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248770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D300C56-0F3C-489B-B886-6DD4BFA97811}" type="datetime1">
              <a:rPr lang="zh-TW" altLang="en-US" smtClean="0"/>
              <a:t>2018/6/18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66629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9474677-3D75-441F-9659-C5D0ABF145DA}" type="datetime1">
              <a:rPr lang="zh-TW" altLang="en-US" smtClean="0"/>
              <a:t>2018/6/18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3766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80E3108-0FD1-4939-A972-9FBF1A7F9E9D}" type="datetime1">
              <a:rPr lang="zh-TW" altLang="en-US" smtClean="0"/>
              <a:t>2018/6/18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419377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014F792-DBB9-4140-A3F6-2B4F963724D1}" type="datetime1">
              <a:rPr lang="zh-TW" altLang="en-US" smtClean="0"/>
              <a:t>2018/6/18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1173148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16419-05BA-4C7E-845E-3FA90E63E9EE}" type="datetime1">
              <a:rPr lang="zh-TW" altLang="en-US" smtClean="0"/>
              <a:t>2018/6/18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A3ABD-780D-47E0-9CAB-ABB458F51258}" type="slidenum">
              <a:rPr lang="zh-TW" altLang="en-US" smtClean="0"/>
              <a:t>‹#›</a:t>
            </a:fld>
            <a:endParaRPr lang="zh-TW" altLang="en-US"/>
          </a:p>
        </p:txBody>
      </p:sp>
    </p:spTree>
    <p:extLst>
      <p:ext uri="{BB962C8B-B14F-4D97-AF65-F5344CB8AC3E}">
        <p14:creationId xmlns:p14="http://schemas.microsoft.com/office/powerpoint/2010/main" val="362872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google.org/flutrends/abou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vision.sdsu.edu/hdma/smart/flu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HDMA-SDSU/HDMA-SocialMediaAPI/blob/dev/API-Twitter/Twitter_searchAPI_DEMO.py"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30.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3999" y="1122363"/>
            <a:ext cx="9385005" cy="2387600"/>
          </a:xfrm>
        </p:spPr>
        <p:txBody>
          <a:bodyPr>
            <a:normAutofit/>
          </a:bodyPr>
          <a:lstStyle/>
          <a:p>
            <a:r>
              <a:rPr lang="en-US" altLang="zh-TW" sz="4800" dirty="0" smtClean="0"/>
              <a:t>Support vector machine(</a:t>
            </a:r>
            <a:r>
              <a:rPr lang="zh-TW" altLang="en-US" sz="4800" dirty="0" smtClean="0">
                <a:latin typeface="標楷體" panose="03000509000000000000" pitchFamily="65" charset="-120"/>
                <a:ea typeface="標楷體" panose="03000509000000000000" pitchFamily="65" charset="-120"/>
              </a:rPr>
              <a:t>支援向量機</a:t>
            </a:r>
            <a:r>
              <a:rPr lang="en-US" altLang="zh-TW" sz="4800" dirty="0" smtClean="0"/>
              <a:t>)</a:t>
            </a:r>
            <a:endParaRPr lang="zh-TW" altLang="en-US" sz="4800" dirty="0"/>
          </a:p>
        </p:txBody>
      </p:sp>
      <p:sp>
        <p:nvSpPr>
          <p:cNvPr id="3" name="副標題 2"/>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1</a:t>
            </a:fld>
            <a:endParaRPr lang="zh-TW" altLang="en-US"/>
          </a:p>
        </p:txBody>
      </p:sp>
    </p:spTree>
    <p:extLst>
      <p:ext uri="{BB962C8B-B14F-4D97-AF65-F5344CB8AC3E}">
        <p14:creationId xmlns:p14="http://schemas.microsoft.com/office/powerpoint/2010/main" val="36936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n"/>
            </a:pPr>
            <a:r>
              <a:rPr lang="en-US" altLang="zh-TW" sz="3200" dirty="0" smtClean="0"/>
              <a:t>Introduction</a:t>
            </a:r>
          </a:p>
          <a:p>
            <a:pPr>
              <a:buFont typeface="Wingdings" panose="05000000000000000000" pitchFamily="2" charset="2"/>
              <a:buChar char="n"/>
            </a:pPr>
            <a:r>
              <a:rPr lang="en-US" altLang="zh-TW" sz="3200" dirty="0" smtClean="0"/>
              <a:t>Related work</a:t>
            </a:r>
          </a:p>
          <a:p>
            <a:pPr>
              <a:buFont typeface="Wingdings" panose="05000000000000000000" pitchFamily="2" charset="2"/>
              <a:buChar char="n"/>
            </a:pPr>
            <a:r>
              <a:rPr lang="en-US" altLang="zh-TW" sz="3200" dirty="0"/>
              <a:t>M</a:t>
            </a:r>
            <a:r>
              <a:rPr lang="en-US" altLang="zh-TW" sz="3200" dirty="0" smtClean="0"/>
              <a:t>ethod</a:t>
            </a:r>
            <a:endParaRPr lang="en-US" altLang="zh-TW" sz="2000" dirty="0" smtClean="0"/>
          </a:p>
          <a:p>
            <a:pPr>
              <a:buFont typeface="Wingdings" panose="05000000000000000000" pitchFamily="2" charset="2"/>
              <a:buChar char="n"/>
            </a:pPr>
            <a:r>
              <a:rPr lang="en-US" altLang="zh-TW" sz="3200" dirty="0" smtClean="0"/>
              <a:t>Experiments and Results</a:t>
            </a:r>
          </a:p>
          <a:p>
            <a:pPr>
              <a:buFont typeface="Wingdings" panose="05000000000000000000" pitchFamily="2" charset="2"/>
              <a:buChar char="n"/>
            </a:pPr>
            <a:r>
              <a:rPr lang="en-US" altLang="zh-TW" sz="3200" dirty="0" smtClean="0"/>
              <a:t>Limitations</a:t>
            </a:r>
          </a:p>
          <a:p>
            <a:pPr>
              <a:buFont typeface="Wingdings" panose="05000000000000000000" pitchFamily="2" charset="2"/>
              <a:buChar char="n"/>
            </a:pPr>
            <a:r>
              <a:rPr lang="en-US" altLang="zh-TW" sz="3200" dirty="0" smtClean="0"/>
              <a:t>Conclusions</a:t>
            </a:r>
          </a:p>
          <a:p>
            <a:pPr>
              <a:buFont typeface="Wingdings" panose="05000000000000000000" pitchFamily="2" charset="2"/>
              <a:buChar char="n"/>
            </a:pPr>
            <a:r>
              <a:rPr lang="en-US" altLang="zh-TW" sz="3200" dirty="0" smtClean="0"/>
              <a:t>Comments</a:t>
            </a:r>
          </a:p>
          <a:p>
            <a:pPr>
              <a:buFont typeface="Wingdings" panose="05000000000000000000" pitchFamily="2" charset="2"/>
              <a:buChar char="n"/>
            </a:pPr>
            <a:endParaRPr lang="zh-TW" altLang="en-US" sz="3200" dirty="0" smtClean="0"/>
          </a:p>
          <a:p>
            <a:endParaRPr lang="zh-TW" altLang="en-US" sz="3200" dirty="0"/>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10</a:t>
            </a:fld>
            <a:endParaRPr lang="zh-TW" altLang="en-US"/>
          </a:p>
        </p:txBody>
      </p:sp>
    </p:spTree>
    <p:extLst>
      <p:ext uri="{BB962C8B-B14F-4D97-AF65-F5344CB8AC3E}">
        <p14:creationId xmlns:p14="http://schemas.microsoft.com/office/powerpoint/2010/main" val="172636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為防範疾病大規模的傳染，對於</a:t>
            </a:r>
            <a:r>
              <a:rPr lang="zh-TW" altLang="en-US" dirty="0" smtClean="0">
                <a:solidFill>
                  <a:srgbClr val="FF0000"/>
                </a:solidFill>
                <a:latin typeface="標楷體" panose="03000509000000000000" pitchFamily="65" charset="-120"/>
                <a:ea typeface="標楷體" panose="03000509000000000000" pitchFamily="65" charset="-120"/>
              </a:rPr>
              <a:t>疾病爆發的監測</a:t>
            </a:r>
            <a:r>
              <a:rPr lang="zh-TW" altLang="en-US" dirty="0" smtClean="0">
                <a:latin typeface="標楷體" panose="03000509000000000000" pitchFamily="65" charset="-120"/>
                <a:ea typeface="標楷體" panose="03000509000000000000" pitchFamily="65" charset="-120"/>
              </a:rPr>
              <a:t>之研究為必要的</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流感監測系統的報告存在以下問題</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資料不平衡</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隨意性</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時間與成本的開銷大</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11</a:t>
            </a:fld>
            <a:endParaRPr lang="zh-TW" altLang="en-US"/>
          </a:p>
        </p:txBody>
      </p:sp>
    </p:spTree>
    <p:extLst>
      <p:ext uri="{BB962C8B-B14F-4D97-AF65-F5344CB8AC3E}">
        <p14:creationId xmlns:p14="http://schemas.microsoft.com/office/powerpoint/2010/main" val="6406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本文使用了基於地理定位的數據挖掘系統從推特獲得流感監測的資料</a:t>
            </a:r>
            <a:endParaRPr lang="en-US" altLang="zh-TW" dirty="0" smtClean="0">
              <a:latin typeface="標楷體" panose="03000509000000000000" pitchFamily="65" charset="-120"/>
              <a:ea typeface="標楷體" panose="03000509000000000000" pitchFamily="65" charset="-120"/>
            </a:endParaRPr>
          </a:p>
          <a:p>
            <a:r>
              <a:rPr lang="zh-TW" altLang="en-US" dirty="0" smtClean="0">
                <a:solidFill>
                  <a:srgbClr val="FF0000"/>
                </a:solidFill>
                <a:latin typeface="標楷體" panose="03000509000000000000" pitchFamily="65" charset="-120"/>
                <a:ea typeface="標楷體" panose="03000509000000000000" pitchFamily="65" charset="-120"/>
              </a:rPr>
              <a:t>地理訊息系統</a:t>
            </a:r>
            <a:r>
              <a:rPr lang="en-US" altLang="zh-TW" dirty="0" smtClean="0">
                <a:solidFill>
                  <a:srgbClr val="FF0000"/>
                </a:solidFill>
                <a:ea typeface="標楷體" panose="03000509000000000000" pitchFamily="65" charset="-120"/>
              </a:rPr>
              <a:t>(G</a:t>
            </a:r>
            <a:r>
              <a:rPr lang="en-US" altLang="zh-TW" dirty="0" smtClean="0">
                <a:solidFill>
                  <a:srgbClr val="FF0000"/>
                </a:solidFill>
              </a:rPr>
              <a:t>eographic </a:t>
            </a:r>
            <a:r>
              <a:rPr lang="en-US" altLang="zh-TW" dirty="0">
                <a:solidFill>
                  <a:srgbClr val="FF0000"/>
                </a:solidFill>
              </a:rPr>
              <a:t>information </a:t>
            </a:r>
            <a:r>
              <a:rPr lang="en-US" altLang="zh-TW" dirty="0" smtClean="0">
                <a:solidFill>
                  <a:srgbClr val="FF0000"/>
                </a:solidFill>
              </a:rPr>
              <a:t>system, GIS</a:t>
            </a:r>
            <a:r>
              <a:rPr lang="en-US" altLang="zh-TW" dirty="0">
                <a:solidFill>
                  <a:srgbClr val="FF0000"/>
                </a:solidFill>
              </a:rPr>
              <a:t>)</a:t>
            </a:r>
            <a:r>
              <a:rPr lang="zh-TW" altLang="en-US" dirty="0" smtClean="0">
                <a:latin typeface="標楷體" panose="03000509000000000000" pitchFamily="65" charset="-120"/>
                <a:ea typeface="標楷體" panose="03000509000000000000" pitchFamily="65" charset="-120"/>
              </a:rPr>
              <a:t>用以收集及分析資料，如空間過濾、人口規範化、多尺度分析</a:t>
            </a:r>
            <a:endParaRPr lang="en-US" altLang="zh-TW" dirty="0" smtClean="0">
              <a:latin typeface="標楷體" panose="03000509000000000000" pitchFamily="65" charset="-120"/>
              <a:ea typeface="標楷體" panose="03000509000000000000" pitchFamily="65" charset="-120"/>
            </a:endParaRPr>
          </a:p>
          <a:p>
            <a:r>
              <a:rPr lang="zh-TW" altLang="en-US" dirty="0" smtClean="0">
                <a:solidFill>
                  <a:srgbClr val="FF0000"/>
                </a:solidFill>
                <a:latin typeface="標楷體" panose="03000509000000000000" pitchFamily="65" charset="-120"/>
                <a:ea typeface="標楷體" panose="03000509000000000000" pitchFamily="65" charset="-120"/>
              </a:rPr>
              <a:t>支援向量機</a:t>
            </a:r>
            <a:r>
              <a:rPr lang="en-US" altLang="zh-TW" dirty="0" smtClean="0">
                <a:solidFill>
                  <a:srgbClr val="FF0000"/>
                </a:solidFill>
                <a:ea typeface="標楷體" panose="03000509000000000000" pitchFamily="65" charset="-120"/>
              </a:rPr>
              <a:t>(Support vector machine, SVM)</a:t>
            </a:r>
            <a:r>
              <a:rPr lang="zh-TW" altLang="en-US" dirty="0" smtClean="0">
                <a:latin typeface="標楷體" panose="03000509000000000000" pitchFamily="65" charset="-120"/>
                <a:ea typeface="標楷體" panose="03000509000000000000" pitchFamily="65" charset="-120"/>
              </a:rPr>
              <a:t>也被用來改進過濾的過程，並區分</a:t>
            </a:r>
            <a:r>
              <a:rPr lang="en-US" altLang="zh-TW" dirty="0" smtClean="0">
                <a:latin typeface="標楷體" panose="03000509000000000000" pitchFamily="65" charset="-120"/>
                <a:ea typeface="標楷體" panose="03000509000000000000" pitchFamily="65" charset="-120"/>
              </a:rPr>
              <a:t>2012~2013</a:t>
            </a:r>
            <a:r>
              <a:rPr lang="zh-TW" altLang="en-US" dirty="0" smtClean="0">
                <a:latin typeface="標楷體" panose="03000509000000000000" pitchFamily="65" charset="-120"/>
                <a:ea typeface="標楷體" panose="03000509000000000000" pitchFamily="65" charset="-120"/>
              </a:rPr>
              <a:t>年真實世界流感病例的推文</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將</a:t>
            </a:r>
            <a:r>
              <a:rPr lang="en-US" altLang="zh-TW" dirty="0">
                <a:latin typeface="標楷體" panose="03000509000000000000" pitchFamily="65" charset="-120"/>
                <a:ea typeface="標楷體" panose="03000509000000000000" pitchFamily="65" charset="-120"/>
              </a:rPr>
              <a:t>2013-2014</a:t>
            </a:r>
            <a:r>
              <a:rPr lang="zh-TW" altLang="en-US" dirty="0">
                <a:latin typeface="標楷體" panose="03000509000000000000" pitchFamily="65" charset="-120"/>
                <a:ea typeface="標楷體" panose="03000509000000000000" pitchFamily="65" charset="-120"/>
              </a:rPr>
              <a:t>流感季節的結果與</a:t>
            </a:r>
            <a:r>
              <a:rPr lang="zh-TW" altLang="en-US" dirty="0" smtClean="0">
                <a:latin typeface="標楷體" panose="03000509000000000000" pitchFamily="65" charset="-120"/>
                <a:ea typeface="標楷體" panose="03000509000000000000" pitchFamily="65" charset="-120"/>
              </a:rPr>
              <a:t>國家、地區</a:t>
            </a:r>
            <a:r>
              <a:rPr lang="zh-TW" altLang="en-US" dirty="0">
                <a:latin typeface="標楷體" panose="03000509000000000000" pitchFamily="65" charset="-120"/>
                <a:ea typeface="標楷體" panose="03000509000000000000" pitchFamily="65" charset="-120"/>
              </a:rPr>
              <a:t>和國家流</a:t>
            </a:r>
            <a:r>
              <a:rPr lang="zh-TW" altLang="en-US" dirty="0" smtClean="0">
                <a:latin typeface="標楷體" panose="03000509000000000000" pitchFamily="65" charset="-120"/>
                <a:ea typeface="標楷體" panose="03000509000000000000" pitchFamily="65" charset="-120"/>
              </a:rPr>
              <a:t>感疾病（</a:t>
            </a:r>
            <a:r>
              <a:rPr lang="en-US" altLang="zh-TW" dirty="0"/>
              <a:t>influenza-like </a:t>
            </a:r>
            <a:r>
              <a:rPr lang="en-US" altLang="zh-TW" dirty="0" smtClean="0"/>
              <a:t>illness, </a:t>
            </a:r>
            <a:r>
              <a:rPr lang="en-US" altLang="zh-TW" dirty="0" smtClean="0">
                <a:ea typeface="標楷體" panose="03000509000000000000" pitchFamily="65" charset="-120"/>
              </a:rPr>
              <a:t>ILI</a:t>
            </a:r>
            <a:r>
              <a:rPr lang="zh-TW" altLang="en-US" dirty="0">
                <a:latin typeface="標楷體" panose="03000509000000000000" pitchFamily="65" charset="-120"/>
                <a:ea typeface="標楷體" panose="03000509000000000000" pitchFamily="65" charset="-120"/>
              </a:rPr>
              <a:t>）官方報告相比較</a:t>
            </a:r>
            <a:endParaRPr lang="en-US" altLang="zh-TW"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12</a:t>
            </a:fld>
            <a:endParaRPr lang="zh-TW" altLang="en-US"/>
          </a:p>
        </p:txBody>
      </p:sp>
    </p:spTree>
    <p:extLst>
      <p:ext uri="{BB962C8B-B14F-4D97-AF65-F5344CB8AC3E}">
        <p14:creationId xmlns:p14="http://schemas.microsoft.com/office/powerpoint/2010/main" val="156306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a:t>
            </a: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過去對於流感的研究有人利用</a:t>
            </a:r>
            <a:r>
              <a:rPr lang="en-US" altLang="zh-TW" dirty="0" smtClean="0"/>
              <a:t>Google</a:t>
            </a:r>
            <a:r>
              <a:rPr lang="zh-TW" altLang="en-US" dirty="0" smtClean="0">
                <a:latin typeface="標楷體" panose="03000509000000000000" pitchFamily="65" charset="-120"/>
                <a:ea typeface="標楷體" panose="03000509000000000000" pitchFamily="65" charset="-120"/>
              </a:rPr>
              <a:t>流感趨勢</a:t>
            </a:r>
            <a:r>
              <a:rPr lang="en-US" altLang="zh-TW" dirty="0" smtClean="0"/>
              <a:t>(Google </a:t>
            </a:r>
            <a:r>
              <a:rPr lang="en-US" altLang="zh-TW" dirty="0"/>
              <a:t>Flu </a:t>
            </a:r>
            <a:r>
              <a:rPr lang="en-US" altLang="zh-TW" dirty="0" smtClean="0"/>
              <a:t>Trends, GFU)</a:t>
            </a:r>
            <a:r>
              <a:rPr lang="zh-TW" altLang="en-US" dirty="0" smtClean="0">
                <a:latin typeface="標楷體" panose="03000509000000000000" pitchFamily="65" charset="-120"/>
                <a:ea typeface="標楷體" panose="03000509000000000000" pitchFamily="65" charset="-120"/>
              </a:rPr>
              <a:t>的資料，其網站為</a:t>
            </a:r>
            <a:r>
              <a:rPr lang="en-US" altLang="zh-TW" dirty="0" smtClean="0">
                <a:hlinkClick r:id="rId2"/>
              </a:rPr>
              <a:t>http</a:t>
            </a:r>
            <a:r>
              <a:rPr lang="en-US" altLang="zh-TW" dirty="0">
                <a:hlinkClick r:id="rId2"/>
              </a:rPr>
              <a:t>://</a:t>
            </a:r>
            <a:r>
              <a:rPr lang="en-US" altLang="zh-TW" dirty="0" smtClean="0">
                <a:hlinkClick r:id="rId2"/>
              </a:rPr>
              <a:t>www.google.org/flutrends/about/</a:t>
            </a:r>
            <a:endParaRPr lang="en-US" altLang="zh-TW" dirty="0"/>
          </a:p>
          <a:p>
            <a:endParaRPr lang="en-US" altLang="zh-TW" dirty="0"/>
          </a:p>
          <a:p>
            <a:pPr marL="0" indent="0">
              <a:buNone/>
            </a:pPr>
            <a:r>
              <a:rPr lang="en-US" altLang="zh-TW" dirty="0" smtClean="0">
                <a:latin typeface="標楷體" panose="03000509000000000000" pitchFamily="65" charset="-120"/>
                <a:ea typeface="標楷體" panose="03000509000000000000" pitchFamily="65" charset="-120"/>
              </a:rPr>
              <a:t>1.</a:t>
            </a:r>
            <a:r>
              <a:rPr lang="zh-TW" altLang="en-US" dirty="0" smtClean="0"/>
              <a:t> </a:t>
            </a:r>
            <a:r>
              <a:rPr lang="en-US" altLang="zh-TW" dirty="0" err="1" smtClean="0"/>
              <a:t>Dukic</a:t>
            </a:r>
            <a:r>
              <a:rPr lang="zh-TW" altLang="en-US" dirty="0">
                <a:latin typeface="標楷體" panose="03000509000000000000" pitchFamily="65" charset="-120"/>
                <a:ea typeface="標楷體" panose="03000509000000000000" pitchFamily="65" charset="-120"/>
              </a:rPr>
              <a:t>等人</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修改了使用</a:t>
            </a:r>
            <a:r>
              <a:rPr lang="en-US" altLang="zh-TW" dirty="0">
                <a:ea typeface="標楷體" panose="03000509000000000000" pitchFamily="65" charset="-120"/>
              </a:rPr>
              <a:t>GFT</a:t>
            </a:r>
            <a:r>
              <a:rPr lang="zh-TW" altLang="en-US" dirty="0">
                <a:latin typeface="標楷體" panose="03000509000000000000" pitchFamily="65" charset="-120"/>
                <a:ea typeface="標楷體" panose="03000509000000000000" pitchFamily="65" charset="-120"/>
              </a:rPr>
              <a:t>數據的經典粒子學習流行病學模型</a:t>
            </a:r>
            <a:r>
              <a:rPr lang="zh-TW" altLang="en-US" dirty="0" smtClean="0">
                <a:latin typeface="標楷體" panose="03000509000000000000" pitchFamily="65" charset="-120"/>
                <a:ea typeface="標楷體" panose="03000509000000000000" pitchFamily="65" charset="-120"/>
              </a:rPr>
              <a:t>，開發了一種</a:t>
            </a:r>
            <a:r>
              <a:rPr lang="zh-TW" altLang="en-US" dirty="0">
                <a:latin typeface="標楷體" panose="03000509000000000000" pitchFamily="65" charset="-120"/>
                <a:ea typeface="標楷體" panose="03000509000000000000" pitchFamily="65" charset="-120"/>
              </a:rPr>
              <a:t>監測流感傳播的</a:t>
            </a:r>
            <a:r>
              <a:rPr lang="zh-TW" altLang="en-US" dirty="0" smtClean="0">
                <a:latin typeface="標楷體" panose="03000509000000000000" pitchFamily="65" charset="-120"/>
                <a:ea typeface="標楷體" panose="03000509000000000000" pitchFamily="65" charset="-120"/>
              </a:rPr>
              <a:t>方法</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2.</a:t>
            </a:r>
            <a:r>
              <a:rPr lang="zh-TW" altLang="en-US" dirty="0" smtClean="0">
                <a:ea typeface="標楷體" panose="03000509000000000000" pitchFamily="65" charset="-120"/>
              </a:rPr>
              <a:t> </a:t>
            </a:r>
            <a:r>
              <a:rPr lang="en-US" altLang="zh-TW" dirty="0" err="1" smtClean="0">
                <a:ea typeface="標楷體" panose="03000509000000000000" pitchFamily="65" charset="-120"/>
              </a:rPr>
              <a:t>Dugas</a:t>
            </a:r>
            <a:r>
              <a:rPr lang="zh-TW" altLang="en-US" dirty="0">
                <a:latin typeface="標楷體" panose="03000509000000000000" pitchFamily="65" charset="-120"/>
                <a:ea typeface="標楷體" panose="03000509000000000000" pitchFamily="65" charset="-120"/>
              </a:rPr>
              <a:t>等人</a:t>
            </a:r>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依靠</a:t>
            </a:r>
            <a:r>
              <a:rPr lang="zh-TW" altLang="en-US" dirty="0" smtClean="0">
                <a:latin typeface="標楷體" panose="03000509000000000000" pitchFamily="65" charset="-120"/>
                <a:ea typeface="標楷體" panose="03000509000000000000" pitchFamily="65" charset="-120"/>
              </a:rPr>
              <a:t>歷史的流感暴發</a:t>
            </a:r>
            <a:r>
              <a:rPr lang="zh-TW" altLang="en-US" dirty="0">
                <a:latin typeface="標楷體" panose="03000509000000000000" pitchFamily="65" charset="-120"/>
                <a:ea typeface="標楷體" panose="03000509000000000000" pitchFamily="65" charset="-120"/>
              </a:rPr>
              <a:t>數據和</a:t>
            </a:r>
            <a:r>
              <a:rPr lang="en-US" altLang="zh-TW" dirty="0">
                <a:ea typeface="標楷體" panose="03000509000000000000" pitchFamily="65" charset="-120"/>
              </a:rPr>
              <a:t>Flu Trends</a:t>
            </a:r>
            <a:r>
              <a:rPr lang="zh-TW" altLang="en-US" dirty="0">
                <a:latin typeface="標楷體" panose="03000509000000000000" pitchFamily="65" charset="-120"/>
                <a:ea typeface="標楷體" panose="03000509000000000000" pitchFamily="65" charset="-120"/>
              </a:rPr>
              <a:t>中的模式創建預測模型，使團隊能夠以合理的精度提前一周預測流感病例。</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5" name="投影片編號版面配置區 4"/>
          <p:cNvSpPr>
            <a:spLocks noGrp="1"/>
          </p:cNvSpPr>
          <p:nvPr>
            <p:ph type="sldNum" sz="quarter" idx="12"/>
          </p:nvPr>
        </p:nvSpPr>
        <p:spPr/>
        <p:txBody>
          <a:bodyPr/>
          <a:lstStyle/>
          <a:p>
            <a:fld id="{E57A3ABD-780D-47E0-9CAB-ABB458F51258}" type="slidenum">
              <a:rPr lang="zh-TW" altLang="en-US" smtClean="0"/>
              <a:t>13</a:t>
            </a:fld>
            <a:endParaRPr lang="zh-TW" altLang="en-US"/>
          </a:p>
        </p:txBody>
      </p:sp>
    </p:spTree>
    <p:extLst>
      <p:ext uri="{BB962C8B-B14F-4D97-AF65-F5344CB8AC3E}">
        <p14:creationId xmlns:p14="http://schemas.microsoft.com/office/powerpoint/2010/main" val="74408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Related work</a:t>
            </a: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不過也有人對於</a:t>
            </a:r>
            <a:r>
              <a:rPr lang="en-US" altLang="zh-TW" dirty="0" smtClean="0">
                <a:latin typeface="標楷體" panose="03000509000000000000" pitchFamily="65" charset="-120"/>
                <a:ea typeface="標楷體" panose="03000509000000000000" pitchFamily="65" charset="-120"/>
              </a:rPr>
              <a:t>GFT</a:t>
            </a:r>
            <a:r>
              <a:rPr lang="zh-TW" altLang="en-US" dirty="0" smtClean="0">
                <a:latin typeface="標楷體" panose="03000509000000000000" pitchFamily="65" charset="-120"/>
                <a:ea typeface="標楷體" panose="03000509000000000000" pitchFamily="65" charset="-120"/>
              </a:rPr>
              <a:t>數據提出質疑</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Olsen</a:t>
            </a:r>
            <a:r>
              <a:rPr lang="zh-TW" altLang="en-US" dirty="0" smtClean="0">
                <a:latin typeface="標楷體" panose="03000509000000000000" pitchFamily="65" charset="-120"/>
                <a:ea typeface="標楷體" panose="03000509000000000000" pitchFamily="65" charset="-120"/>
              </a:rPr>
              <a:t>等人</a:t>
            </a: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認為</a:t>
            </a:r>
            <a:r>
              <a:rPr lang="en-US" altLang="zh-TW" dirty="0">
                <a:latin typeface="標楷體" panose="03000509000000000000" pitchFamily="65" charset="-120"/>
                <a:ea typeface="標楷體" panose="03000509000000000000" pitchFamily="65" charset="-120"/>
              </a:rPr>
              <a:t>GFT</a:t>
            </a:r>
            <a:r>
              <a:rPr lang="zh-TW" altLang="en-US" dirty="0">
                <a:latin typeface="標楷體" panose="03000509000000000000" pitchFamily="65" charset="-120"/>
                <a:ea typeface="標楷體" panose="03000509000000000000" pitchFamily="65" charset="-120"/>
              </a:rPr>
              <a:t>預測不能準確地根據流感模式的年度變化進行</a:t>
            </a:r>
            <a:r>
              <a:rPr lang="zh-TW" altLang="en-US" dirty="0" smtClean="0">
                <a:latin typeface="標楷體" panose="03000509000000000000" pitchFamily="65" charset="-120"/>
                <a:ea typeface="標楷體" panose="03000509000000000000" pitchFamily="65" charset="-120"/>
              </a:rPr>
              <a:t>調整</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Declan </a:t>
            </a:r>
            <a:r>
              <a:rPr lang="en-US" altLang="zh-TW" dirty="0">
                <a:latin typeface="標楷體" panose="03000509000000000000" pitchFamily="65" charset="-120"/>
                <a:ea typeface="標楷體" panose="03000509000000000000" pitchFamily="65" charset="-120"/>
              </a:rPr>
              <a:t>Butler</a:t>
            </a:r>
            <a:r>
              <a:rPr lang="zh-TW" altLang="en-US" dirty="0">
                <a:latin typeface="標楷體" panose="03000509000000000000" pitchFamily="65" charset="-120"/>
                <a:ea typeface="標楷體" panose="03000509000000000000" pitchFamily="65" charset="-120"/>
              </a:rPr>
              <a:t>在</a:t>
            </a:r>
            <a:r>
              <a:rPr lang="en-US" altLang="zh-TW" dirty="0">
                <a:latin typeface="標楷體" panose="03000509000000000000" pitchFamily="65" charset="-120"/>
                <a:ea typeface="標楷體" panose="03000509000000000000" pitchFamily="65" charset="-120"/>
              </a:rPr>
              <a:t>Nature [4]</a:t>
            </a:r>
            <a:r>
              <a:rPr lang="zh-TW" altLang="en-US" dirty="0">
                <a:latin typeface="標楷體" panose="03000509000000000000" pitchFamily="65" charset="-120"/>
                <a:ea typeface="標楷體" panose="03000509000000000000" pitchFamily="65" charset="-120"/>
              </a:rPr>
              <a:t>中評論說</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Google</a:t>
            </a:r>
            <a:r>
              <a:rPr lang="zh-TW" altLang="en-US" dirty="0" smtClean="0">
                <a:latin typeface="標楷體" panose="03000509000000000000" pitchFamily="65" charset="-120"/>
                <a:ea typeface="標楷體" panose="03000509000000000000" pitchFamily="65" charset="-120"/>
              </a:rPr>
              <a:t>在</a:t>
            </a:r>
            <a:r>
              <a:rPr lang="zh-TW" altLang="en-US" dirty="0">
                <a:latin typeface="標楷體" panose="03000509000000000000" pitchFamily="65" charset="-120"/>
                <a:ea typeface="標楷體" panose="03000509000000000000" pitchFamily="65" charset="-120"/>
              </a:rPr>
              <a:t>預測</a:t>
            </a:r>
            <a:r>
              <a:rPr lang="en-US" altLang="zh-TW" dirty="0">
                <a:latin typeface="標楷體" panose="03000509000000000000" pitchFamily="65" charset="-120"/>
                <a:ea typeface="標楷體" panose="03000509000000000000" pitchFamily="65" charset="-120"/>
              </a:rPr>
              <a:t>2013</a:t>
            </a:r>
            <a:r>
              <a:rPr lang="zh-TW" altLang="en-US" dirty="0">
                <a:latin typeface="標楷體" panose="03000509000000000000" pitchFamily="65" charset="-120"/>
                <a:ea typeface="標楷體" panose="03000509000000000000" pitchFamily="65" charset="-120"/>
              </a:rPr>
              <a:t>年流感爆發強度方面的重大錯誤估計，對流感趨勢數據監測疾病的可靠性提出了嚴重疑問</a:t>
            </a:r>
            <a:endParaRPr lang="en-US" altLang="zh-TW"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6" name="投影片編號版面配置區 5"/>
          <p:cNvSpPr>
            <a:spLocks noGrp="1"/>
          </p:cNvSpPr>
          <p:nvPr>
            <p:ph type="sldNum" sz="quarter" idx="12"/>
          </p:nvPr>
        </p:nvSpPr>
        <p:spPr/>
        <p:txBody>
          <a:bodyPr/>
          <a:lstStyle/>
          <a:p>
            <a:fld id="{E57A3ABD-780D-47E0-9CAB-ABB458F51258}" type="slidenum">
              <a:rPr lang="zh-TW" altLang="en-US" smtClean="0"/>
              <a:t>14</a:t>
            </a:fld>
            <a:endParaRPr lang="zh-TW" altLang="en-US"/>
          </a:p>
        </p:txBody>
      </p:sp>
    </p:spTree>
    <p:extLst>
      <p:ext uri="{BB962C8B-B14F-4D97-AF65-F5344CB8AC3E}">
        <p14:creationId xmlns:p14="http://schemas.microsoft.com/office/powerpoint/2010/main" val="2725161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Related work</a:t>
            </a:r>
            <a:endParaRPr lang="zh-TW" altLang="en-US" dirty="0"/>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近</a:t>
            </a:r>
            <a:r>
              <a:rPr lang="zh-TW" altLang="en-US" dirty="0" smtClean="0">
                <a:latin typeface="標楷體" panose="03000509000000000000" pitchFamily="65" charset="-120"/>
                <a:ea typeface="標楷體" panose="03000509000000000000" pitchFamily="65" charset="-120"/>
              </a:rPr>
              <a:t>幾年來，</a:t>
            </a:r>
            <a:r>
              <a:rPr lang="zh-TW" altLang="en-US" dirty="0">
                <a:latin typeface="標楷體" panose="03000509000000000000" pitchFamily="65" charset="-120"/>
                <a:ea typeface="標楷體" panose="03000509000000000000" pitchFamily="65" charset="-120"/>
              </a:rPr>
              <a:t>微博服務</a:t>
            </a:r>
            <a:r>
              <a:rPr lang="en-US" altLang="zh-TW" dirty="0">
                <a:latin typeface="標楷體" panose="03000509000000000000" pitchFamily="65" charset="-120"/>
                <a:ea typeface="標楷體" panose="03000509000000000000" pitchFamily="65" charset="-120"/>
              </a:rPr>
              <a:t>Twitter</a:t>
            </a:r>
            <a:r>
              <a:rPr lang="zh-TW" altLang="en-US" dirty="0">
                <a:latin typeface="標楷體" panose="03000509000000000000" pitchFamily="65" charset="-120"/>
                <a:ea typeface="標楷體" panose="03000509000000000000" pitchFamily="65" charset="-120"/>
              </a:rPr>
              <a:t>已經為研究者提供數據的豐富的新來源，以便進行複雜的擴散過程的詳細</a:t>
            </a:r>
            <a:r>
              <a:rPr lang="zh-TW" altLang="en-US" dirty="0" smtClean="0">
                <a:latin typeface="標楷體" panose="03000509000000000000" pitchFamily="65" charset="-120"/>
                <a:ea typeface="標楷體" panose="03000509000000000000" pitchFamily="65" charset="-120"/>
              </a:rPr>
              <a:t>研究</a:t>
            </a:r>
            <a:r>
              <a:rPr lang="en-US" altLang="zh-TW" dirty="0" smtClean="0">
                <a:latin typeface="標楷體" panose="03000509000000000000" pitchFamily="65" charset="-120"/>
                <a:ea typeface="標楷體" panose="03000509000000000000" pitchFamily="65" charset="-120"/>
              </a:rPr>
              <a:t>[5-7]</a:t>
            </a:r>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Nagel</a:t>
            </a:r>
            <a:r>
              <a:rPr lang="zh-TW" altLang="en-US" dirty="0">
                <a:latin typeface="標楷體" panose="03000509000000000000" pitchFamily="65" charset="-120"/>
                <a:ea typeface="標楷體" panose="03000509000000000000" pitchFamily="65" charset="-120"/>
              </a:rPr>
              <a:t>等人</a:t>
            </a:r>
            <a:r>
              <a:rPr lang="en-US" altLang="zh-TW" dirty="0">
                <a:latin typeface="標楷體" panose="03000509000000000000" pitchFamily="65" charset="-120"/>
                <a:ea typeface="標楷體" panose="03000509000000000000" pitchFamily="65" charset="-120"/>
              </a:rPr>
              <a:t>[8</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開發</a:t>
            </a:r>
            <a:r>
              <a:rPr lang="zh-TW" altLang="en-US" dirty="0">
                <a:latin typeface="標楷體" panose="03000509000000000000" pitchFamily="65" charset="-120"/>
                <a:ea typeface="標楷體" panose="03000509000000000000" pitchFamily="65" charset="-120"/>
              </a:rPr>
              <a:t>了一種收集和過濾推文的方法，這些推文表明與地方和國家有關流感樣病例的報告高度相關</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Lamb</a:t>
            </a:r>
            <a:r>
              <a:rPr lang="zh-TW" altLang="en-US" dirty="0">
                <a:latin typeface="標楷體" panose="03000509000000000000" pitchFamily="65" charset="-120"/>
                <a:ea typeface="標楷體" panose="03000509000000000000" pitchFamily="65" charset="-120"/>
              </a:rPr>
              <a:t>等人</a:t>
            </a:r>
            <a:r>
              <a:rPr lang="en-US" altLang="zh-TW" dirty="0">
                <a:latin typeface="標楷體" panose="03000509000000000000" pitchFamily="65" charset="-120"/>
                <a:ea typeface="標楷體" panose="03000509000000000000" pitchFamily="65" charset="-120"/>
              </a:rPr>
              <a:t>[9]</a:t>
            </a:r>
            <a:r>
              <a:rPr lang="zh-TW" altLang="en-US" dirty="0">
                <a:latin typeface="標楷體" panose="03000509000000000000" pitchFamily="65" charset="-120"/>
                <a:ea typeface="標楷體" panose="03000509000000000000" pitchFamily="65" charset="-120"/>
              </a:rPr>
              <a:t>使用手動定義的單詞要素類過濾</a:t>
            </a:r>
            <a:r>
              <a:rPr lang="zh-TW" altLang="en-US" dirty="0" smtClean="0">
                <a:latin typeface="標楷體" panose="03000509000000000000" pitchFamily="65" charset="-120"/>
                <a:ea typeface="標楷體" panose="03000509000000000000" pitchFamily="65" charset="-120"/>
              </a:rPr>
              <a:t>掉沒有反映出個人</a:t>
            </a:r>
            <a:r>
              <a:rPr lang="zh-TW" altLang="en-US" dirty="0">
                <a:latin typeface="標楷體" panose="03000509000000000000" pitchFamily="65" charset="-120"/>
                <a:ea typeface="標楷體" panose="03000509000000000000" pitchFamily="65" charset="-120"/>
              </a:rPr>
              <a:t>感染的推文。</a:t>
            </a:r>
          </a:p>
        </p:txBody>
      </p:sp>
      <p:sp>
        <p:nvSpPr>
          <p:cNvPr id="6" name="投影片編號版面配置區 5"/>
          <p:cNvSpPr>
            <a:spLocks noGrp="1"/>
          </p:cNvSpPr>
          <p:nvPr>
            <p:ph type="sldNum" sz="quarter" idx="12"/>
          </p:nvPr>
        </p:nvSpPr>
        <p:spPr/>
        <p:txBody>
          <a:bodyPr/>
          <a:lstStyle/>
          <a:p>
            <a:fld id="{E57A3ABD-780D-47E0-9CAB-ABB458F51258}" type="slidenum">
              <a:rPr lang="zh-TW" altLang="en-US" smtClean="0"/>
              <a:t>15</a:t>
            </a:fld>
            <a:endParaRPr lang="zh-TW" altLang="en-US"/>
          </a:p>
        </p:txBody>
      </p:sp>
    </p:spTree>
    <p:extLst>
      <p:ext uri="{BB962C8B-B14F-4D97-AF65-F5344CB8AC3E}">
        <p14:creationId xmlns:p14="http://schemas.microsoft.com/office/powerpoint/2010/main" val="96015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a:t>
            </a:r>
            <a:r>
              <a:rPr lang="zh-TW" altLang="en-US" dirty="0" smtClean="0">
                <a:latin typeface="標楷體" panose="03000509000000000000" pitchFamily="65" charset="-120"/>
                <a:ea typeface="標楷體" panose="03000509000000000000" pitchFamily="65" charset="-120"/>
              </a:rPr>
              <a:t>資料來源</a:t>
            </a:r>
            <a:r>
              <a:rPr lang="en-US" altLang="zh-TW" dirty="0" smtClean="0"/>
              <a:t>)</a:t>
            </a:r>
            <a:endParaRPr lang="zh-TW" altLang="en-US" dirty="0"/>
          </a:p>
        </p:txBody>
      </p:sp>
      <p:sp>
        <p:nvSpPr>
          <p:cNvPr id="3" name="內容版面配置區 2"/>
          <p:cNvSpPr>
            <a:spLocks noGrp="1"/>
          </p:cNvSpPr>
          <p:nvPr>
            <p:ph idx="1"/>
          </p:nvPr>
        </p:nvSpPr>
        <p:spPr>
          <a:xfrm>
            <a:off x="838200" y="1825624"/>
            <a:ext cx="10515600" cy="4872355"/>
          </a:xfrm>
        </p:spPr>
        <p:txBody>
          <a:bodyPr/>
          <a:lstStyle/>
          <a:p>
            <a:pPr marL="0" indent="0">
              <a:buNone/>
            </a:pPr>
            <a:r>
              <a:rPr lang="zh-TW" altLang="en-US" dirty="0" smtClean="0">
                <a:latin typeface="標楷體" panose="03000509000000000000" pitchFamily="65" charset="-120"/>
                <a:ea typeface="標楷體" panose="03000509000000000000" pitchFamily="65" charset="-120"/>
              </a:rPr>
              <a:t>數據收集</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推特擁有</a:t>
            </a:r>
            <a:r>
              <a:rPr lang="en-US" altLang="zh-TW" dirty="0">
                <a:latin typeface="標楷體" panose="03000509000000000000" pitchFamily="65" charset="-120"/>
                <a:ea typeface="標楷體" panose="03000509000000000000" pitchFamily="65" charset="-120"/>
              </a:rPr>
              <a:t>1.4</a:t>
            </a:r>
            <a:r>
              <a:rPr lang="zh-TW" altLang="en-US" dirty="0">
                <a:latin typeface="標楷體" panose="03000509000000000000" pitchFamily="65" charset="-120"/>
                <a:ea typeface="標楷體" panose="03000509000000000000" pitchFamily="65" charset="-120"/>
              </a:rPr>
              <a:t>億活躍用戶，每天產生百萬條推</a:t>
            </a:r>
            <a:r>
              <a:rPr lang="zh-TW" altLang="en-US" dirty="0" smtClean="0">
                <a:latin typeface="標楷體" panose="03000509000000000000" pitchFamily="65" charset="-120"/>
                <a:ea typeface="標楷體" panose="03000509000000000000" pitchFamily="65" charset="-120"/>
              </a:rPr>
              <a:t>文，可透過</a:t>
            </a:r>
            <a:r>
              <a:rPr lang="en-US" altLang="zh-TW" dirty="0" smtClean="0">
                <a:latin typeface="標楷體" panose="03000509000000000000" pitchFamily="65" charset="-120"/>
                <a:ea typeface="標楷體" panose="03000509000000000000" pitchFamily="65" charset="-120"/>
              </a:rPr>
              <a:t>API</a:t>
            </a:r>
            <a:r>
              <a:rPr lang="zh-TW" altLang="en-US" dirty="0" smtClean="0">
                <a:latin typeface="標楷體" panose="03000509000000000000" pitchFamily="65" charset="-120"/>
                <a:ea typeface="標楷體" panose="03000509000000000000" pitchFamily="65" charset="-120"/>
              </a:rPr>
              <a:t>收集</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與流感相關的視覺化社會媒體資料</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hlinkClick r:id="rId3"/>
              </a:rPr>
              <a:t>http</a:t>
            </a:r>
            <a:r>
              <a:rPr lang="en-US" altLang="zh-TW" dirty="0">
                <a:latin typeface="標楷體" panose="03000509000000000000" pitchFamily="65" charset="-120"/>
                <a:ea typeface="標楷體" panose="03000509000000000000" pitchFamily="65" charset="-120"/>
                <a:hlinkClick r:id="rId3"/>
              </a:rPr>
              <a:t>://</a:t>
            </a:r>
            <a:r>
              <a:rPr lang="en-US" altLang="zh-TW" dirty="0" smtClean="0">
                <a:latin typeface="標楷體" panose="03000509000000000000" pitchFamily="65" charset="-120"/>
                <a:ea typeface="標楷體" panose="03000509000000000000" pitchFamily="65" charset="-120"/>
                <a:hlinkClick r:id="rId3"/>
              </a:rPr>
              <a:t>vision.sdsu.edu/hdma/smart/flu2</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利用此腳本可收集推特資料</a:t>
            </a:r>
            <a:r>
              <a:rPr lang="en-US" altLang="zh-TW" dirty="0" smtClean="0">
                <a:latin typeface="標楷體" panose="03000509000000000000" pitchFamily="65" charset="-120"/>
                <a:ea typeface="標楷體" panose="03000509000000000000" pitchFamily="65" charset="-120"/>
              </a:rPr>
              <a:t>:</a:t>
            </a:r>
            <a:br>
              <a:rPr lang="en-US" altLang="zh-TW" dirty="0" smtClean="0">
                <a:latin typeface="標楷體" panose="03000509000000000000" pitchFamily="65" charset="-120"/>
                <a:ea typeface="標楷體" panose="03000509000000000000" pitchFamily="65" charset="-120"/>
              </a:rPr>
            </a:br>
            <a:r>
              <a:rPr lang="en-US" altLang="zh-TW" u="sng" dirty="0" smtClean="0">
                <a:hlinkClick r:id="rId4"/>
              </a:rPr>
              <a:t>https</a:t>
            </a:r>
            <a:r>
              <a:rPr lang="en-US" altLang="zh-TW" u="sng" dirty="0">
                <a:hlinkClick r:id="rId4"/>
              </a:rPr>
              <a:t>://github.com/HDMA-SDSU/HDMA-SocialMediaAPI/blob/dev/API-Twitter/Twitter_searchAPI_DEMO.py</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16</a:t>
            </a:fld>
            <a:endParaRPr lang="zh-TW" altLang="en-US"/>
          </a:p>
        </p:txBody>
      </p:sp>
    </p:spTree>
    <p:extLst>
      <p:ext uri="{BB962C8B-B14F-4D97-AF65-F5344CB8AC3E}">
        <p14:creationId xmlns:p14="http://schemas.microsoft.com/office/powerpoint/2010/main" val="106296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a:t>
            </a:r>
            <a:r>
              <a:rPr lang="zh-TW" altLang="en-US" dirty="0" smtClean="0">
                <a:latin typeface="標楷體" panose="03000509000000000000" pitchFamily="65" charset="-120"/>
                <a:ea typeface="標楷體" panose="03000509000000000000" pitchFamily="65" charset="-120"/>
              </a:rPr>
              <a:t>過濾噪音資訊</a:t>
            </a:r>
            <a:r>
              <a:rPr lang="en-US" altLang="zh-TW" dirty="0" smtClean="0"/>
              <a: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過濾噪音資訊的</a:t>
            </a:r>
            <a:r>
              <a:rPr lang="zh-TW" altLang="en-US" dirty="0">
                <a:latin typeface="標楷體" panose="03000509000000000000" pitchFamily="65" charset="-120"/>
                <a:ea typeface="標楷體" panose="03000509000000000000" pitchFamily="65" charset="-120"/>
              </a:rPr>
              <a:t>目標</a:t>
            </a:r>
            <a:r>
              <a:rPr lang="zh-TW" altLang="en-US" dirty="0" smtClean="0">
                <a:latin typeface="標楷體" panose="03000509000000000000" pitchFamily="65" charset="-120"/>
                <a:ea typeface="標楷體" panose="03000509000000000000" pitchFamily="65" charset="-120"/>
              </a:rPr>
              <a:t>是為了辨識某些推文不能精確表現出真實</a:t>
            </a:r>
            <a:r>
              <a:rPr lang="zh-TW" altLang="en-US" dirty="0">
                <a:latin typeface="標楷體" panose="03000509000000000000" pitchFamily="65" charset="-120"/>
                <a:ea typeface="標楷體" panose="03000509000000000000" pitchFamily="65" charset="-120"/>
              </a:rPr>
              <a:t>世界</a:t>
            </a:r>
            <a:r>
              <a:rPr lang="zh-TW" altLang="en-US" dirty="0" smtClean="0">
                <a:latin typeface="標楷體" panose="03000509000000000000" pitchFamily="65" charset="-120"/>
                <a:ea typeface="標楷體" panose="03000509000000000000" pitchFamily="65" charset="-120"/>
              </a:rPr>
              <a:t>的流</a:t>
            </a:r>
            <a:r>
              <a:rPr lang="zh-TW" altLang="en-US" dirty="0">
                <a:latin typeface="標楷體" panose="03000509000000000000" pitchFamily="65" charset="-120"/>
                <a:ea typeface="標楷體" panose="03000509000000000000" pitchFamily="65" charset="-120"/>
              </a:rPr>
              <a:t>感病例</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並</a:t>
            </a:r>
            <a:r>
              <a:rPr lang="zh-TW" altLang="en-US" dirty="0" smtClean="0">
                <a:latin typeface="標楷體" panose="03000509000000000000" pitchFamily="65" charset="-120"/>
                <a:ea typeface="標楷體" panose="03000509000000000000" pitchFamily="65" charset="-120"/>
              </a:rPr>
              <a:t>從</a:t>
            </a:r>
            <a:r>
              <a:rPr lang="zh-TW" altLang="en-US" dirty="0">
                <a:latin typeface="標楷體" panose="03000509000000000000" pitchFamily="65" charset="-120"/>
                <a:ea typeface="標楷體" panose="03000509000000000000" pitchFamily="65" charset="-120"/>
              </a:rPr>
              <a:t>統計分析</a:t>
            </a:r>
            <a:r>
              <a:rPr lang="zh-TW" altLang="en-US" dirty="0" smtClean="0">
                <a:latin typeface="標楷體" panose="03000509000000000000" pitchFamily="65" charset="-120"/>
                <a:ea typeface="標楷體" panose="03000509000000000000" pitchFamily="65" charset="-120"/>
              </a:rPr>
              <a:t>中將其忽略</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例如</a:t>
            </a:r>
            <a:r>
              <a:rPr lang="en-US" altLang="zh-TW" dirty="0" smtClean="0">
                <a:latin typeface="標楷體" panose="03000509000000000000" pitchFamily="65" charset="-120"/>
                <a:ea typeface="標楷體" panose="03000509000000000000" pitchFamily="65" charset="-120"/>
              </a:rPr>
              <a:t>:</a:t>
            </a:r>
          </a:p>
          <a:p>
            <a:pPr marL="514350" indent="-514350">
              <a:buFont typeface="+mj-lt"/>
              <a:buAutoNum type="arabicPeriod"/>
            </a:pPr>
            <a:r>
              <a:rPr lang="en-US" altLang="zh-TW" dirty="0"/>
              <a:t>Flu </a:t>
            </a:r>
            <a:r>
              <a:rPr lang="en-US" altLang="zh-TW" dirty="0">
                <a:solidFill>
                  <a:srgbClr val="FF0000"/>
                </a:solidFill>
              </a:rPr>
              <a:t>medicine</a:t>
            </a:r>
            <a:r>
              <a:rPr lang="en-US" altLang="zh-TW" dirty="0"/>
              <a:t> kicked in. . . Time for bed</a:t>
            </a:r>
            <a:r>
              <a:rPr lang="en-US" altLang="zh-TW" dirty="0" smtClean="0"/>
              <a:t>!</a:t>
            </a:r>
            <a:r>
              <a:rPr lang="zh-TW" altLang="en-US" dirty="0" smtClean="0"/>
              <a:t> </a:t>
            </a:r>
            <a:r>
              <a:rPr lang="en-US" altLang="zh-TW" dirty="0" smtClean="0"/>
              <a:t>(</a:t>
            </a:r>
            <a:r>
              <a:rPr lang="zh-TW" altLang="en-US" dirty="0" smtClean="0">
                <a:latin typeface="標楷體" panose="03000509000000000000" pitchFamily="65" charset="-120"/>
                <a:ea typeface="標楷體" panose="03000509000000000000" pitchFamily="65" charset="-120"/>
              </a:rPr>
              <a:t>確定有流感病例</a:t>
            </a:r>
            <a:r>
              <a:rPr lang="en-US" altLang="zh-TW" dirty="0" smtClean="0"/>
              <a:t>)</a:t>
            </a:r>
          </a:p>
          <a:p>
            <a:pPr marL="514350" indent="-514350">
              <a:buFont typeface="+mj-lt"/>
              <a:buAutoNum type="arabicPeriod"/>
            </a:pPr>
            <a:r>
              <a:rPr lang="en-US" altLang="zh-TW" dirty="0"/>
              <a:t>I </a:t>
            </a:r>
            <a:r>
              <a:rPr lang="en-US" altLang="zh-TW" dirty="0" err="1"/>
              <a:t>gotta</a:t>
            </a:r>
            <a:r>
              <a:rPr lang="en-US" altLang="zh-TW" dirty="0"/>
              <a:t> </a:t>
            </a:r>
            <a:r>
              <a:rPr lang="en-US" altLang="zh-TW" dirty="0">
                <a:solidFill>
                  <a:srgbClr val="FF0000"/>
                </a:solidFill>
              </a:rPr>
              <a:t>get over</a:t>
            </a:r>
            <a:r>
              <a:rPr lang="en-US" altLang="zh-TW" dirty="0"/>
              <a:t> this flu</a:t>
            </a:r>
            <a:r>
              <a:rPr lang="en-US" altLang="zh-TW" dirty="0" smtClean="0"/>
              <a:t>!!</a:t>
            </a:r>
            <a:r>
              <a:rPr lang="zh-TW" altLang="en-US" dirty="0" smtClean="0"/>
              <a:t> </a:t>
            </a:r>
            <a:r>
              <a:rPr lang="en-US" altLang="zh-TW" dirty="0" smtClean="0"/>
              <a:t>(</a:t>
            </a:r>
            <a:r>
              <a:rPr lang="zh-TW" altLang="en-US" dirty="0">
                <a:latin typeface="標楷體" panose="03000509000000000000" pitchFamily="65" charset="-120"/>
                <a:ea typeface="標楷體" panose="03000509000000000000" pitchFamily="65" charset="-120"/>
              </a:rPr>
              <a:t>確定有流感病例</a:t>
            </a:r>
            <a:r>
              <a:rPr lang="en-US" altLang="zh-TW" dirty="0" smtClean="0"/>
              <a:t>)</a:t>
            </a:r>
          </a:p>
          <a:p>
            <a:pPr marL="514350" indent="-514350">
              <a:buFont typeface="+mj-lt"/>
              <a:buAutoNum type="arabicPeriod"/>
            </a:pPr>
            <a:r>
              <a:rPr lang="en-US" altLang="zh-TW" dirty="0"/>
              <a:t>Who gets the stomach flu the day before class starts</a:t>
            </a:r>
            <a:r>
              <a:rPr lang="en-US" altLang="zh-TW" dirty="0" smtClean="0"/>
              <a:t>?!</a:t>
            </a:r>
            <a:r>
              <a:rPr lang="zh-TW" altLang="en-US" dirty="0" smtClean="0"/>
              <a:t> </a:t>
            </a:r>
            <a:r>
              <a:rPr lang="en-US" altLang="zh-TW" dirty="0" smtClean="0"/>
              <a:t>(</a:t>
            </a:r>
            <a:r>
              <a:rPr lang="zh-TW" altLang="en-US" dirty="0" smtClean="0">
                <a:latin typeface="標楷體" panose="03000509000000000000" pitchFamily="65" charset="-120"/>
                <a:ea typeface="標楷體" panose="03000509000000000000" pitchFamily="65" charset="-120"/>
              </a:rPr>
              <a:t>不確定有流感病例</a:t>
            </a:r>
            <a:r>
              <a:rPr lang="en-US" altLang="zh-TW" dirty="0" smtClean="0"/>
              <a:t>)</a:t>
            </a:r>
          </a:p>
          <a:p>
            <a:pPr marL="514350" indent="-514350">
              <a:buFont typeface="+mj-lt"/>
              <a:buAutoNum type="arabicPeriod"/>
            </a:pPr>
            <a:r>
              <a:rPr lang="en-US" altLang="zh-TW" dirty="0" smtClean="0"/>
              <a:t>I‘m </a:t>
            </a:r>
            <a:r>
              <a:rPr lang="en-US" altLang="zh-TW" dirty="0"/>
              <a:t>getting the flu </a:t>
            </a:r>
            <a:r>
              <a:rPr lang="en-US" altLang="zh-TW" dirty="0">
                <a:solidFill>
                  <a:srgbClr val="0070C0"/>
                </a:solidFill>
              </a:rPr>
              <a:t>shot</a:t>
            </a:r>
            <a:r>
              <a:rPr lang="en-US" altLang="zh-TW" dirty="0"/>
              <a:t> today. #</a:t>
            </a:r>
            <a:r>
              <a:rPr lang="en-US" altLang="zh-TW" dirty="0" smtClean="0"/>
              <a:t>scared</a:t>
            </a:r>
            <a:r>
              <a:rPr lang="zh-TW" altLang="en-US" dirty="0" smtClean="0"/>
              <a:t> </a:t>
            </a:r>
            <a:r>
              <a:rPr lang="en-US" altLang="zh-TW" dirty="0"/>
              <a:t>(</a:t>
            </a:r>
            <a:r>
              <a:rPr lang="zh-TW" altLang="en-US" dirty="0">
                <a:latin typeface="標楷體" panose="03000509000000000000" pitchFamily="65" charset="-120"/>
                <a:ea typeface="標楷體" panose="03000509000000000000" pitchFamily="65" charset="-120"/>
              </a:rPr>
              <a:t>不確定有流感病例</a:t>
            </a:r>
            <a:r>
              <a:rPr lang="en-US" altLang="zh-TW" dirty="0"/>
              <a:t>)</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17</a:t>
            </a:fld>
            <a:endParaRPr lang="zh-TW" altLang="en-US"/>
          </a:p>
        </p:txBody>
      </p:sp>
    </p:spTree>
    <p:extLst>
      <p:ext uri="{BB962C8B-B14F-4D97-AF65-F5344CB8AC3E}">
        <p14:creationId xmlns:p14="http://schemas.microsoft.com/office/powerpoint/2010/main" val="290245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Method</a:t>
            </a: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藉由前一頁的例句，我們可以將其視為一</a:t>
            </a:r>
            <a:r>
              <a:rPr lang="zh-TW" altLang="en-US" dirty="0">
                <a:latin typeface="標楷體" panose="03000509000000000000" pitchFamily="65" charset="-120"/>
                <a:ea typeface="標楷體" panose="03000509000000000000" pitchFamily="65" charset="-120"/>
              </a:rPr>
              <a:t>個</a:t>
            </a:r>
            <a:r>
              <a:rPr lang="zh-TW" altLang="en-US" dirty="0" smtClean="0">
                <a:latin typeface="標楷體" panose="03000509000000000000" pitchFamily="65" charset="-120"/>
                <a:ea typeface="標楷體" panose="03000509000000000000" pitchFamily="65" charset="-120"/>
              </a:rPr>
              <a:t>二元分類的任務，其中輸入就是每一篇推文，而特徵就是詞</a:t>
            </a:r>
            <a:r>
              <a:rPr lang="en-US" altLang="zh-TW" dirty="0" smtClean="0"/>
              <a:t>(</a:t>
            </a:r>
            <a:r>
              <a:rPr lang="zh-TW" altLang="en-US" dirty="0" smtClean="0">
                <a:latin typeface="標楷體" panose="03000509000000000000" pitchFamily="65" charset="-120"/>
                <a:ea typeface="標楷體" panose="03000509000000000000" pitchFamily="65" charset="-120"/>
              </a:rPr>
              <a:t>如</a:t>
            </a:r>
            <a:r>
              <a:rPr lang="en-US" altLang="zh-TW" dirty="0" smtClean="0"/>
              <a:t>:medicine</a:t>
            </a:r>
            <a:r>
              <a:rPr lang="zh-TW" altLang="en-US" dirty="0" smtClean="0"/>
              <a:t>、</a:t>
            </a:r>
            <a:r>
              <a:rPr lang="en-US" altLang="zh-TW" dirty="0" smtClean="0"/>
              <a:t>bed)</a:t>
            </a:r>
            <a:r>
              <a:rPr lang="zh-TW" altLang="en-US" dirty="0" smtClean="0"/>
              <a:t>，</a:t>
            </a:r>
            <a:r>
              <a:rPr lang="zh-TW" altLang="en-US" dirty="0" smtClean="0">
                <a:latin typeface="標楷體" panose="03000509000000000000" pitchFamily="65" charset="-120"/>
                <a:ea typeface="標楷體" panose="03000509000000000000" pitchFamily="65" charset="-120"/>
              </a:rPr>
              <a:t>然後藉由這些詞當中可判定為正類或負類的關鍵字為每一個推文加上標籤</a:t>
            </a:r>
            <a:r>
              <a:rPr lang="zh-TW" altLang="en-US" dirty="0">
                <a:latin typeface="標楷體" panose="03000509000000000000" pitchFamily="65" charset="-120"/>
                <a:ea typeface="標楷體" panose="03000509000000000000" pitchFamily="65" charset="-120"/>
              </a:rPr>
              <a:t>後</a:t>
            </a:r>
            <a:r>
              <a:rPr lang="zh-TW" altLang="en-US" dirty="0" smtClean="0">
                <a:latin typeface="標楷體" panose="03000509000000000000" pitchFamily="65" charset="-120"/>
                <a:ea typeface="標楷體" panose="03000509000000000000" pitchFamily="65" charset="-120"/>
              </a:rPr>
              <a:t>，以</a:t>
            </a:r>
            <a:r>
              <a:rPr lang="zh-TW" altLang="en-US" dirty="0" smtClean="0">
                <a:solidFill>
                  <a:srgbClr val="FF0000"/>
                </a:solidFill>
                <a:latin typeface="標楷體" panose="03000509000000000000" pitchFamily="65" charset="-120"/>
                <a:ea typeface="標楷體" panose="03000509000000000000" pitchFamily="65" charset="-120"/>
              </a:rPr>
              <a:t>線性二元分類器</a:t>
            </a:r>
            <a:r>
              <a:rPr lang="en-US" altLang="zh-TW" dirty="0" smtClean="0">
                <a:solidFill>
                  <a:srgbClr val="FF0000"/>
                </a:solidFill>
                <a:latin typeface="標楷體" panose="03000509000000000000" pitchFamily="65" charset="-120"/>
                <a:ea typeface="標楷體" panose="03000509000000000000" pitchFamily="65" charset="-120"/>
              </a:rPr>
              <a:t>-</a:t>
            </a:r>
            <a:r>
              <a:rPr lang="zh-TW" altLang="en-US" dirty="0" smtClean="0">
                <a:solidFill>
                  <a:srgbClr val="FF0000"/>
                </a:solidFill>
                <a:latin typeface="標楷體" panose="03000509000000000000" pitchFamily="65" charset="-120"/>
                <a:ea typeface="標楷體" panose="03000509000000000000" pitchFamily="65" charset="-120"/>
              </a:rPr>
              <a:t>支援向量機</a:t>
            </a:r>
            <a:r>
              <a:rPr lang="en-US" altLang="zh-TW" dirty="0" smtClean="0">
                <a:solidFill>
                  <a:srgbClr val="FF0000"/>
                </a:solidFill>
                <a:latin typeface="標楷體" panose="03000509000000000000" pitchFamily="65" charset="-120"/>
                <a:ea typeface="標楷體" panose="03000509000000000000" pitchFamily="65" charset="-120"/>
              </a:rPr>
              <a:t>(SVM)</a:t>
            </a:r>
            <a:r>
              <a:rPr lang="zh-TW" altLang="en-US" dirty="0" smtClean="0">
                <a:solidFill>
                  <a:srgbClr val="FF0000"/>
                </a:solidFill>
                <a:latin typeface="標楷體" panose="03000509000000000000" pitchFamily="65" charset="-120"/>
                <a:ea typeface="標楷體" panose="03000509000000000000" pitchFamily="65" charset="-120"/>
              </a:rPr>
              <a:t>來做分類</a:t>
            </a:r>
            <a:endParaRPr lang="en-US" altLang="zh-TW" dirty="0" smtClean="0">
              <a:solidFill>
                <a:srgbClr val="FF0000"/>
              </a:solidFill>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本研究隨機抽取了</a:t>
            </a:r>
            <a:r>
              <a:rPr lang="en-US" altLang="zh-TW" dirty="0" smtClean="0">
                <a:latin typeface="標楷體" panose="03000509000000000000" pitchFamily="65" charset="-120"/>
                <a:ea typeface="標楷體" panose="03000509000000000000" pitchFamily="65" charset="-120"/>
              </a:rPr>
              <a:t>2012~2013</a:t>
            </a:r>
            <a:r>
              <a:rPr lang="zh-TW" altLang="en-US" dirty="0" smtClean="0">
                <a:latin typeface="標楷體" panose="03000509000000000000" pitchFamily="65" charset="-120"/>
                <a:ea typeface="標楷體" panose="03000509000000000000" pitchFamily="65" charset="-120"/>
              </a:rPr>
              <a:t>年共</a:t>
            </a:r>
            <a:r>
              <a:rPr lang="en-US" altLang="zh-TW" dirty="0" smtClean="0">
                <a:latin typeface="標楷體" panose="03000509000000000000" pitchFamily="65" charset="-120"/>
                <a:ea typeface="標楷體" panose="03000509000000000000" pitchFamily="65" charset="-120"/>
              </a:rPr>
              <a:t>1500</a:t>
            </a:r>
            <a:r>
              <a:rPr lang="zh-TW" altLang="en-US" dirty="0" smtClean="0">
                <a:latin typeface="標楷體" panose="03000509000000000000" pitchFamily="65" charset="-120"/>
                <a:ea typeface="標楷體" panose="03000509000000000000" pitchFamily="65" charset="-120"/>
              </a:rPr>
              <a:t>筆含有</a:t>
            </a:r>
            <a:r>
              <a:rPr lang="en-US" altLang="zh-TW" dirty="0" smtClean="0">
                <a:latin typeface="標楷體" panose="03000509000000000000" pitchFamily="65" charset="-120"/>
                <a:ea typeface="標楷體" panose="03000509000000000000" pitchFamily="65" charset="-120"/>
              </a:rPr>
              <a:t>flu</a:t>
            </a:r>
            <a:r>
              <a:rPr lang="zh-TW" altLang="en-US" dirty="0" smtClean="0">
                <a:latin typeface="標楷體" panose="03000509000000000000" pitchFamily="65" charset="-120"/>
                <a:ea typeface="標楷體" panose="03000509000000000000" pitchFamily="65" charset="-120"/>
              </a:rPr>
              <a:t>此單字的資料做分類</a:t>
            </a:r>
            <a:r>
              <a:rPr lang="en-US" altLang="zh-TW" dirty="0" smtClean="0">
                <a:latin typeface="標楷體" panose="03000509000000000000" pitchFamily="65" charset="-120"/>
                <a:ea typeface="標楷體" panose="03000509000000000000" pitchFamily="65" charset="-120"/>
              </a:rPr>
              <a:t>(1000</a:t>
            </a:r>
            <a:r>
              <a:rPr lang="zh-TW" altLang="en-US" dirty="0" smtClean="0">
                <a:latin typeface="標楷體" panose="03000509000000000000" pitchFamily="65" charset="-120"/>
                <a:ea typeface="標楷體" panose="03000509000000000000" pitchFamily="65" charset="-120"/>
              </a:rPr>
              <a:t>筆做為測試資料集，</a:t>
            </a:r>
            <a:r>
              <a:rPr lang="en-US" altLang="zh-TW" dirty="0" smtClean="0">
                <a:latin typeface="標楷體" panose="03000509000000000000" pitchFamily="65" charset="-120"/>
                <a:ea typeface="標楷體" panose="03000509000000000000" pitchFamily="65" charset="-120"/>
              </a:rPr>
              <a:t>500</a:t>
            </a:r>
            <a:r>
              <a:rPr lang="zh-TW" altLang="en-US" dirty="0" smtClean="0">
                <a:latin typeface="標楷體" panose="03000509000000000000" pitchFamily="65" charset="-120"/>
                <a:ea typeface="標楷體" panose="03000509000000000000" pitchFamily="65" charset="-120"/>
              </a:rPr>
              <a:t>筆作為訓練資料集</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，其中以</a:t>
            </a:r>
            <a:r>
              <a:rPr lang="en-US" altLang="zh-TW" dirty="0"/>
              <a:t>term frequency—inverse document </a:t>
            </a:r>
            <a:r>
              <a:rPr lang="en-US" altLang="zh-TW" dirty="0" smtClean="0"/>
              <a:t>frequency(TF-IDF)</a:t>
            </a:r>
            <a:r>
              <a:rPr lang="zh-TW" altLang="en-US" dirty="0" smtClean="0">
                <a:latin typeface="標楷體" panose="03000509000000000000" pitchFamily="65" charset="-120"/>
                <a:ea typeface="標楷體" panose="03000509000000000000" pitchFamily="65" charset="-120"/>
              </a:rPr>
              <a:t>分數來評估每個詞的顯著性</a:t>
            </a: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18</a:t>
            </a:fld>
            <a:endParaRPr lang="zh-TW" altLang="en-US"/>
          </a:p>
        </p:txBody>
      </p:sp>
    </p:spTree>
    <p:extLst>
      <p:ext uri="{BB962C8B-B14F-4D97-AF65-F5344CB8AC3E}">
        <p14:creationId xmlns:p14="http://schemas.microsoft.com/office/powerpoint/2010/main" val="3782353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Method(TF-IDF, </a:t>
            </a:r>
            <a:r>
              <a:rPr lang="zh-TW" altLang="en-US" dirty="0" smtClean="0">
                <a:latin typeface="標楷體" panose="03000509000000000000" pitchFamily="65" charset="-120"/>
                <a:ea typeface="標楷體" panose="03000509000000000000" pitchFamily="65" charset="-120"/>
              </a:rPr>
              <a:t>詞</a:t>
            </a:r>
            <a:r>
              <a:rPr lang="zh-TW" altLang="en-US" dirty="0">
                <a:latin typeface="標楷體" panose="03000509000000000000" pitchFamily="65" charset="-120"/>
                <a:ea typeface="標楷體" panose="03000509000000000000" pitchFamily="65" charset="-120"/>
              </a:rPr>
              <a:t>頻</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逆向文件頻率</a:t>
            </a:r>
            <a:r>
              <a:rPr lang="en-US" altLang="zh-TW" dirty="0" smtClean="0"/>
              <a:t>)</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168348" y="1570443"/>
                <a:ext cx="12023652" cy="5151032"/>
              </a:xfrm>
            </p:spPr>
            <p:txBody>
              <a:bodyPr>
                <a:noAutofit/>
              </a:bodyPr>
              <a:lstStyle/>
              <a:p>
                <a:pPr marL="0" indent="0">
                  <a:buNone/>
                </a:pPr>
                <a:r>
                  <a:rPr lang="zh-TW" altLang="en-US" dirty="0" smtClean="0">
                    <a:latin typeface="標楷體" panose="03000509000000000000" pitchFamily="65" charset="-120"/>
                    <a:ea typeface="標楷體" panose="03000509000000000000" pitchFamily="65" charset="-120"/>
                  </a:rPr>
                  <a:t>詞頻</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逆向文件頻率為一統計方法</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詞頻</a:t>
                </a:r>
                <a:r>
                  <a:rPr lang="en-US" altLang="zh-TW" sz="2400" dirty="0" smtClean="0">
                    <a:latin typeface="標楷體" panose="03000509000000000000" pitchFamily="65" charset="-120"/>
                    <a:ea typeface="標楷體" panose="03000509000000000000" pitchFamily="65" charset="-120"/>
                  </a:rPr>
                  <a:t>(TF):</a:t>
                </a:r>
                <a:r>
                  <a:rPr lang="zh-TW" altLang="en-US" sz="2400" dirty="0" smtClean="0">
                    <a:latin typeface="標楷體" panose="03000509000000000000" pitchFamily="65" charset="-120"/>
                    <a:ea typeface="標楷體" panose="03000509000000000000" pitchFamily="65" charset="-120"/>
                  </a:rPr>
                  <a:t>一個詞在文章中出現的頻率，我們將其表示成</a:t>
                </a:r>
                <a14:m>
                  <m:oMath xmlns:m="http://schemas.openxmlformats.org/officeDocument/2006/math">
                    <m:sSubSup>
                      <m:sSubSupPr>
                        <m:ctrlPr>
                          <a:rPr lang="en-US" altLang="zh-TW" sz="2400" i="1" smtClean="0">
                            <a:latin typeface="Cambria Math" panose="02040503050406030204" pitchFamily="18" charset="0"/>
                            <a:ea typeface="標楷體" panose="03000509000000000000" pitchFamily="65" charset="-120"/>
                          </a:rPr>
                        </m:ctrlPr>
                      </m:sSubSupPr>
                      <m:e>
                        <m:r>
                          <a:rPr lang="en-US" altLang="zh-TW" sz="2400" b="0" i="1" smtClean="0">
                            <a:latin typeface="Cambria Math" panose="02040503050406030204" pitchFamily="18" charset="0"/>
                            <a:ea typeface="標楷體" panose="03000509000000000000" pitchFamily="65" charset="-120"/>
                          </a:rPr>
                          <m:t>𝑇𝐹</m:t>
                        </m:r>
                        <m:r>
                          <a:rPr lang="en-US" altLang="zh-TW" sz="2400" b="0" i="1" smtClean="0">
                            <a:latin typeface="Cambria Math" panose="02040503050406030204" pitchFamily="18" charset="0"/>
                            <a:ea typeface="標楷體" panose="03000509000000000000" pitchFamily="65" charset="-120"/>
                          </a:rPr>
                          <m:t>=</m:t>
                        </m:r>
                        <m:r>
                          <a:rPr lang="en-US" altLang="zh-TW" sz="2400" b="0" i="1" smtClean="0">
                            <a:latin typeface="Cambria Math" panose="02040503050406030204" pitchFamily="18" charset="0"/>
                            <a:ea typeface="標楷體" panose="03000509000000000000" pitchFamily="65" charset="-120"/>
                          </a:rPr>
                          <m:t>𝑛</m:t>
                        </m:r>
                      </m:e>
                      <m:sub>
                        <m:r>
                          <a:rPr lang="en-US" altLang="zh-TW" sz="2400" b="0" i="1" smtClean="0">
                            <a:latin typeface="Cambria Math" panose="02040503050406030204" pitchFamily="18" charset="0"/>
                            <a:ea typeface="標楷體" panose="03000509000000000000" pitchFamily="65" charset="-120"/>
                          </a:rPr>
                          <m:t>𝑤</m:t>
                        </m:r>
                      </m:sub>
                      <m:sup>
                        <m:r>
                          <a:rPr lang="en-US" altLang="zh-TW" sz="2400" b="0" i="1" smtClean="0">
                            <a:latin typeface="Cambria Math" panose="02040503050406030204" pitchFamily="18" charset="0"/>
                            <a:ea typeface="標楷體" panose="03000509000000000000" pitchFamily="65" charset="-120"/>
                          </a:rPr>
                          <m:t>𝑑</m:t>
                        </m:r>
                      </m:sup>
                    </m:sSubSup>
                  </m:oMath>
                </a14:m>
                <a:r>
                  <a:rPr lang="zh-TW" altLang="en-US" sz="2400" dirty="0" smtClean="0">
                    <a:latin typeface="標楷體" panose="03000509000000000000" pitchFamily="65" charset="-120"/>
                    <a:ea typeface="標楷體" panose="03000509000000000000" pitchFamily="65" charset="-120"/>
                  </a:rPr>
                  <a:t>，代表詞</a:t>
                </a:r>
                <a14:m>
                  <m:oMath xmlns:m="http://schemas.openxmlformats.org/officeDocument/2006/math">
                    <m:r>
                      <a:rPr lang="en-US" altLang="zh-TW" sz="2400" b="0" i="1" smtClean="0">
                        <a:latin typeface="Cambria Math" panose="02040503050406030204" pitchFamily="18" charset="0"/>
                        <a:ea typeface="標楷體" panose="03000509000000000000" pitchFamily="65" charset="-120"/>
                      </a:rPr>
                      <m:t>𝑤</m:t>
                    </m:r>
                  </m:oMath>
                </a14:m>
                <a:r>
                  <a:rPr lang="zh-TW" altLang="en-US" sz="2400" dirty="0" smtClean="0">
                    <a:latin typeface="標楷體" panose="03000509000000000000" pitchFamily="65" charset="-120"/>
                    <a:ea typeface="標楷體" panose="03000509000000000000" pitchFamily="65" charset="-120"/>
                  </a:rPr>
                  <a:t>在文章</a:t>
                </a:r>
                <a14:m>
                  <m:oMath xmlns:m="http://schemas.openxmlformats.org/officeDocument/2006/math">
                    <m:r>
                      <a:rPr lang="en-US" altLang="zh-TW" sz="2400" b="0" i="1" smtClean="0">
                        <a:latin typeface="Cambria Math" panose="02040503050406030204" pitchFamily="18" charset="0"/>
                        <a:ea typeface="標楷體" panose="03000509000000000000" pitchFamily="65" charset="-120"/>
                      </a:rPr>
                      <m:t>𝑑</m:t>
                    </m:r>
                  </m:oMath>
                </a14:m>
                <a:r>
                  <a:rPr lang="zh-TW" altLang="en-US" sz="2400" dirty="0" smtClean="0">
                    <a:latin typeface="標楷體" panose="03000509000000000000" pitchFamily="65" charset="-120"/>
                    <a:ea typeface="標楷體" panose="03000509000000000000" pitchFamily="65" charset="-120"/>
                  </a:rPr>
                  <a:t>中出現的次數</a:t>
                </a:r>
                <a:endParaRPr lang="en-US" altLang="zh-TW" sz="2400" dirty="0" smtClean="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逆向</a:t>
                </a:r>
                <a:r>
                  <a:rPr lang="zh-TW" altLang="en-US" sz="2400" dirty="0">
                    <a:latin typeface="標楷體" panose="03000509000000000000" pitchFamily="65" charset="-120"/>
                    <a:ea typeface="標楷體" panose="03000509000000000000" pitchFamily="65" charset="-120"/>
                  </a:rPr>
                  <a:t>文件</a:t>
                </a:r>
                <a:r>
                  <a:rPr lang="zh-TW" altLang="en-US" sz="2400" dirty="0" smtClean="0">
                    <a:latin typeface="標楷體" panose="03000509000000000000" pitchFamily="65" charset="-120"/>
                    <a:ea typeface="標楷體" panose="03000509000000000000" pitchFamily="65" charset="-120"/>
                  </a:rPr>
                  <a:t>頻率</a:t>
                </a:r>
                <a:r>
                  <a:rPr lang="en-US" altLang="zh-TW" sz="2400" dirty="0" smtClean="0">
                    <a:latin typeface="標楷體" panose="03000509000000000000" pitchFamily="65" charset="-120"/>
                    <a:ea typeface="標楷體" panose="03000509000000000000" pitchFamily="65" charset="-120"/>
                  </a:rPr>
                  <a:t>(IDF):</a:t>
                </a:r>
                <a:r>
                  <a:rPr lang="zh-TW" altLang="en-US" sz="2400" dirty="0" smtClean="0">
                    <a:latin typeface="標楷體" panose="03000509000000000000" pitchFamily="65" charset="-120"/>
                    <a:ea typeface="標楷體" panose="03000509000000000000" pitchFamily="65" charset="-120"/>
                  </a:rPr>
                  <a:t>一個詞在所有文章中，共有幾篇有含有詞，我們將其表示成</a:t>
                </a:r>
                <a14:m>
                  <m:oMath xmlns:m="http://schemas.openxmlformats.org/officeDocument/2006/math">
                    <m:r>
                      <a:rPr lang="en-US" altLang="zh-TW" sz="2400" b="0" i="1" smtClean="0">
                        <a:latin typeface="Cambria Math" panose="02040503050406030204" pitchFamily="18" charset="0"/>
                        <a:ea typeface="標楷體" panose="03000509000000000000" pitchFamily="65" charset="-120"/>
                      </a:rPr>
                      <m:t>𝐼𝐷𝐹</m:t>
                    </m:r>
                    <m:r>
                      <a:rPr lang="en-US" altLang="zh-TW" sz="2400" b="0" i="1" smtClean="0">
                        <a:latin typeface="Cambria Math" panose="02040503050406030204" pitchFamily="18" charset="0"/>
                        <a:ea typeface="標楷體" panose="03000509000000000000" pitchFamily="65" charset="-120"/>
                      </a:rPr>
                      <m:t>= </m:t>
                    </m:r>
                    <m:func>
                      <m:funcPr>
                        <m:ctrlPr>
                          <a:rPr lang="en-US" altLang="zh-TW" sz="2400" b="0" i="1" smtClean="0">
                            <a:latin typeface="Cambria Math" panose="02040503050406030204" pitchFamily="18" charset="0"/>
                            <a:ea typeface="標楷體" panose="03000509000000000000" pitchFamily="65" charset="-120"/>
                          </a:rPr>
                        </m:ctrlPr>
                      </m:funcPr>
                      <m:fName>
                        <m:sSub>
                          <m:sSubPr>
                            <m:ctrlPr>
                              <a:rPr lang="en-US" altLang="zh-TW" sz="2400" b="0" i="1" smtClean="0">
                                <a:latin typeface="Cambria Math" panose="02040503050406030204" pitchFamily="18" charset="0"/>
                                <a:ea typeface="標楷體" panose="03000509000000000000" pitchFamily="65" charset="-120"/>
                              </a:rPr>
                            </m:ctrlPr>
                          </m:sSubPr>
                          <m:e>
                            <m:r>
                              <m:rPr>
                                <m:sty m:val="p"/>
                              </m:rPr>
                              <a:rPr lang="en-US" altLang="zh-TW" sz="2400" b="0" i="0" smtClean="0">
                                <a:latin typeface="Cambria Math" panose="02040503050406030204" pitchFamily="18" charset="0"/>
                                <a:ea typeface="標楷體" panose="03000509000000000000" pitchFamily="65" charset="-120"/>
                              </a:rPr>
                              <m:t>log</m:t>
                            </m:r>
                          </m:e>
                          <m:sub>
                            <m:r>
                              <a:rPr lang="en-US" altLang="zh-TW" sz="2400" b="0" i="1" smtClean="0">
                                <a:latin typeface="Cambria Math" panose="02040503050406030204" pitchFamily="18" charset="0"/>
                                <a:ea typeface="標楷體" panose="03000509000000000000" pitchFamily="65" charset="-120"/>
                              </a:rPr>
                              <m:t>2</m:t>
                            </m:r>
                          </m:sub>
                        </m:sSub>
                      </m:fName>
                      <m:e>
                        <m:f>
                          <m:fPr>
                            <m:ctrlPr>
                              <a:rPr lang="en-US" altLang="zh-TW" sz="2400" b="0" i="1" smtClean="0">
                                <a:latin typeface="Cambria Math" panose="02040503050406030204" pitchFamily="18" charset="0"/>
                                <a:ea typeface="標楷體" panose="03000509000000000000" pitchFamily="65" charset="-120"/>
                              </a:rPr>
                            </m:ctrlPr>
                          </m:fPr>
                          <m:num>
                            <m:r>
                              <a:rPr lang="en-US" altLang="zh-TW" sz="2400" b="0" i="1" smtClean="0">
                                <a:latin typeface="Cambria Math" panose="02040503050406030204" pitchFamily="18" charset="0"/>
                                <a:ea typeface="標楷體" panose="03000509000000000000" pitchFamily="65" charset="-120"/>
                              </a:rPr>
                              <m:t>𝑁</m:t>
                            </m:r>
                          </m:num>
                          <m:den>
                            <m:sSub>
                              <m:sSubPr>
                                <m:ctrlPr>
                                  <a:rPr lang="en-US" altLang="zh-TW" sz="2400" b="0" i="1" smtClean="0">
                                    <a:latin typeface="Cambria Math" panose="02040503050406030204" pitchFamily="18" charset="0"/>
                                    <a:ea typeface="標楷體" panose="03000509000000000000" pitchFamily="65" charset="-120"/>
                                  </a:rPr>
                                </m:ctrlPr>
                              </m:sSubPr>
                              <m:e>
                                <m:r>
                                  <a:rPr lang="en-US" altLang="zh-TW" sz="2400" b="0" i="1" smtClean="0">
                                    <a:latin typeface="Cambria Math" panose="02040503050406030204" pitchFamily="18" charset="0"/>
                                    <a:ea typeface="標楷體" panose="03000509000000000000" pitchFamily="65" charset="-120"/>
                                  </a:rPr>
                                  <m:t>𝑁</m:t>
                                </m:r>
                              </m:e>
                              <m:sub>
                                <m:r>
                                  <a:rPr lang="en-US" altLang="zh-TW" sz="2400" b="0" i="1" smtClean="0">
                                    <a:latin typeface="Cambria Math" panose="02040503050406030204" pitchFamily="18" charset="0"/>
                                    <a:ea typeface="標楷體" panose="03000509000000000000" pitchFamily="65" charset="-120"/>
                                  </a:rPr>
                                  <m:t>𝑤</m:t>
                                </m:r>
                              </m:sub>
                            </m:sSub>
                          </m:den>
                        </m:f>
                      </m:e>
                    </m:func>
                  </m:oMath>
                </a14:m>
                <a:r>
                  <a:rPr lang="zh-TW" altLang="en-US" sz="2400" dirty="0" smtClean="0">
                    <a:latin typeface="標楷體" panose="03000509000000000000" pitchFamily="65" charset="-120"/>
                    <a:ea typeface="標楷體" panose="03000509000000000000" pitchFamily="65" charset="-120"/>
                  </a:rPr>
                  <a:t> ，</a:t>
                </a:r>
                <a14:m>
                  <m:oMath xmlns:m="http://schemas.openxmlformats.org/officeDocument/2006/math">
                    <m:r>
                      <a:rPr lang="en-US" altLang="zh-TW" sz="2400" b="0" i="1" dirty="0" smtClean="0">
                        <a:latin typeface="Cambria Math" panose="02040503050406030204" pitchFamily="18" charset="0"/>
                        <a:ea typeface="標楷體" panose="03000509000000000000" pitchFamily="65" charset="-120"/>
                      </a:rPr>
                      <m:t>𝑁</m:t>
                    </m:r>
                    <m:r>
                      <a:rPr lang="zh-TW" altLang="en-US" sz="2400" i="1" dirty="0">
                        <a:latin typeface="Cambria Math" panose="02040503050406030204" pitchFamily="18" charset="0"/>
                        <a:ea typeface="標楷體" panose="03000509000000000000" pitchFamily="65" charset="-120"/>
                      </a:rPr>
                      <m:t>代表</m:t>
                    </m:r>
                  </m:oMath>
                </a14:m>
                <a:r>
                  <a:rPr lang="zh-TW" altLang="en-US" sz="2400" dirty="0" smtClean="0">
                    <a:latin typeface="標楷體" panose="03000509000000000000" pitchFamily="65" charset="-120"/>
                    <a:ea typeface="標楷體" panose="03000509000000000000" pitchFamily="65" charset="-120"/>
                  </a:rPr>
                  <a:t>文章數量，</a:t>
                </a:r>
                <a14:m>
                  <m:oMath xmlns:m="http://schemas.openxmlformats.org/officeDocument/2006/math">
                    <m:sSub>
                      <m:sSubPr>
                        <m:ctrlPr>
                          <a:rPr lang="en-US" altLang="zh-TW" sz="2400" i="1" smtClean="0">
                            <a:latin typeface="Cambria Math" panose="02040503050406030204" pitchFamily="18" charset="0"/>
                            <a:ea typeface="標楷體" panose="03000509000000000000" pitchFamily="65" charset="-120"/>
                          </a:rPr>
                        </m:ctrlPr>
                      </m:sSubPr>
                      <m:e>
                        <m:r>
                          <a:rPr lang="en-US" altLang="zh-TW" sz="2400" b="0" i="1" smtClean="0">
                            <a:latin typeface="Cambria Math" panose="02040503050406030204" pitchFamily="18" charset="0"/>
                            <a:ea typeface="標楷體" panose="03000509000000000000" pitchFamily="65" charset="-120"/>
                          </a:rPr>
                          <m:t>𝑁</m:t>
                        </m:r>
                      </m:e>
                      <m:sub>
                        <m:r>
                          <a:rPr lang="en-US" altLang="zh-TW" sz="2400" b="0" i="1" smtClean="0">
                            <a:latin typeface="Cambria Math" panose="02040503050406030204" pitchFamily="18" charset="0"/>
                            <a:ea typeface="標楷體" panose="03000509000000000000" pitchFamily="65" charset="-120"/>
                          </a:rPr>
                          <m:t>𝑤</m:t>
                        </m:r>
                      </m:sub>
                    </m:sSub>
                  </m:oMath>
                </a14:m>
                <a:r>
                  <a:rPr lang="zh-TW" altLang="en-US" sz="2400" dirty="0" smtClean="0">
                    <a:latin typeface="標楷體" panose="03000509000000000000" pitchFamily="65" charset="-120"/>
                    <a:ea typeface="標楷體" panose="03000509000000000000" pitchFamily="65" charset="-120"/>
                  </a:rPr>
                  <a:t>代表含有詞</a:t>
                </a:r>
                <a14:m>
                  <m:oMath xmlns:m="http://schemas.openxmlformats.org/officeDocument/2006/math">
                    <m:r>
                      <a:rPr lang="en-US" altLang="zh-TW" sz="2400" b="0" i="1" smtClean="0">
                        <a:latin typeface="Cambria Math" panose="02040503050406030204" pitchFamily="18" charset="0"/>
                        <a:ea typeface="標楷體" panose="03000509000000000000" pitchFamily="65" charset="-120"/>
                      </a:rPr>
                      <m:t>𝑤</m:t>
                    </m:r>
                  </m:oMath>
                </a14:m>
                <a:r>
                  <a:rPr lang="zh-TW" altLang="en-US" sz="2400" dirty="0" smtClean="0">
                    <a:latin typeface="標楷體" panose="03000509000000000000" pitchFamily="65" charset="-120"/>
                    <a:ea typeface="標楷體" panose="03000509000000000000" pitchFamily="65" charset="-120"/>
                  </a:rPr>
                  <a:t>的文章有幾篇</a:t>
                </a:r>
                <a:endParaRPr lang="en-US" altLang="zh-TW" sz="2400" dirty="0" smtClean="0">
                  <a:latin typeface="標楷體" panose="03000509000000000000" pitchFamily="65" charset="-120"/>
                  <a:ea typeface="標楷體" panose="03000509000000000000" pitchFamily="65" charset="-120"/>
                </a:endParaRPr>
              </a:p>
              <a:p>
                <a:pPr marL="0" indent="0">
                  <a:buNone/>
                </a:pPr>
                <a:r>
                  <a:rPr lang="en-US" altLang="zh-TW" sz="2400" dirty="0" smtClean="0">
                    <a:latin typeface="標楷體" panose="03000509000000000000" pitchFamily="65" charset="-120"/>
                    <a:ea typeface="標楷體" panose="03000509000000000000" pitchFamily="65" charset="-120"/>
                  </a:rPr>
                  <a:t>TF-IDF</a:t>
                </a:r>
                <a:r>
                  <a:rPr lang="zh-TW" altLang="en-US" sz="2400" dirty="0" smtClean="0">
                    <a:latin typeface="標楷體" panose="03000509000000000000" pitchFamily="65" charset="-120"/>
                    <a:ea typeface="標楷體" panose="03000509000000000000" pitchFamily="65" charset="-120"/>
                  </a:rPr>
                  <a:t>的計算就是將兩項相乘得到</a:t>
                </a:r>
                <a14:m>
                  <m:oMath xmlns:m="http://schemas.openxmlformats.org/officeDocument/2006/math">
                    <m:sSubSup>
                      <m:sSubSupPr>
                        <m:ctrlPr>
                          <a:rPr lang="en-US" altLang="zh-TW" sz="2400" i="1" smtClean="0">
                            <a:latin typeface="Cambria Math" panose="02040503050406030204" pitchFamily="18" charset="0"/>
                            <a:ea typeface="標楷體" panose="03000509000000000000" pitchFamily="65" charset="-120"/>
                          </a:rPr>
                        </m:ctrlPr>
                      </m:sSubSupPr>
                      <m:e>
                        <m:r>
                          <a:rPr lang="en-US" altLang="zh-TW" sz="2400" i="1">
                            <a:latin typeface="Cambria Math" panose="02040503050406030204" pitchFamily="18" charset="0"/>
                            <a:ea typeface="標楷體" panose="03000509000000000000" pitchFamily="65" charset="-120"/>
                          </a:rPr>
                          <m:t>𝑛</m:t>
                        </m:r>
                      </m:e>
                      <m:sub>
                        <m:r>
                          <a:rPr lang="en-US" altLang="zh-TW" sz="2400" i="1">
                            <a:latin typeface="Cambria Math" panose="02040503050406030204" pitchFamily="18" charset="0"/>
                            <a:ea typeface="標楷體" panose="03000509000000000000" pitchFamily="65" charset="-120"/>
                          </a:rPr>
                          <m:t>𝑤</m:t>
                        </m:r>
                      </m:sub>
                      <m:sup>
                        <m:r>
                          <a:rPr lang="en-US" altLang="zh-TW" sz="2400" i="1">
                            <a:latin typeface="Cambria Math" panose="02040503050406030204" pitchFamily="18" charset="0"/>
                            <a:ea typeface="標楷體" panose="03000509000000000000" pitchFamily="65" charset="-120"/>
                          </a:rPr>
                          <m:t>𝑑</m:t>
                        </m:r>
                      </m:sup>
                    </m:sSubSup>
                    <m:r>
                      <a:rPr lang="zh-TW" altLang="en-US" sz="2400" i="1" smtClean="0">
                        <a:latin typeface="Cambria Math" panose="02040503050406030204" pitchFamily="18" charset="0"/>
                        <a:ea typeface="標楷體" panose="03000509000000000000" pitchFamily="65" charset="-120"/>
                      </a:rPr>
                      <m:t>∗</m:t>
                    </m:r>
                    <m:func>
                      <m:funcPr>
                        <m:ctrlPr>
                          <a:rPr lang="en-US" altLang="zh-TW" sz="2400" i="1">
                            <a:latin typeface="Cambria Math" panose="02040503050406030204" pitchFamily="18" charset="0"/>
                            <a:ea typeface="標楷體" panose="03000509000000000000" pitchFamily="65" charset="-120"/>
                          </a:rPr>
                        </m:ctrlPr>
                      </m:funcPr>
                      <m:fName>
                        <m:sSub>
                          <m:sSubPr>
                            <m:ctrlPr>
                              <a:rPr lang="en-US" altLang="zh-TW" sz="2400" i="1">
                                <a:latin typeface="Cambria Math" panose="02040503050406030204" pitchFamily="18" charset="0"/>
                                <a:ea typeface="標楷體" panose="03000509000000000000" pitchFamily="65" charset="-120"/>
                              </a:rPr>
                            </m:ctrlPr>
                          </m:sSubPr>
                          <m:e>
                            <m:r>
                              <m:rPr>
                                <m:sty m:val="p"/>
                              </m:rPr>
                              <a:rPr lang="en-US" altLang="zh-TW" sz="2400">
                                <a:latin typeface="Cambria Math" panose="02040503050406030204" pitchFamily="18" charset="0"/>
                                <a:ea typeface="標楷體" panose="03000509000000000000" pitchFamily="65" charset="-120"/>
                              </a:rPr>
                              <m:t>log</m:t>
                            </m:r>
                          </m:e>
                          <m:sub>
                            <m:r>
                              <a:rPr lang="en-US" altLang="zh-TW" sz="2400" i="1">
                                <a:latin typeface="Cambria Math" panose="02040503050406030204" pitchFamily="18" charset="0"/>
                                <a:ea typeface="標楷體" panose="03000509000000000000" pitchFamily="65" charset="-120"/>
                              </a:rPr>
                              <m:t>2</m:t>
                            </m:r>
                          </m:sub>
                        </m:sSub>
                      </m:fName>
                      <m:e>
                        <m:f>
                          <m:fPr>
                            <m:ctrlPr>
                              <a:rPr lang="en-US" altLang="zh-TW" sz="2400" i="1">
                                <a:latin typeface="Cambria Math" panose="02040503050406030204" pitchFamily="18" charset="0"/>
                                <a:ea typeface="標楷體" panose="03000509000000000000" pitchFamily="65" charset="-120"/>
                              </a:rPr>
                            </m:ctrlPr>
                          </m:fPr>
                          <m:num>
                            <m:r>
                              <a:rPr lang="en-US" altLang="zh-TW" sz="2400" i="1">
                                <a:latin typeface="Cambria Math" panose="02040503050406030204" pitchFamily="18" charset="0"/>
                                <a:ea typeface="標楷體" panose="03000509000000000000" pitchFamily="65" charset="-120"/>
                              </a:rPr>
                              <m:t>𝑁</m:t>
                            </m:r>
                          </m:num>
                          <m:den>
                            <m:sSub>
                              <m:sSubPr>
                                <m:ctrlPr>
                                  <a:rPr lang="en-US" altLang="zh-TW" sz="2400" i="1">
                                    <a:latin typeface="Cambria Math" panose="02040503050406030204" pitchFamily="18" charset="0"/>
                                    <a:ea typeface="標楷體" panose="03000509000000000000" pitchFamily="65" charset="-120"/>
                                  </a:rPr>
                                </m:ctrlPr>
                              </m:sSubPr>
                              <m:e>
                                <m:r>
                                  <a:rPr lang="en-US" altLang="zh-TW" sz="2400" i="1">
                                    <a:latin typeface="Cambria Math" panose="02040503050406030204" pitchFamily="18" charset="0"/>
                                    <a:ea typeface="標楷體" panose="03000509000000000000" pitchFamily="65" charset="-120"/>
                                  </a:rPr>
                                  <m:t>𝑁</m:t>
                                </m:r>
                              </m:e>
                              <m:sub>
                                <m:r>
                                  <a:rPr lang="en-US" altLang="zh-TW" sz="2400" i="1">
                                    <a:latin typeface="Cambria Math" panose="02040503050406030204" pitchFamily="18" charset="0"/>
                                    <a:ea typeface="標楷體" panose="03000509000000000000" pitchFamily="65" charset="-120"/>
                                  </a:rPr>
                                  <m:t>𝑤</m:t>
                                </m:r>
                              </m:sub>
                            </m:sSub>
                          </m:den>
                        </m:f>
                      </m:e>
                    </m:func>
                  </m:oMath>
                </a14:m>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以前面推文作為例子，假設我們在第一篇推文中發現</a:t>
                </a:r>
                <a:r>
                  <a:rPr lang="en-US" altLang="zh-TW" sz="2400" dirty="0" smtClean="0">
                    <a:latin typeface="標楷體" panose="03000509000000000000" pitchFamily="65" charset="-120"/>
                    <a:ea typeface="標楷體" panose="03000509000000000000" pitchFamily="65" charset="-120"/>
                  </a:rPr>
                  <a:t>medicine</a:t>
                </a:r>
                <a:r>
                  <a:rPr lang="zh-TW" altLang="en-US" sz="2400" dirty="0" smtClean="0">
                    <a:latin typeface="標楷體" panose="03000509000000000000" pitchFamily="65" charset="-120"/>
                    <a:ea typeface="標楷體" panose="03000509000000000000" pitchFamily="65" charset="-120"/>
                  </a:rPr>
                  <a:t>此詞出現了</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次，則</a:t>
                </a:r>
                <a14:m>
                  <m:oMath xmlns:m="http://schemas.openxmlformats.org/officeDocument/2006/math">
                    <m:sSubSup>
                      <m:sSubSupPr>
                        <m:ctrlPr>
                          <a:rPr lang="en-US" altLang="zh-TW" sz="2400" i="1">
                            <a:latin typeface="Cambria Math" panose="02040503050406030204" pitchFamily="18" charset="0"/>
                            <a:ea typeface="標楷體" panose="03000509000000000000" pitchFamily="65" charset="-120"/>
                          </a:rPr>
                        </m:ctrlPr>
                      </m:sSubSupPr>
                      <m:e>
                        <m:r>
                          <a:rPr lang="en-US" altLang="zh-TW" sz="2400" i="1">
                            <a:latin typeface="Cambria Math" panose="02040503050406030204" pitchFamily="18" charset="0"/>
                            <a:ea typeface="標楷體" panose="03000509000000000000" pitchFamily="65" charset="-120"/>
                          </a:rPr>
                          <m:t>𝑛</m:t>
                        </m:r>
                      </m:e>
                      <m:sub>
                        <m:r>
                          <a:rPr lang="en-US" altLang="zh-TW" sz="2400" i="1">
                            <a:latin typeface="Cambria Math" panose="02040503050406030204" pitchFamily="18" charset="0"/>
                            <a:ea typeface="標楷體" panose="03000509000000000000" pitchFamily="65" charset="-120"/>
                          </a:rPr>
                          <m:t>𝑤</m:t>
                        </m:r>
                      </m:sub>
                      <m:sup>
                        <m:r>
                          <a:rPr lang="en-US" altLang="zh-TW" sz="2400" i="1">
                            <a:latin typeface="Cambria Math" panose="02040503050406030204" pitchFamily="18" charset="0"/>
                            <a:ea typeface="標楷體" panose="03000509000000000000" pitchFamily="65" charset="-120"/>
                          </a:rPr>
                          <m:t>𝑑</m:t>
                        </m:r>
                      </m:sup>
                    </m:sSubSup>
                  </m:oMath>
                </a14:m>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a:t>
                </a:r>
                <a:endParaRPr lang="en-US" altLang="zh-TW" sz="2400" dirty="0" smtClean="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而我們提到利用</a:t>
                </a:r>
                <a:r>
                  <a:rPr lang="en-US" altLang="zh-TW" sz="2400" dirty="0" smtClean="0">
                    <a:latin typeface="標楷體" panose="03000509000000000000" pitchFamily="65" charset="-120"/>
                    <a:ea typeface="標楷體" panose="03000509000000000000" pitchFamily="65" charset="-120"/>
                  </a:rPr>
                  <a:t>1500</a:t>
                </a:r>
                <a:r>
                  <a:rPr lang="zh-TW" altLang="en-US" sz="2400" dirty="0" smtClean="0">
                    <a:latin typeface="標楷體" panose="03000509000000000000" pitchFamily="65" charset="-120"/>
                    <a:ea typeface="標楷體" panose="03000509000000000000" pitchFamily="65" charset="-120"/>
                  </a:rPr>
                  <a:t>篇推文來做分類，</a:t>
                </a:r>
                <a14:m>
                  <m:oMath xmlns:m="http://schemas.openxmlformats.org/officeDocument/2006/math">
                    <m:r>
                      <a:rPr lang="zh-TW" altLang="en-US" sz="2400" dirty="0">
                        <a:latin typeface="Cambria Math" panose="02040503050406030204" pitchFamily="18" charset="0"/>
                        <a:ea typeface="標楷體" panose="03000509000000000000" pitchFamily="65" charset="-120"/>
                      </a:rPr>
                      <m:t>因此</m:t>
                    </m:r>
                    <m:r>
                      <a:rPr lang="en-US" altLang="zh-TW" sz="2400" i="1" dirty="0">
                        <a:latin typeface="Cambria Math" panose="02040503050406030204" pitchFamily="18" charset="0"/>
                        <a:ea typeface="標楷體" panose="03000509000000000000" pitchFamily="65" charset="-120"/>
                      </a:rPr>
                      <m:t>𝑁</m:t>
                    </m:r>
                  </m:oMath>
                </a14:m>
                <a:r>
                  <a:rPr lang="en-US" altLang="zh-TW" sz="2400" dirty="0" smtClean="0">
                    <a:latin typeface="標楷體" panose="03000509000000000000" pitchFamily="65" charset="-120"/>
                    <a:ea typeface="標楷體" panose="03000509000000000000" pitchFamily="65" charset="-120"/>
                  </a:rPr>
                  <a:t>=1500</a:t>
                </a:r>
                <a:r>
                  <a:rPr lang="zh-TW" altLang="en-US" sz="2400" dirty="0" smtClean="0">
                    <a:latin typeface="標楷體" panose="03000509000000000000" pitchFamily="65" charset="-120"/>
                    <a:ea typeface="標楷體" panose="03000509000000000000" pitchFamily="65" charset="-120"/>
                  </a:rPr>
                  <a:t>，再假設有出現</a:t>
                </a:r>
                <a:r>
                  <a:rPr lang="en-US" altLang="zh-TW" sz="2400" dirty="0" smtClean="0">
                    <a:latin typeface="標楷體" panose="03000509000000000000" pitchFamily="65" charset="-120"/>
                    <a:ea typeface="標楷體" panose="03000509000000000000" pitchFamily="65" charset="-120"/>
                  </a:rPr>
                  <a:t>medicine</a:t>
                </a:r>
                <a:r>
                  <a:rPr lang="zh-TW" altLang="en-US" sz="2400" dirty="0" smtClean="0">
                    <a:latin typeface="標楷體" panose="03000509000000000000" pitchFamily="65" charset="-120"/>
                    <a:ea typeface="標楷體" panose="03000509000000000000" pitchFamily="65" charset="-120"/>
                  </a:rPr>
                  <a:t>此詞的文章共有</a:t>
                </a:r>
                <a:r>
                  <a:rPr lang="en-US" altLang="zh-TW" sz="2400" dirty="0" smtClean="0">
                    <a:latin typeface="標楷體" panose="03000509000000000000" pitchFamily="65" charset="-120"/>
                    <a:ea typeface="標楷體" panose="03000509000000000000" pitchFamily="65" charset="-120"/>
                  </a:rPr>
                  <a:t>375</a:t>
                </a:r>
                <a:r>
                  <a:rPr lang="zh-TW" altLang="en-US" sz="2400" dirty="0" smtClean="0">
                    <a:latin typeface="標楷體" panose="03000509000000000000" pitchFamily="65" charset="-120"/>
                    <a:ea typeface="標楷體" panose="03000509000000000000" pitchFamily="65" charset="-120"/>
                  </a:rPr>
                  <a:t>篇，</a:t>
                </a:r>
                <a14:m>
                  <m:oMath xmlns:m="http://schemas.openxmlformats.org/officeDocument/2006/math">
                    <m:sSub>
                      <m:sSubPr>
                        <m:ctrlPr>
                          <a:rPr lang="en-US" altLang="zh-TW" sz="2400" i="1">
                            <a:latin typeface="Cambria Math" panose="02040503050406030204" pitchFamily="18" charset="0"/>
                            <a:ea typeface="標楷體" panose="03000509000000000000" pitchFamily="65" charset="-120"/>
                          </a:rPr>
                        </m:ctrlPr>
                      </m:sSubPr>
                      <m:e>
                        <m:r>
                          <a:rPr lang="en-US" altLang="zh-TW" sz="2400" i="1">
                            <a:latin typeface="Cambria Math" panose="02040503050406030204" pitchFamily="18" charset="0"/>
                            <a:ea typeface="標楷體" panose="03000509000000000000" pitchFamily="65" charset="-120"/>
                          </a:rPr>
                          <m:t>𝑁</m:t>
                        </m:r>
                      </m:e>
                      <m:sub>
                        <m:r>
                          <a:rPr lang="en-US" altLang="zh-TW" sz="2400" i="1">
                            <a:latin typeface="Cambria Math" panose="02040503050406030204" pitchFamily="18" charset="0"/>
                            <a:ea typeface="標楷體" panose="03000509000000000000" pitchFamily="65" charset="-120"/>
                          </a:rPr>
                          <m:t>𝑤</m:t>
                        </m:r>
                      </m:sub>
                    </m:sSub>
                  </m:oMath>
                </a14:m>
                <a:r>
                  <a:rPr lang="en-US" altLang="zh-TW" sz="2400" dirty="0" smtClean="0">
                    <a:latin typeface="標楷體" panose="03000509000000000000" pitchFamily="65" charset="-120"/>
                    <a:ea typeface="標楷體" panose="03000509000000000000" pitchFamily="65" charset="-120"/>
                  </a:rPr>
                  <a:t>=375</a:t>
                </a:r>
                <a:r>
                  <a:rPr lang="zh-TW" altLang="en-US" sz="2400" dirty="0" smtClean="0">
                    <a:latin typeface="標楷體" panose="03000509000000000000" pitchFamily="65" charset="-120"/>
                    <a:ea typeface="標楷體" panose="03000509000000000000" pitchFamily="65" charset="-120"/>
                  </a:rPr>
                  <a:t>，所以</a:t>
                </a:r>
                <a14:m>
                  <m:oMath xmlns:m="http://schemas.openxmlformats.org/officeDocument/2006/math">
                    <m:r>
                      <a:rPr lang="en-US" altLang="zh-TW" sz="2400" i="1">
                        <a:latin typeface="Cambria Math" panose="02040503050406030204" pitchFamily="18" charset="0"/>
                        <a:ea typeface="標楷體" panose="03000509000000000000" pitchFamily="65" charset="-120"/>
                      </a:rPr>
                      <m:t>𝐼𝐷𝐹</m:t>
                    </m:r>
                  </m:oMath>
                </a14:m>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，而</a:t>
                </a:r>
                <a:r>
                  <a:rPr lang="en-US" altLang="zh-TW" sz="2400" dirty="0" smtClean="0">
                    <a:latin typeface="標楷體" panose="03000509000000000000" pitchFamily="65" charset="-120"/>
                    <a:ea typeface="標楷體" panose="03000509000000000000" pitchFamily="65" charset="-120"/>
                  </a:rPr>
                  <a:t>medicine</a:t>
                </a:r>
                <a:r>
                  <a:rPr lang="zh-TW" altLang="en-US" sz="2400" dirty="0" smtClean="0">
                    <a:latin typeface="標楷體" panose="03000509000000000000" pitchFamily="65" charset="-120"/>
                    <a:ea typeface="標楷體" panose="03000509000000000000" pitchFamily="65" charset="-120"/>
                  </a:rPr>
                  <a:t>這個詞得到的</a:t>
                </a:r>
                <a:r>
                  <a:rPr lang="en-US" altLang="zh-TW" sz="2400" dirty="0" smtClean="0">
                    <a:latin typeface="標楷體" panose="03000509000000000000" pitchFamily="65" charset="-120"/>
                    <a:ea typeface="標楷體" panose="03000509000000000000" pitchFamily="65" charset="-120"/>
                  </a:rPr>
                  <a:t>TF-IDF</a:t>
                </a:r>
                <a:r>
                  <a:rPr lang="zh-TW" altLang="en-US" sz="2400" dirty="0" smtClean="0">
                    <a:latin typeface="標楷體" panose="03000509000000000000" pitchFamily="65" charset="-120"/>
                    <a:ea typeface="標楷體" panose="03000509000000000000" pitchFamily="65" charset="-120"/>
                  </a:rPr>
                  <a:t>值</a:t>
                </a:r>
                <a:r>
                  <a:rPr lang="en-US" altLang="zh-TW" sz="2400" dirty="0" smtClean="0">
                    <a:latin typeface="標楷體" panose="03000509000000000000" pitchFamily="65" charset="-120"/>
                    <a:ea typeface="標楷體" panose="03000509000000000000" pitchFamily="65" charset="-120"/>
                  </a:rPr>
                  <a:t>=4</a:t>
                </a:r>
              </a:p>
              <a:p>
                <a:pPr marL="0" indent="0">
                  <a:buNone/>
                </a:pPr>
                <a:r>
                  <a:rPr lang="en-US" altLang="zh-TW" sz="2400" dirty="0" smtClean="0">
                    <a:solidFill>
                      <a:srgbClr val="FF0000"/>
                    </a:solidFill>
                    <a:latin typeface="標楷體" panose="03000509000000000000" pitchFamily="65" charset="-120"/>
                    <a:ea typeface="標楷體" panose="03000509000000000000" pitchFamily="65" charset="-120"/>
                  </a:rPr>
                  <a:t>TF-IDF</a:t>
                </a:r>
                <a:r>
                  <a:rPr lang="zh-TW" altLang="en-US" sz="2400" dirty="0" smtClean="0">
                    <a:solidFill>
                      <a:srgbClr val="FF0000"/>
                    </a:solidFill>
                    <a:latin typeface="標楷體" panose="03000509000000000000" pitchFamily="65" charset="-120"/>
                    <a:ea typeface="標楷體" panose="03000509000000000000" pitchFamily="65" charset="-120"/>
                  </a:rPr>
                  <a:t>值越大的詞代表其顯著性越高，越可以做為文章的關鍵字</a:t>
                </a:r>
                <a:endParaRPr lang="zh-TW" altLang="en-US" sz="2400" dirty="0">
                  <a:solidFill>
                    <a:srgbClr val="FF0000"/>
                  </a:solidFill>
                  <a:latin typeface="標楷體" panose="03000509000000000000" pitchFamily="65" charset="-120"/>
                  <a:ea typeface="標楷體" panose="03000509000000000000" pitchFamily="65" charset="-12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168348" y="1570443"/>
                <a:ext cx="12023652" cy="5151032"/>
              </a:xfrm>
              <a:blipFill>
                <a:blip r:embed="rId2"/>
                <a:stretch>
                  <a:fillRect l="-1065" t="-2130" r="-50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57A3ABD-780D-47E0-9CAB-ABB458F51258}" type="slidenum">
              <a:rPr lang="zh-TW" altLang="en-US" smtClean="0"/>
              <a:t>19</a:t>
            </a:fld>
            <a:endParaRPr lang="zh-TW" altLang="en-US"/>
          </a:p>
        </p:txBody>
      </p:sp>
    </p:spTree>
    <p:extLst>
      <p:ext uri="{BB962C8B-B14F-4D97-AF65-F5344CB8AC3E}">
        <p14:creationId xmlns:p14="http://schemas.microsoft.com/office/powerpoint/2010/main" val="357241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SVM(Linear </a:t>
            </a:r>
            <a:r>
              <a:rPr lang="en-US" altLang="zh-TW" dirty="0" err="1" smtClean="0"/>
              <a:t>v.s</a:t>
            </a:r>
            <a:r>
              <a:rPr lang="en-US" altLang="zh-TW" dirty="0" smtClean="0"/>
              <a:t>. Non-linear</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2</a:t>
            </a:fld>
            <a:endParaRPr lang="zh-TW" altLang="en-US"/>
          </a:p>
        </p:txBody>
      </p:sp>
      <p:cxnSp>
        <p:nvCxnSpPr>
          <p:cNvPr id="6" name="直線單箭頭接點 5"/>
          <p:cNvCxnSpPr/>
          <p:nvPr/>
        </p:nvCxnSpPr>
        <p:spPr>
          <a:xfrm flipV="1">
            <a:off x="1531088" y="3391785"/>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1531088" y="5475768"/>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1"/>
              <p:cNvSpPr txBox="1"/>
              <p:nvPr/>
            </p:nvSpPr>
            <p:spPr>
              <a:xfrm>
                <a:off x="3530008" y="5493748"/>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530008" y="5493748"/>
                <a:ext cx="531627" cy="461665"/>
              </a:xfrm>
              <a:prstGeom prst="rect">
                <a:avLst/>
              </a:prstGeom>
              <a:blipFill>
                <a:blip r:embed="rId3"/>
                <a:stretch>
                  <a:fillRect b="-131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3" name="文字方塊 12"/>
              <p:cNvSpPr txBox="1"/>
              <p:nvPr/>
            </p:nvSpPr>
            <p:spPr>
              <a:xfrm>
                <a:off x="988828" y="3331021"/>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13" name="文字方塊 12"/>
              <p:cNvSpPr txBox="1">
                <a:spLocks noRot="1" noChangeAspect="1" noMove="1" noResize="1" noEditPoints="1" noAdjustHandles="1" noChangeArrowheads="1" noChangeShapeType="1" noTextEdit="1"/>
              </p:cNvSpPr>
              <p:nvPr/>
            </p:nvSpPr>
            <p:spPr>
              <a:xfrm>
                <a:off x="988828" y="3331021"/>
                <a:ext cx="382772" cy="461665"/>
              </a:xfrm>
              <a:prstGeom prst="rect">
                <a:avLst/>
              </a:prstGeom>
              <a:blipFill>
                <a:blip r:embed="rId4"/>
                <a:stretch>
                  <a:fillRect r="-19048" b="-131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文字方塊 16"/>
              <p:cNvSpPr txBox="1"/>
              <p:nvPr/>
            </p:nvSpPr>
            <p:spPr>
              <a:xfrm>
                <a:off x="710607" y="1584421"/>
                <a:ext cx="10900146" cy="1200329"/>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假設我們取兩個特徵作分類，分別為</a:t>
                </a:r>
                <a14:m>
                  <m:oMath xmlns:m="http://schemas.openxmlformats.org/officeDocument/2006/math">
                    <m:sSub>
                      <m:sSubPr>
                        <m:ctrlPr>
                          <a:rPr lang="en-US" altLang="zh-TW" sz="2400" i="1" smtClean="0">
                            <a:latin typeface="Cambria Math" panose="02040503050406030204" pitchFamily="18" charset="0"/>
                            <a:ea typeface="標楷體" panose="03000509000000000000" pitchFamily="65" charset="-120"/>
                          </a:rPr>
                        </m:ctrlPr>
                      </m:sSubPr>
                      <m:e>
                        <m:r>
                          <a:rPr lang="en-US" altLang="zh-TW" sz="2400" b="0" i="1" smtClean="0">
                            <a:latin typeface="Cambria Math" panose="02040503050406030204" pitchFamily="18" charset="0"/>
                            <a:ea typeface="標楷體" panose="03000509000000000000" pitchFamily="65" charset="-120"/>
                          </a:rPr>
                          <m:t>𝑥</m:t>
                        </m:r>
                      </m:e>
                      <m:sub>
                        <m:r>
                          <a:rPr lang="en-US" altLang="zh-TW" sz="2400" b="0" i="1" smtClean="0">
                            <a:latin typeface="Cambria Math" panose="02040503050406030204" pitchFamily="18" charset="0"/>
                            <a:ea typeface="標楷體" panose="03000509000000000000" pitchFamily="65" charset="-120"/>
                          </a:rPr>
                          <m:t>1</m:t>
                        </m:r>
                      </m:sub>
                    </m:sSub>
                  </m:oMath>
                </a14:m>
                <a:r>
                  <a:rPr lang="zh-TW" altLang="en-US" sz="2400" dirty="0" smtClean="0">
                    <a:latin typeface="標楷體" panose="03000509000000000000" pitchFamily="65" charset="-120"/>
                    <a:ea typeface="標楷體" panose="03000509000000000000" pitchFamily="65" charset="-120"/>
                  </a:rPr>
                  <a:t>及</a:t>
                </a:r>
                <a14:m>
                  <m:oMath xmlns:m="http://schemas.openxmlformats.org/officeDocument/2006/math">
                    <m:sSub>
                      <m:sSubPr>
                        <m:ctrlPr>
                          <a:rPr lang="en-US" altLang="zh-TW" sz="2400" i="1" dirty="0" smtClean="0">
                            <a:latin typeface="Cambria Math" panose="02040503050406030204" pitchFamily="18" charset="0"/>
                            <a:ea typeface="標楷體" panose="03000509000000000000" pitchFamily="65" charset="-120"/>
                          </a:rPr>
                        </m:ctrlPr>
                      </m:sSubPr>
                      <m:e>
                        <m:r>
                          <a:rPr lang="en-US" altLang="zh-TW" sz="2400" b="0" i="1" dirty="0" smtClean="0">
                            <a:latin typeface="Cambria Math" panose="02040503050406030204" pitchFamily="18" charset="0"/>
                            <a:ea typeface="標楷體" panose="03000509000000000000" pitchFamily="65" charset="-120"/>
                          </a:rPr>
                          <m:t>𝑥</m:t>
                        </m:r>
                      </m:e>
                      <m:sub>
                        <m:r>
                          <a:rPr lang="en-US" altLang="zh-TW" sz="2400" b="0" i="1" dirty="0" smtClean="0">
                            <a:latin typeface="Cambria Math" panose="02040503050406030204" pitchFamily="18" charset="0"/>
                            <a:ea typeface="標楷體" panose="03000509000000000000" pitchFamily="65" charset="-120"/>
                          </a:rPr>
                          <m:t>2</m:t>
                        </m:r>
                      </m:sub>
                    </m:sSub>
                  </m:oMath>
                </a14:m>
                <a:r>
                  <a:rPr lang="zh-TW" altLang="en-US" sz="2400" dirty="0" smtClean="0">
                    <a:latin typeface="標楷體" panose="03000509000000000000" pitchFamily="65" charset="-120"/>
                    <a:ea typeface="標楷體" panose="03000509000000000000" pitchFamily="65" charset="-120"/>
                  </a:rPr>
                  <a:t>，而在此情況下我們要將結果分為兩類，</a:t>
                </a:r>
                <a14:m>
                  <m:oMath xmlns:m="http://schemas.openxmlformats.org/officeDocument/2006/math">
                    <m:sSub>
                      <m:sSubPr>
                        <m:ctrlPr>
                          <a:rPr lang="en-US" altLang="zh-TW" sz="2400" i="1" smtClean="0">
                            <a:latin typeface="Cambria Math" panose="02040503050406030204" pitchFamily="18" charset="0"/>
                            <a:ea typeface="標楷體" panose="03000509000000000000" pitchFamily="65" charset="-120"/>
                          </a:rPr>
                        </m:ctrlPr>
                      </m:sSubPr>
                      <m:e>
                        <m:r>
                          <a:rPr lang="en-US" altLang="zh-TW" sz="2400" b="0" i="1" smtClean="0">
                            <a:latin typeface="Cambria Math" panose="02040503050406030204" pitchFamily="18" charset="0"/>
                            <a:ea typeface="標楷體" panose="03000509000000000000" pitchFamily="65" charset="-120"/>
                          </a:rPr>
                          <m:t>𝑦</m:t>
                        </m:r>
                      </m:e>
                      <m:sub>
                        <m:r>
                          <a:rPr lang="en-US" altLang="zh-TW" sz="2400" b="0" i="1" smtClean="0">
                            <a:latin typeface="Cambria Math" panose="02040503050406030204" pitchFamily="18" charset="0"/>
                            <a:ea typeface="標楷體" panose="03000509000000000000" pitchFamily="65" charset="-120"/>
                          </a:rPr>
                          <m:t>1</m:t>
                        </m:r>
                      </m:sub>
                    </m:sSub>
                    <m:r>
                      <a:rPr lang="zh-TW" altLang="en-US" sz="2400" i="1">
                        <a:latin typeface="Cambria Math" panose="02040503050406030204" pitchFamily="18" charset="0"/>
                        <a:ea typeface="標楷體" panose="03000509000000000000" pitchFamily="65" charset="-120"/>
                      </a:rPr>
                      <m:t>代表</m:t>
                    </m:r>
                  </m:oMath>
                </a14:m>
                <a:r>
                  <a:rPr lang="zh-TW" altLang="en-US" sz="2400" dirty="0" smtClean="0">
                    <a:solidFill>
                      <a:srgbClr val="0070C0"/>
                    </a:solidFill>
                    <a:latin typeface="標楷體" panose="03000509000000000000" pitchFamily="65" charset="-120"/>
                    <a:ea typeface="標楷體" panose="03000509000000000000" pitchFamily="65" charset="-120"/>
                  </a:rPr>
                  <a:t>確定為流感病例</a:t>
                </a:r>
                <a:r>
                  <a:rPr lang="zh-TW" altLang="en-US" sz="2400" dirty="0" smtClean="0">
                    <a:latin typeface="標楷體" panose="03000509000000000000" pitchFamily="65" charset="-120"/>
                    <a:ea typeface="標楷體" panose="03000509000000000000" pitchFamily="65" charset="-120"/>
                  </a:rPr>
                  <a:t>，以</a:t>
                </a:r>
                <a:r>
                  <a:rPr lang="zh-TW" altLang="en-US" sz="2400" dirty="0" smtClean="0">
                    <a:solidFill>
                      <a:srgbClr val="0070C0"/>
                    </a:solidFill>
                    <a:latin typeface="標楷體" panose="03000509000000000000" pitchFamily="65" charset="-120"/>
                    <a:ea typeface="標楷體" panose="03000509000000000000" pitchFamily="65" charset="-120"/>
                  </a:rPr>
                  <a:t>藍色正方形</a:t>
                </a:r>
                <a:r>
                  <a:rPr lang="zh-TW" altLang="en-US" sz="2400" dirty="0" smtClean="0">
                    <a:latin typeface="標楷體" panose="03000509000000000000" pitchFamily="65" charset="-120"/>
                    <a:ea typeface="標楷體" panose="03000509000000000000" pitchFamily="65" charset="-120"/>
                  </a:rPr>
                  <a:t>表示，</a:t>
                </a:r>
                <a14:m>
                  <m:oMath xmlns:m="http://schemas.openxmlformats.org/officeDocument/2006/math">
                    <m:sSub>
                      <m:sSubPr>
                        <m:ctrlPr>
                          <a:rPr lang="en-US" altLang="zh-TW" sz="2400" i="1" smtClean="0">
                            <a:latin typeface="Cambria Math" panose="02040503050406030204" pitchFamily="18" charset="0"/>
                            <a:ea typeface="標楷體" panose="03000509000000000000" pitchFamily="65" charset="-120"/>
                          </a:rPr>
                        </m:ctrlPr>
                      </m:sSubPr>
                      <m:e>
                        <m:r>
                          <a:rPr lang="en-US" altLang="zh-TW" sz="2400" b="0" i="1" smtClean="0">
                            <a:latin typeface="Cambria Math" panose="02040503050406030204" pitchFamily="18" charset="0"/>
                            <a:ea typeface="標楷體" panose="03000509000000000000" pitchFamily="65" charset="-120"/>
                          </a:rPr>
                          <m:t>𝑦</m:t>
                        </m:r>
                      </m:e>
                      <m:sub>
                        <m:r>
                          <a:rPr lang="en-US" altLang="zh-TW" sz="2400" b="0" i="1" smtClean="0">
                            <a:latin typeface="Cambria Math" panose="02040503050406030204" pitchFamily="18" charset="0"/>
                            <a:ea typeface="標楷體" panose="03000509000000000000" pitchFamily="65" charset="-120"/>
                          </a:rPr>
                          <m:t>2</m:t>
                        </m:r>
                      </m:sub>
                    </m:sSub>
                  </m:oMath>
                </a14:m>
                <a:r>
                  <a:rPr lang="zh-TW" altLang="en-US" sz="2400" dirty="0" smtClean="0">
                    <a:latin typeface="標楷體" panose="03000509000000000000" pitchFamily="65" charset="-120"/>
                    <a:ea typeface="標楷體" panose="03000509000000000000" pitchFamily="65" charset="-120"/>
                  </a:rPr>
                  <a:t>代表</a:t>
                </a:r>
                <a:r>
                  <a:rPr lang="zh-TW" altLang="en-US" sz="2400" dirty="0" smtClean="0">
                    <a:solidFill>
                      <a:srgbClr val="FFC000"/>
                    </a:solidFill>
                    <a:latin typeface="標楷體" panose="03000509000000000000" pitchFamily="65" charset="-120"/>
                    <a:ea typeface="標楷體" panose="03000509000000000000" pitchFamily="65" charset="-120"/>
                  </a:rPr>
                  <a:t>不確定為流感病例</a:t>
                </a:r>
                <a:r>
                  <a:rPr lang="zh-TW" altLang="en-US" sz="2400" dirty="0" smtClean="0">
                    <a:latin typeface="標楷體" panose="03000509000000000000" pitchFamily="65" charset="-120"/>
                    <a:ea typeface="標楷體" panose="03000509000000000000" pitchFamily="65" charset="-120"/>
                  </a:rPr>
                  <a:t>，以</a:t>
                </a:r>
                <a:r>
                  <a:rPr lang="zh-TW" altLang="en-US" sz="2400" dirty="0" smtClean="0">
                    <a:solidFill>
                      <a:srgbClr val="FFC000"/>
                    </a:solidFill>
                    <a:latin typeface="標楷體" panose="03000509000000000000" pitchFamily="65" charset="-120"/>
                    <a:ea typeface="標楷體" panose="03000509000000000000" pitchFamily="65" charset="-120"/>
                  </a:rPr>
                  <a:t>黃色三角形</a:t>
                </a:r>
                <a:r>
                  <a:rPr lang="zh-TW" altLang="en-US" sz="2400" dirty="0" smtClean="0">
                    <a:latin typeface="標楷體" panose="03000509000000000000" pitchFamily="65" charset="-120"/>
                    <a:ea typeface="標楷體" panose="03000509000000000000" pitchFamily="65" charset="-120"/>
                  </a:rPr>
                  <a:t>表示，通常我們的資料可能會出現兩種情況</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線性可分與線性不可分</a:t>
                </a:r>
                <a:r>
                  <a:rPr lang="en-US" altLang="zh-TW" sz="2400" dirty="0" smtClean="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mc:Choice>
        <mc:Fallback>
          <p:sp>
            <p:nvSpPr>
              <p:cNvPr id="17" name="文字方塊 16"/>
              <p:cNvSpPr txBox="1">
                <a:spLocks noRot="1" noChangeAspect="1" noMove="1" noResize="1" noEditPoints="1" noAdjustHandles="1" noChangeArrowheads="1" noChangeShapeType="1" noTextEdit="1"/>
              </p:cNvSpPr>
              <p:nvPr/>
            </p:nvSpPr>
            <p:spPr>
              <a:xfrm>
                <a:off x="710607" y="1584421"/>
                <a:ext cx="10900146" cy="1200329"/>
              </a:xfrm>
              <a:prstGeom prst="rect">
                <a:avLst/>
              </a:prstGeom>
              <a:blipFill>
                <a:blip r:embed="rId5"/>
                <a:stretch>
                  <a:fillRect l="-895" t="-4061" r="-391" b="-10660"/>
                </a:stretch>
              </a:blipFill>
            </p:spPr>
            <p:txBody>
              <a:bodyPr/>
              <a:lstStyle/>
              <a:p>
                <a:r>
                  <a:rPr lang="zh-TW" altLang="en-US">
                    <a:noFill/>
                  </a:rPr>
                  <a:t> </a:t>
                </a:r>
              </a:p>
            </p:txBody>
          </p:sp>
        </mc:Fallback>
      </mc:AlternateContent>
      <p:sp>
        <p:nvSpPr>
          <p:cNvPr id="18" name="矩形 17"/>
          <p:cNvSpPr/>
          <p:nvPr/>
        </p:nvSpPr>
        <p:spPr>
          <a:xfrm>
            <a:off x="1786270" y="3657600"/>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924493" y="3963414"/>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2216887" y="373233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1924492" y="441377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749056" y="420702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2272705" y="4139483"/>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1803547" y="487097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1666654" y="461595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等腰三角形 25"/>
          <p:cNvSpPr/>
          <p:nvPr/>
        </p:nvSpPr>
        <p:spPr>
          <a:xfrm>
            <a:off x="3296093" y="4947486"/>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等腰三角形 27"/>
          <p:cNvSpPr/>
          <p:nvPr/>
        </p:nvSpPr>
        <p:spPr>
          <a:xfrm>
            <a:off x="2809656" y="518151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等腰三角形 28"/>
          <p:cNvSpPr/>
          <p:nvPr/>
        </p:nvSpPr>
        <p:spPr>
          <a:xfrm>
            <a:off x="3179135" y="445144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0" name="等腰三角形 29"/>
          <p:cNvSpPr/>
          <p:nvPr/>
        </p:nvSpPr>
        <p:spPr>
          <a:xfrm>
            <a:off x="2841994" y="4901061"/>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1" name="等腰三角形 30"/>
          <p:cNvSpPr/>
          <p:nvPr/>
        </p:nvSpPr>
        <p:spPr>
          <a:xfrm>
            <a:off x="3639879" y="374296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2" name="等腰三角形 31"/>
          <p:cNvSpPr/>
          <p:nvPr/>
        </p:nvSpPr>
        <p:spPr>
          <a:xfrm>
            <a:off x="3338620" y="397370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3" name="等腰三角形 32"/>
          <p:cNvSpPr/>
          <p:nvPr/>
        </p:nvSpPr>
        <p:spPr>
          <a:xfrm>
            <a:off x="2994170" y="413976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4" name="等腰三角形 33"/>
          <p:cNvSpPr/>
          <p:nvPr/>
        </p:nvSpPr>
        <p:spPr>
          <a:xfrm>
            <a:off x="3625702" y="439747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36" name="直線接點 35"/>
          <p:cNvCxnSpPr/>
          <p:nvPr/>
        </p:nvCxnSpPr>
        <p:spPr>
          <a:xfrm flipV="1">
            <a:off x="2424222" y="3476800"/>
            <a:ext cx="459860" cy="1998969"/>
          </a:xfrm>
          <a:prstGeom prst="line">
            <a:avLst/>
          </a:prstGeom>
        </p:spPr>
        <p:style>
          <a:lnRef idx="3">
            <a:schemeClr val="accent6"/>
          </a:lnRef>
          <a:fillRef idx="0">
            <a:schemeClr val="accent6"/>
          </a:fillRef>
          <a:effectRef idx="2">
            <a:schemeClr val="accent6"/>
          </a:effectRef>
          <a:fontRef idx="minor">
            <a:schemeClr val="tx1"/>
          </a:fontRef>
        </p:style>
      </p:cxnSp>
      <p:sp>
        <p:nvSpPr>
          <p:cNvPr id="41" name="文字方塊 40"/>
          <p:cNvSpPr txBox="1"/>
          <p:nvPr/>
        </p:nvSpPr>
        <p:spPr>
          <a:xfrm>
            <a:off x="2062715" y="5895763"/>
            <a:ext cx="2254102" cy="461665"/>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線性可分</a:t>
            </a:r>
            <a:endParaRPr lang="zh-TW" altLang="en-US" sz="2400" dirty="0">
              <a:latin typeface="標楷體" panose="03000509000000000000" pitchFamily="65" charset="-120"/>
              <a:ea typeface="標楷體" panose="03000509000000000000" pitchFamily="65" charset="-120"/>
            </a:endParaRPr>
          </a:p>
        </p:txBody>
      </p:sp>
      <p:cxnSp>
        <p:nvCxnSpPr>
          <p:cNvPr id="42" name="直線單箭頭接點 41"/>
          <p:cNvCxnSpPr/>
          <p:nvPr/>
        </p:nvCxnSpPr>
        <p:spPr>
          <a:xfrm flipV="1">
            <a:off x="5745125" y="3409765"/>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745125" y="5493748"/>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文字方塊 44"/>
              <p:cNvSpPr txBox="1"/>
              <p:nvPr/>
            </p:nvSpPr>
            <p:spPr>
              <a:xfrm>
                <a:off x="7807840" y="5511728"/>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7807840" y="5511728"/>
                <a:ext cx="531627" cy="461665"/>
              </a:xfrm>
              <a:prstGeom prst="rect">
                <a:avLst/>
              </a:prstGeom>
              <a:blipFill>
                <a:blip r:embed="rId6"/>
                <a:stretch>
                  <a:fillRect b="-1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202864" y="3320342"/>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202864" y="3320342"/>
                <a:ext cx="382772" cy="461665"/>
              </a:xfrm>
              <a:prstGeom prst="rect">
                <a:avLst/>
              </a:prstGeom>
              <a:blipFill>
                <a:blip r:embed="rId7"/>
                <a:stretch>
                  <a:fillRect r="-19048" b="-1333"/>
                </a:stretch>
              </a:blipFill>
            </p:spPr>
            <p:txBody>
              <a:bodyPr/>
              <a:lstStyle/>
              <a:p>
                <a:r>
                  <a:rPr lang="zh-TW" altLang="en-US">
                    <a:noFill/>
                  </a:rPr>
                  <a:t> </a:t>
                </a:r>
              </a:p>
            </p:txBody>
          </p:sp>
        </mc:Fallback>
      </mc:AlternateContent>
      <p:sp>
        <p:nvSpPr>
          <p:cNvPr id="47" name="等腰三角形 46"/>
          <p:cNvSpPr/>
          <p:nvPr/>
        </p:nvSpPr>
        <p:spPr>
          <a:xfrm>
            <a:off x="7641268" y="360504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8" name="等腰三角形 47"/>
          <p:cNvSpPr/>
          <p:nvPr/>
        </p:nvSpPr>
        <p:spPr>
          <a:xfrm>
            <a:off x="7630634" y="4031261"/>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9" name="等腰三角形 48"/>
          <p:cNvSpPr/>
          <p:nvPr/>
        </p:nvSpPr>
        <p:spPr>
          <a:xfrm>
            <a:off x="7063561" y="4354033"/>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0" name="等腰三角形 49"/>
          <p:cNvSpPr/>
          <p:nvPr/>
        </p:nvSpPr>
        <p:spPr>
          <a:xfrm>
            <a:off x="5979042" y="490981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1" name="等腰三角形 50"/>
          <p:cNvSpPr/>
          <p:nvPr/>
        </p:nvSpPr>
        <p:spPr>
          <a:xfrm>
            <a:off x="7383428" y="4480987"/>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2" name="等腰三角形 51"/>
          <p:cNvSpPr/>
          <p:nvPr/>
        </p:nvSpPr>
        <p:spPr>
          <a:xfrm>
            <a:off x="5914358" y="3973376"/>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3" name="等腰三角形 52"/>
          <p:cNvSpPr/>
          <p:nvPr/>
        </p:nvSpPr>
        <p:spPr>
          <a:xfrm>
            <a:off x="6031315" y="4450166"/>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4" name="等腰三角形 53"/>
          <p:cNvSpPr/>
          <p:nvPr/>
        </p:nvSpPr>
        <p:spPr>
          <a:xfrm>
            <a:off x="7060902" y="5142316"/>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5" name="矩形 54"/>
          <p:cNvSpPr/>
          <p:nvPr/>
        </p:nvSpPr>
        <p:spPr>
          <a:xfrm>
            <a:off x="6315737" y="377125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6922679" y="3851844"/>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6526172" y="434119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p:nvSpPr>
        <p:spPr>
          <a:xfrm>
            <a:off x="6549656" y="486538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654646" y="3622453"/>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7418867" y="483351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25608" y="519890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7217738" y="411029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文字方塊 62"/>
          <p:cNvSpPr txBox="1"/>
          <p:nvPr/>
        </p:nvSpPr>
        <p:spPr>
          <a:xfrm>
            <a:off x="6212957" y="5898815"/>
            <a:ext cx="2254102" cy="461665"/>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線性不可分</a:t>
            </a:r>
            <a:endParaRPr lang="zh-TW" altLang="en-US" sz="2400" dirty="0">
              <a:latin typeface="標楷體" panose="03000509000000000000" pitchFamily="65" charset="-120"/>
              <a:ea typeface="標楷體" panose="03000509000000000000" pitchFamily="65" charset="-120"/>
            </a:endParaRPr>
          </a:p>
        </p:txBody>
      </p:sp>
      <p:sp>
        <p:nvSpPr>
          <p:cNvPr id="64" name="文字方塊 63"/>
          <p:cNvSpPr txBox="1"/>
          <p:nvPr/>
        </p:nvSpPr>
        <p:spPr>
          <a:xfrm>
            <a:off x="1057940" y="2809461"/>
            <a:ext cx="4710219" cy="646331"/>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雖然我們見到的是一條線將其分類</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不過更精確些應該是一個超平面</a:t>
            </a:r>
            <a:r>
              <a:rPr lang="en-US" altLang="zh-TW" dirty="0" smtClean="0"/>
              <a:t>(hyperplane)</a:t>
            </a:r>
            <a:endParaRPr lang="zh-TW" altLang="en-US" dirty="0"/>
          </a:p>
        </p:txBody>
      </p:sp>
    </p:spTree>
    <p:extLst>
      <p:ext uri="{BB962C8B-B14F-4D97-AF65-F5344CB8AC3E}">
        <p14:creationId xmlns:p14="http://schemas.microsoft.com/office/powerpoint/2010/main" val="2210069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Method(SVM)</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838200" y="1584252"/>
                <a:ext cx="10974572" cy="4944140"/>
              </a:xfrm>
            </p:spPr>
            <p:txBody>
              <a:bodyPr>
                <a:normAutofit fontScale="92500"/>
              </a:bodyPr>
              <a:lstStyle/>
              <a:p>
                <a:pPr marL="0" indent="0">
                  <a:buNone/>
                </a:pPr>
                <a:r>
                  <a:rPr lang="zh-TW" altLang="en-US" dirty="0" smtClean="0">
                    <a:latin typeface="標楷體" panose="03000509000000000000" pitchFamily="65" charset="-120"/>
                    <a:ea typeface="標楷體" panose="03000509000000000000" pitchFamily="65" charset="-120"/>
                  </a:rPr>
                  <a:t>我們取使用</a:t>
                </a:r>
                <a:r>
                  <a:rPr lang="en-US" altLang="zh-TW" dirty="0" smtClean="0">
                    <a:latin typeface="標楷體" panose="03000509000000000000" pitchFamily="65" charset="-120"/>
                    <a:ea typeface="標楷體" panose="03000509000000000000" pitchFamily="65" charset="-120"/>
                  </a:rPr>
                  <a:t>TF-IDF</a:t>
                </a:r>
                <a:r>
                  <a:rPr lang="zh-TW" altLang="en-US" dirty="0" smtClean="0">
                    <a:latin typeface="標楷體" panose="03000509000000000000" pitchFamily="65" charset="-120"/>
                    <a:ea typeface="標楷體" panose="03000509000000000000" pitchFamily="65" charset="-120"/>
                  </a:rPr>
                  <a:t>所</a:t>
                </a:r>
                <a:r>
                  <a:rPr lang="zh-TW" altLang="en-US" dirty="0">
                    <a:latin typeface="標楷體" panose="03000509000000000000" pitchFamily="65" charset="-120"/>
                    <a:ea typeface="標楷體" panose="03000509000000000000" pitchFamily="65" charset="-120"/>
                  </a:rPr>
                  <a:t>得</a:t>
                </a:r>
                <a:r>
                  <a:rPr lang="zh-TW" altLang="en-US" dirty="0" smtClean="0">
                    <a:latin typeface="標楷體" panose="03000509000000000000" pitchFamily="65" charset="-120"/>
                    <a:ea typeface="標楷體" panose="03000509000000000000" pitchFamily="65" charset="-120"/>
                  </a:rPr>
                  <a:t>兩個顯著性最高的特徵</a:t>
                </a:r>
                <a:r>
                  <a:rPr lang="zh-TW" altLang="en-US" dirty="0">
                    <a:latin typeface="標楷體" panose="03000509000000000000" pitchFamily="65" charset="-120"/>
                    <a:ea typeface="標楷體" panose="03000509000000000000" pitchFamily="65" charset="-120"/>
                  </a:rPr>
                  <a:t>作分類，分別為</a:t>
                </a:r>
                <a14:m>
                  <m:oMath xmlns:m="http://schemas.openxmlformats.org/officeDocument/2006/math">
                    <m:sSub>
                      <m:sSubPr>
                        <m:ctrlPr>
                          <a:rPr lang="en-US" altLang="zh-TW" i="1">
                            <a:latin typeface="Cambria Math" panose="02040503050406030204" pitchFamily="18" charset="0"/>
                            <a:ea typeface="標楷體" panose="03000509000000000000" pitchFamily="65" charset="-120"/>
                          </a:rPr>
                        </m:ctrlPr>
                      </m:sSubPr>
                      <m:e>
                        <m:r>
                          <a:rPr lang="en-US" altLang="zh-TW" i="1">
                            <a:latin typeface="Cambria Math" panose="02040503050406030204" pitchFamily="18" charset="0"/>
                            <a:ea typeface="標楷體" panose="03000509000000000000" pitchFamily="65" charset="-120"/>
                          </a:rPr>
                          <m:t>𝑥</m:t>
                        </m:r>
                      </m:e>
                      <m:sub>
                        <m:r>
                          <a:rPr lang="en-US" altLang="zh-TW" i="1">
                            <a:latin typeface="Cambria Math" panose="02040503050406030204" pitchFamily="18" charset="0"/>
                            <a:ea typeface="標楷體" panose="03000509000000000000" pitchFamily="65" charset="-120"/>
                          </a:rPr>
                          <m:t>1</m:t>
                        </m:r>
                      </m:sub>
                    </m:sSub>
                  </m:oMath>
                </a14:m>
                <a:r>
                  <a:rPr lang="zh-TW" altLang="en-US" dirty="0">
                    <a:latin typeface="標楷體" panose="03000509000000000000" pitchFamily="65" charset="-120"/>
                    <a:ea typeface="標楷體" panose="03000509000000000000" pitchFamily="65" charset="-120"/>
                  </a:rPr>
                  <a:t>及</a:t>
                </a:r>
                <a14:m>
                  <m:oMath xmlns:m="http://schemas.openxmlformats.org/officeDocument/2006/math">
                    <m:sSub>
                      <m:sSubPr>
                        <m:ctrlPr>
                          <a:rPr lang="en-US" altLang="zh-TW" i="1" dirty="0">
                            <a:latin typeface="Cambria Math" panose="02040503050406030204" pitchFamily="18" charset="0"/>
                            <a:ea typeface="標楷體" panose="03000509000000000000" pitchFamily="65" charset="-120"/>
                          </a:rPr>
                        </m:ctrlPr>
                      </m:sSubPr>
                      <m:e>
                        <m:r>
                          <a:rPr lang="en-US" altLang="zh-TW" i="1" dirty="0">
                            <a:latin typeface="Cambria Math" panose="02040503050406030204" pitchFamily="18" charset="0"/>
                            <a:ea typeface="標楷體" panose="03000509000000000000" pitchFamily="65" charset="-120"/>
                          </a:rPr>
                          <m:t>𝑥</m:t>
                        </m:r>
                      </m:e>
                      <m:sub>
                        <m:r>
                          <a:rPr lang="en-US" altLang="zh-TW" i="1" dirty="0">
                            <a:latin typeface="Cambria Math" panose="02040503050406030204" pitchFamily="18" charset="0"/>
                            <a:ea typeface="標楷體" panose="03000509000000000000" pitchFamily="65" charset="-120"/>
                          </a:rPr>
                          <m:t>2</m:t>
                        </m:r>
                      </m:sub>
                    </m:sSub>
                  </m:oMath>
                </a14:m>
                <a:r>
                  <a:rPr lang="zh-TW" altLang="en-US" dirty="0">
                    <a:latin typeface="標楷體" panose="03000509000000000000" pitchFamily="65" charset="-120"/>
                    <a:ea typeface="標楷體" panose="03000509000000000000" pitchFamily="65" charset="-120"/>
                  </a:rPr>
                  <a:t>，而在此情況下我們要將結果分為兩類，</a:t>
                </a:r>
                <a14:m>
                  <m:oMath xmlns:m="http://schemas.openxmlformats.org/officeDocument/2006/math">
                    <m:sSub>
                      <m:sSubPr>
                        <m:ctrlPr>
                          <a:rPr lang="en-US" altLang="zh-TW" i="1">
                            <a:latin typeface="Cambria Math" panose="02040503050406030204" pitchFamily="18" charset="0"/>
                            <a:ea typeface="標楷體" panose="03000509000000000000" pitchFamily="65" charset="-120"/>
                          </a:rPr>
                        </m:ctrlPr>
                      </m:sSubPr>
                      <m:e>
                        <m:r>
                          <a:rPr lang="en-US" altLang="zh-TW" i="1">
                            <a:latin typeface="Cambria Math" panose="02040503050406030204" pitchFamily="18" charset="0"/>
                            <a:ea typeface="標楷體" panose="03000509000000000000" pitchFamily="65" charset="-120"/>
                          </a:rPr>
                          <m:t>𝑦</m:t>
                        </m:r>
                      </m:e>
                      <m:sub>
                        <m:r>
                          <a:rPr lang="en-US" altLang="zh-TW" i="1">
                            <a:latin typeface="Cambria Math" panose="02040503050406030204" pitchFamily="18" charset="0"/>
                            <a:ea typeface="標楷體" panose="03000509000000000000" pitchFamily="65" charset="-120"/>
                          </a:rPr>
                          <m:t>1</m:t>
                        </m:r>
                      </m:sub>
                    </m:sSub>
                    <m:r>
                      <a:rPr lang="zh-TW" altLang="en-US" i="1">
                        <a:latin typeface="Cambria Math" panose="02040503050406030204" pitchFamily="18" charset="0"/>
                        <a:ea typeface="標楷體" panose="03000509000000000000" pitchFamily="65" charset="-120"/>
                      </a:rPr>
                      <m:t>代表</m:t>
                    </m:r>
                  </m:oMath>
                </a14:m>
                <a:r>
                  <a:rPr lang="zh-TW" altLang="en-US" dirty="0">
                    <a:solidFill>
                      <a:srgbClr val="0070C0"/>
                    </a:solidFill>
                    <a:latin typeface="標楷體" panose="03000509000000000000" pitchFamily="65" charset="-120"/>
                    <a:ea typeface="標楷體" panose="03000509000000000000" pitchFamily="65" charset="-120"/>
                  </a:rPr>
                  <a:t>確定為流感病例</a:t>
                </a:r>
                <a:r>
                  <a:rPr lang="zh-TW" altLang="en-US" dirty="0">
                    <a:latin typeface="標楷體" panose="03000509000000000000" pitchFamily="65" charset="-120"/>
                    <a:ea typeface="標楷體" panose="03000509000000000000" pitchFamily="65" charset="-120"/>
                  </a:rPr>
                  <a:t>，以</a:t>
                </a:r>
                <a:r>
                  <a:rPr lang="zh-TW" altLang="en-US" dirty="0">
                    <a:solidFill>
                      <a:srgbClr val="0070C0"/>
                    </a:solidFill>
                    <a:latin typeface="標楷體" panose="03000509000000000000" pitchFamily="65" charset="-120"/>
                    <a:ea typeface="標楷體" panose="03000509000000000000" pitchFamily="65" charset="-120"/>
                  </a:rPr>
                  <a:t>藍色正方形</a:t>
                </a:r>
                <a:r>
                  <a:rPr lang="zh-TW" altLang="en-US" dirty="0">
                    <a:latin typeface="標楷體" panose="03000509000000000000" pitchFamily="65" charset="-120"/>
                    <a:ea typeface="標楷體" panose="03000509000000000000" pitchFamily="65" charset="-120"/>
                  </a:rPr>
                  <a:t>表示，</a:t>
                </a:r>
                <a14:m>
                  <m:oMath xmlns:m="http://schemas.openxmlformats.org/officeDocument/2006/math">
                    <m:sSub>
                      <m:sSubPr>
                        <m:ctrlPr>
                          <a:rPr lang="en-US" altLang="zh-TW" i="1">
                            <a:latin typeface="Cambria Math" panose="02040503050406030204" pitchFamily="18" charset="0"/>
                            <a:ea typeface="標楷體" panose="03000509000000000000" pitchFamily="65" charset="-120"/>
                          </a:rPr>
                        </m:ctrlPr>
                      </m:sSubPr>
                      <m:e>
                        <m:r>
                          <a:rPr lang="en-US" altLang="zh-TW" i="1">
                            <a:latin typeface="Cambria Math" panose="02040503050406030204" pitchFamily="18" charset="0"/>
                            <a:ea typeface="標楷體" panose="03000509000000000000" pitchFamily="65" charset="-120"/>
                          </a:rPr>
                          <m:t>𝑦</m:t>
                        </m:r>
                      </m:e>
                      <m:sub>
                        <m:r>
                          <a:rPr lang="en-US" altLang="zh-TW" i="1">
                            <a:latin typeface="Cambria Math" panose="02040503050406030204" pitchFamily="18" charset="0"/>
                            <a:ea typeface="標楷體" panose="03000509000000000000" pitchFamily="65" charset="-120"/>
                          </a:rPr>
                          <m:t>2</m:t>
                        </m:r>
                      </m:sub>
                    </m:sSub>
                  </m:oMath>
                </a14:m>
                <a:r>
                  <a:rPr lang="zh-TW" altLang="en-US" dirty="0">
                    <a:latin typeface="標楷體" panose="03000509000000000000" pitchFamily="65" charset="-120"/>
                    <a:ea typeface="標楷體" panose="03000509000000000000" pitchFamily="65" charset="-120"/>
                  </a:rPr>
                  <a:t>代表</a:t>
                </a:r>
                <a:r>
                  <a:rPr lang="zh-TW" altLang="en-US" dirty="0">
                    <a:solidFill>
                      <a:srgbClr val="FFC000"/>
                    </a:solidFill>
                    <a:latin typeface="標楷體" panose="03000509000000000000" pitchFamily="65" charset="-120"/>
                    <a:ea typeface="標楷體" panose="03000509000000000000" pitchFamily="65" charset="-120"/>
                  </a:rPr>
                  <a:t>不確定為流感病例</a:t>
                </a:r>
                <a:r>
                  <a:rPr lang="zh-TW" altLang="en-US" dirty="0">
                    <a:latin typeface="標楷體" panose="03000509000000000000" pitchFamily="65" charset="-120"/>
                    <a:ea typeface="標楷體" panose="03000509000000000000" pitchFamily="65" charset="-120"/>
                  </a:rPr>
                  <a:t>，以</a:t>
                </a:r>
                <a:r>
                  <a:rPr lang="zh-TW" altLang="en-US" dirty="0">
                    <a:solidFill>
                      <a:srgbClr val="FFC000"/>
                    </a:solidFill>
                    <a:latin typeface="標楷體" panose="03000509000000000000" pitchFamily="65" charset="-120"/>
                    <a:ea typeface="標楷體" panose="03000509000000000000" pitchFamily="65" charset="-120"/>
                  </a:rPr>
                  <a:t>黃色三角形</a:t>
                </a:r>
                <a:r>
                  <a:rPr lang="zh-TW" altLang="en-US" dirty="0" smtClean="0">
                    <a:latin typeface="標楷體" panose="03000509000000000000" pitchFamily="65" charset="-120"/>
                    <a:ea typeface="標楷體" panose="03000509000000000000" pitchFamily="65" charset="-120"/>
                  </a:rPr>
                  <a:t>表示，我們所期望的分類情形應該會如下圖</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與下一頁比較</a:t>
                </a:r>
                <a:r>
                  <a:rPr lang="en-US" altLang="zh-TW" dirty="0" smtClean="0">
                    <a:latin typeface="標楷體" panose="03000509000000000000" pitchFamily="65" charset="-120"/>
                    <a:ea typeface="標楷體" panose="03000509000000000000" pitchFamily="65" charset="-120"/>
                  </a:rPr>
                  <a:t>):</a:t>
                </a:r>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838200" y="1584252"/>
                <a:ext cx="10974572" cy="4944140"/>
              </a:xfrm>
              <a:blipFill>
                <a:blip r:embed="rId3"/>
                <a:stretch>
                  <a:fillRect l="-1000" t="-1850"/>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57A3ABD-780D-47E0-9CAB-ABB458F51258}" type="slidenum">
              <a:rPr lang="zh-TW" altLang="en-US" smtClean="0"/>
              <a:t>20</a:t>
            </a:fld>
            <a:endParaRPr lang="zh-TW" altLang="en-US"/>
          </a:p>
        </p:txBody>
      </p:sp>
      <p:cxnSp>
        <p:nvCxnSpPr>
          <p:cNvPr id="5" name="直線單箭頭接點 4"/>
          <p:cNvCxnSpPr/>
          <p:nvPr/>
        </p:nvCxnSpPr>
        <p:spPr>
          <a:xfrm flipV="1">
            <a:off x="4976043" y="3519379"/>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4976043" y="5603362"/>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文字方塊 6"/>
              <p:cNvSpPr txBox="1"/>
              <p:nvPr/>
            </p:nvSpPr>
            <p:spPr>
              <a:xfrm>
                <a:off x="6974963" y="5621342"/>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7" name="文字方塊 6"/>
              <p:cNvSpPr txBox="1">
                <a:spLocks noRot="1" noChangeAspect="1" noMove="1" noResize="1" noEditPoints="1" noAdjustHandles="1" noChangeArrowheads="1" noChangeShapeType="1" noTextEdit="1"/>
              </p:cNvSpPr>
              <p:nvPr/>
            </p:nvSpPr>
            <p:spPr>
              <a:xfrm>
                <a:off x="6974963" y="5621342"/>
                <a:ext cx="531627" cy="461665"/>
              </a:xfrm>
              <a:prstGeom prst="rect">
                <a:avLst/>
              </a:prstGeom>
              <a:blipFill>
                <a:blip r:embed="rId4"/>
                <a:stretch>
                  <a:fillRect b="-131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8" name="文字方塊 7"/>
              <p:cNvSpPr txBox="1"/>
              <p:nvPr/>
            </p:nvSpPr>
            <p:spPr>
              <a:xfrm>
                <a:off x="4433783" y="3458615"/>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8" name="文字方塊 7"/>
              <p:cNvSpPr txBox="1">
                <a:spLocks noRot="1" noChangeAspect="1" noMove="1" noResize="1" noEditPoints="1" noAdjustHandles="1" noChangeArrowheads="1" noChangeShapeType="1" noTextEdit="1"/>
              </p:cNvSpPr>
              <p:nvPr/>
            </p:nvSpPr>
            <p:spPr>
              <a:xfrm>
                <a:off x="4433783" y="3458615"/>
                <a:ext cx="382772" cy="461665"/>
              </a:xfrm>
              <a:prstGeom prst="rect">
                <a:avLst/>
              </a:prstGeom>
              <a:blipFill>
                <a:blip r:embed="rId5"/>
                <a:stretch>
                  <a:fillRect r="-19048" b="-1316"/>
                </a:stretch>
              </a:blipFill>
            </p:spPr>
            <p:txBody>
              <a:bodyPr/>
              <a:lstStyle/>
              <a:p>
                <a:r>
                  <a:rPr lang="zh-TW" altLang="en-US">
                    <a:noFill/>
                  </a:rPr>
                  <a:t> </a:t>
                </a:r>
              </a:p>
            </p:txBody>
          </p:sp>
        </mc:Fallback>
      </mc:AlternateContent>
      <p:sp>
        <p:nvSpPr>
          <p:cNvPr id="9" name="矩形 8"/>
          <p:cNvSpPr/>
          <p:nvPr/>
        </p:nvSpPr>
        <p:spPr>
          <a:xfrm>
            <a:off x="5231225" y="3785194"/>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5369448" y="409100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661842" y="385992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369447" y="454137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5194011" y="4334620"/>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5717660" y="426707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908274" y="3976954"/>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111609" y="474354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等腰三角形 17"/>
          <p:cNvSpPr/>
          <p:nvPr/>
        </p:nvSpPr>
        <p:spPr>
          <a:xfrm>
            <a:off x="6254611" y="530910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9" name="等腰三角形 18"/>
          <p:cNvSpPr/>
          <p:nvPr/>
        </p:nvSpPr>
        <p:spPr>
          <a:xfrm>
            <a:off x="6624090" y="4579042"/>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等腰三角形 19"/>
          <p:cNvSpPr/>
          <p:nvPr/>
        </p:nvSpPr>
        <p:spPr>
          <a:xfrm>
            <a:off x="6286949" y="502865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等腰三角形 20"/>
          <p:cNvSpPr/>
          <p:nvPr/>
        </p:nvSpPr>
        <p:spPr>
          <a:xfrm>
            <a:off x="5657855" y="487154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2" name="等腰三角形 21"/>
          <p:cNvSpPr/>
          <p:nvPr/>
        </p:nvSpPr>
        <p:spPr>
          <a:xfrm>
            <a:off x="6714468" y="4269126"/>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3" name="等腰三角形 22"/>
          <p:cNvSpPr/>
          <p:nvPr/>
        </p:nvSpPr>
        <p:spPr>
          <a:xfrm>
            <a:off x="6165111" y="426929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等腰三角形 23"/>
          <p:cNvSpPr/>
          <p:nvPr/>
        </p:nvSpPr>
        <p:spPr>
          <a:xfrm>
            <a:off x="7070657" y="452506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25" name="直線接點 24"/>
          <p:cNvCxnSpPr/>
          <p:nvPr/>
        </p:nvCxnSpPr>
        <p:spPr>
          <a:xfrm flipV="1">
            <a:off x="5135539" y="3592032"/>
            <a:ext cx="1605508" cy="2029311"/>
          </a:xfrm>
          <a:prstGeom prst="line">
            <a:avLst/>
          </a:prstGeom>
        </p:spPr>
        <p:style>
          <a:lnRef idx="3">
            <a:schemeClr val="accent6"/>
          </a:lnRef>
          <a:fillRef idx="0">
            <a:schemeClr val="accent6"/>
          </a:fillRef>
          <a:effectRef idx="2">
            <a:schemeClr val="accent6"/>
          </a:effectRef>
          <a:fontRef idx="minor">
            <a:schemeClr val="tx1"/>
          </a:fontRef>
        </p:style>
      </p:cxnSp>
      <p:sp>
        <p:nvSpPr>
          <p:cNvPr id="28" name="等腰三角形 27"/>
          <p:cNvSpPr/>
          <p:nvPr/>
        </p:nvSpPr>
        <p:spPr>
          <a:xfrm>
            <a:off x="6926222" y="484766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等腰三角形 28"/>
          <p:cNvSpPr/>
          <p:nvPr/>
        </p:nvSpPr>
        <p:spPr>
          <a:xfrm>
            <a:off x="6403906" y="3973852"/>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1" name="矩形 30"/>
          <p:cNvSpPr/>
          <p:nvPr/>
        </p:nvSpPr>
        <p:spPr>
          <a:xfrm>
            <a:off x="6155161" y="381014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71920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a:t>
            </a:r>
            <a:r>
              <a:rPr lang="zh-TW" altLang="en-US" dirty="0" smtClean="0">
                <a:latin typeface="標楷體" panose="03000509000000000000" pitchFamily="65" charset="-120"/>
                <a:ea typeface="標楷體" panose="03000509000000000000" pitchFamily="65" charset="-120"/>
              </a:rPr>
              <a:t>評估方法</a:t>
            </a:r>
            <a:r>
              <a:rPr lang="en-US" altLang="zh-TW" dirty="0" smtClean="0"/>
              <a:t>)</a:t>
            </a:r>
            <a:endParaRPr lang="zh-TW" altLang="en-US" dirty="0"/>
          </a:p>
        </p:txBody>
      </p:sp>
      <p:sp>
        <p:nvSpPr>
          <p:cNvPr id="3" name="內容版面配置區 2"/>
          <p:cNvSpPr>
            <a:spLocks noGrp="1"/>
          </p:cNvSpPr>
          <p:nvPr>
            <p:ph idx="1"/>
          </p:nvPr>
        </p:nvSpPr>
        <p:spPr>
          <a:xfrm>
            <a:off x="808074" y="1825625"/>
            <a:ext cx="10545726" cy="4351338"/>
          </a:xfrm>
        </p:spPr>
        <p:txBody>
          <a:bodyPr/>
          <a:lstStyle/>
          <a:p>
            <a:r>
              <a:rPr lang="zh-TW" altLang="en-US" dirty="0" smtClean="0">
                <a:latin typeface="標楷體" panose="03000509000000000000" pitchFamily="65" charset="-120"/>
                <a:ea typeface="標楷體" panose="03000509000000000000" pitchFamily="65" charset="-120"/>
              </a:rPr>
              <a:t>召回率</a:t>
            </a:r>
            <a:r>
              <a:rPr lang="en-US" altLang="zh-TW" dirty="0" smtClean="0"/>
              <a:t>(Recall): TP/(TP+FN)</a:t>
            </a:r>
          </a:p>
          <a:p>
            <a:r>
              <a:rPr lang="zh-TW" altLang="en-US" dirty="0" smtClean="0">
                <a:latin typeface="標楷體" panose="03000509000000000000" pitchFamily="65" charset="-120"/>
                <a:ea typeface="標楷體" panose="03000509000000000000" pitchFamily="65" charset="-120"/>
              </a:rPr>
              <a:t>精確</a:t>
            </a:r>
            <a:r>
              <a:rPr lang="zh-TW" altLang="en-US" dirty="0">
                <a:latin typeface="標楷體" panose="03000509000000000000" pitchFamily="65" charset="-120"/>
                <a:ea typeface="標楷體" panose="03000509000000000000" pitchFamily="65" charset="-120"/>
              </a:rPr>
              <a:t>率</a:t>
            </a:r>
            <a:r>
              <a:rPr lang="en-US" altLang="zh-TW" dirty="0" smtClean="0"/>
              <a:t>(Precision): TP/(TP+FP)</a:t>
            </a:r>
          </a:p>
          <a:p>
            <a:r>
              <a:rPr lang="en-US" altLang="zh-TW" dirty="0" smtClean="0"/>
              <a:t>F1</a:t>
            </a:r>
            <a:r>
              <a:rPr lang="zh-TW" altLang="en-US" dirty="0" smtClean="0">
                <a:latin typeface="標楷體" panose="03000509000000000000" pitchFamily="65" charset="-120"/>
                <a:ea typeface="標楷體" panose="03000509000000000000" pitchFamily="65" charset="-120"/>
              </a:rPr>
              <a:t>分數</a:t>
            </a:r>
            <a:r>
              <a:rPr lang="en-US" altLang="zh-TW" dirty="0" smtClean="0"/>
              <a:t>(F1-score): 2TP/2TP+FN+FP</a:t>
            </a:r>
          </a:p>
          <a:p>
            <a:endParaRPr lang="en-US" altLang="zh-TW" dirty="0"/>
          </a:p>
          <a:p>
            <a:pPr marL="0" indent="0">
              <a:buNone/>
            </a:pPr>
            <a:r>
              <a:rPr lang="zh-TW" altLang="en-US" dirty="0" smtClean="0">
                <a:latin typeface="標楷體" panose="03000509000000000000" pitchFamily="65" charset="-120"/>
                <a:ea typeface="標楷體" panose="03000509000000000000" pitchFamily="65" charset="-120"/>
              </a:rPr>
              <a:t>本研究所得結果</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召回率</a:t>
            </a:r>
            <a:r>
              <a:rPr lang="en-US" altLang="zh-TW" dirty="0" smtClean="0"/>
              <a:t>:0.949</a:t>
            </a:r>
          </a:p>
          <a:p>
            <a:r>
              <a:rPr lang="zh-TW" altLang="en-US" dirty="0" smtClean="0">
                <a:latin typeface="標楷體" panose="03000509000000000000" pitchFamily="65" charset="-120"/>
                <a:ea typeface="標楷體" panose="03000509000000000000" pitchFamily="65" charset="-120"/>
              </a:rPr>
              <a:t>精確率</a:t>
            </a:r>
            <a:r>
              <a:rPr lang="en-US" altLang="zh-TW" dirty="0" smtClean="0"/>
              <a:t>:0.671</a:t>
            </a:r>
          </a:p>
          <a:p>
            <a:r>
              <a:rPr lang="en-US" altLang="zh-TW" dirty="0" smtClean="0"/>
              <a:t>F1</a:t>
            </a:r>
            <a:r>
              <a:rPr lang="zh-TW" altLang="en-US" dirty="0" smtClean="0">
                <a:latin typeface="標楷體" panose="03000509000000000000" pitchFamily="65" charset="-120"/>
                <a:ea typeface="標楷體" panose="03000509000000000000" pitchFamily="65" charset="-120"/>
              </a:rPr>
              <a:t>分數</a:t>
            </a:r>
            <a:r>
              <a:rPr lang="en-US" altLang="zh-TW" dirty="0" smtClean="0"/>
              <a:t>:0.786</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56267900"/>
              </p:ext>
            </p:extLst>
          </p:nvPr>
        </p:nvGraphicFramePr>
        <p:xfrm>
          <a:off x="7364766" y="19899"/>
          <a:ext cx="3989034" cy="2916054"/>
        </p:xfrm>
        <a:graphic>
          <a:graphicData uri="http://schemas.openxmlformats.org/drawingml/2006/table">
            <a:tbl>
              <a:tblPr firstRow="1" bandRow="1">
                <a:tableStyleId>{5C22544A-7EE6-4342-B048-85BDC9FD1C3A}</a:tableStyleId>
              </a:tblPr>
              <a:tblGrid>
                <a:gridCol w="460223">
                  <a:extLst>
                    <a:ext uri="{9D8B030D-6E8A-4147-A177-3AD203B41FA5}">
                      <a16:colId xmlns:a16="http://schemas.microsoft.com/office/drawing/2014/main" val="3598910476"/>
                    </a:ext>
                  </a:extLst>
                </a:gridCol>
                <a:gridCol w="460223">
                  <a:extLst>
                    <a:ext uri="{9D8B030D-6E8A-4147-A177-3AD203B41FA5}">
                      <a16:colId xmlns:a16="http://schemas.microsoft.com/office/drawing/2014/main" val="425119068"/>
                    </a:ext>
                  </a:extLst>
                </a:gridCol>
                <a:gridCol w="1585959">
                  <a:extLst>
                    <a:ext uri="{9D8B030D-6E8A-4147-A177-3AD203B41FA5}">
                      <a16:colId xmlns:a16="http://schemas.microsoft.com/office/drawing/2014/main" val="1463820110"/>
                    </a:ext>
                  </a:extLst>
                </a:gridCol>
                <a:gridCol w="1482629">
                  <a:extLst>
                    <a:ext uri="{9D8B030D-6E8A-4147-A177-3AD203B41FA5}">
                      <a16:colId xmlns:a16="http://schemas.microsoft.com/office/drawing/2014/main" val="3377846314"/>
                    </a:ext>
                  </a:extLst>
                </a:gridCol>
              </a:tblGrid>
              <a:tr h="420477">
                <a:tc rowSpan="2" gridSpan="2">
                  <a:txBody>
                    <a:bodyPr/>
                    <a:lstStyle/>
                    <a:p>
                      <a:endParaRPr lang="zh-TW" altLang="en-US" dirty="0"/>
                    </a:p>
                  </a:txBody>
                  <a:tcPr/>
                </a:tc>
                <a:tc rowSpan="2" hMerge="1">
                  <a:txBody>
                    <a:bodyPr/>
                    <a:lstStyle/>
                    <a:p>
                      <a:endParaRPr lang="zh-TW" altLang="en-US"/>
                    </a:p>
                  </a:txBody>
                  <a:tcPr/>
                </a:tc>
                <a:tc gridSpan="2">
                  <a:txBody>
                    <a:bodyPr/>
                    <a:lstStyle/>
                    <a:p>
                      <a:pPr algn="ctr"/>
                      <a:r>
                        <a:rPr lang="zh-TW" altLang="en-US" sz="2000" dirty="0" smtClean="0"/>
                        <a:t>真實值</a:t>
                      </a:r>
                      <a:endParaRPr lang="zh-TW" altLang="en-US" sz="2000" dirty="0"/>
                    </a:p>
                  </a:txBody>
                  <a:tcPr/>
                </a:tc>
                <a:tc hMerge="1">
                  <a:txBody>
                    <a:bodyPr/>
                    <a:lstStyle/>
                    <a:p>
                      <a:endParaRPr lang="zh-TW" altLang="en-US"/>
                    </a:p>
                  </a:txBody>
                  <a:tcPr/>
                </a:tc>
                <a:extLst>
                  <a:ext uri="{0D108BD9-81ED-4DB2-BD59-A6C34878D82A}">
                    <a16:rowId xmlns:a16="http://schemas.microsoft.com/office/drawing/2014/main" val="1816570931"/>
                  </a:ext>
                </a:extLst>
              </a:tr>
              <a:tr h="465937">
                <a:tc gridSpan="2" vMerge="1">
                  <a:txBody>
                    <a:bodyPr/>
                    <a:lstStyle/>
                    <a:p>
                      <a:endParaRPr lang="zh-TW" altLang="en-US"/>
                    </a:p>
                  </a:txBody>
                  <a:tcPr/>
                </a:tc>
                <a:tc hMerge="1" vMerge="1">
                  <a:txBody>
                    <a:bodyPr/>
                    <a:lstStyle/>
                    <a:p>
                      <a:endParaRPr lang="zh-TW" altLang="en-US"/>
                    </a:p>
                  </a:txBody>
                  <a:tcPr/>
                </a:tc>
                <a:tc>
                  <a:txBody>
                    <a:bodyPr/>
                    <a:lstStyle/>
                    <a:p>
                      <a:pPr algn="ctr"/>
                      <a:r>
                        <a:rPr lang="en-US" altLang="zh-TW" sz="2400" dirty="0" smtClean="0"/>
                        <a:t>p</a:t>
                      </a:r>
                      <a:endParaRPr lang="zh-TW" altLang="en-US" sz="2400" dirty="0"/>
                    </a:p>
                  </a:txBody>
                  <a:tcPr/>
                </a:tc>
                <a:tc>
                  <a:txBody>
                    <a:bodyPr/>
                    <a:lstStyle/>
                    <a:p>
                      <a:pPr algn="ctr"/>
                      <a:r>
                        <a:rPr lang="en-US" altLang="zh-TW" sz="2400" dirty="0" smtClean="0"/>
                        <a:t>n</a:t>
                      </a:r>
                      <a:endParaRPr lang="zh-TW" altLang="en-US" sz="2400" dirty="0"/>
                    </a:p>
                  </a:txBody>
                  <a:tcPr/>
                </a:tc>
                <a:extLst>
                  <a:ext uri="{0D108BD9-81ED-4DB2-BD59-A6C34878D82A}">
                    <a16:rowId xmlns:a16="http://schemas.microsoft.com/office/drawing/2014/main" val="961220376"/>
                  </a:ext>
                </a:extLst>
              </a:tr>
              <a:tr h="1014820">
                <a:tc rowSpan="2">
                  <a:txBody>
                    <a:bodyPr/>
                    <a:lstStyle/>
                    <a:p>
                      <a:pPr algn="ctr"/>
                      <a:endParaRPr lang="en-US" altLang="zh-TW" dirty="0" smtClean="0"/>
                    </a:p>
                    <a:p>
                      <a:pPr algn="ctr"/>
                      <a:r>
                        <a:rPr lang="zh-TW" altLang="en-US" sz="2000" dirty="0" smtClean="0">
                          <a:latin typeface="微軟正黑體" panose="020B0604030504040204" pitchFamily="34" charset="-120"/>
                          <a:ea typeface="微軟正黑體" panose="020B0604030504040204" pitchFamily="34" charset="-120"/>
                        </a:rPr>
                        <a:t>預</a:t>
                      </a:r>
                      <a:endParaRPr lang="en-US" altLang="zh-TW" sz="2000" dirty="0" smtClean="0">
                        <a:latin typeface="微軟正黑體" panose="020B0604030504040204" pitchFamily="34" charset="-120"/>
                        <a:ea typeface="微軟正黑體" panose="020B0604030504040204" pitchFamily="34" charset="-120"/>
                      </a:endParaRPr>
                    </a:p>
                    <a:p>
                      <a:pPr algn="ctr"/>
                      <a:r>
                        <a:rPr lang="zh-TW" altLang="en-US" sz="2000" dirty="0" smtClean="0">
                          <a:latin typeface="微軟正黑體" panose="020B0604030504040204" pitchFamily="34" charset="-120"/>
                          <a:ea typeface="微軟正黑體" panose="020B0604030504040204" pitchFamily="34" charset="-120"/>
                        </a:rPr>
                        <a:t>測</a:t>
                      </a:r>
                      <a:endParaRPr lang="en-US" altLang="zh-TW" sz="2000" dirty="0" smtClean="0">
                        <a:latin typeface="微軟正黑體" panose="020B0604030504040204" pitchFamily="34" charset="-120"/>
                        <a:ea typeface="微軟正黑體" panose="020B0604030504040204" pitchFamily="34" charset="-120"/>
                      </a:endParaRPr>
                    </a:p>
                    <a:p>
                      <a:pPr algn="ctr"/>
                      <a:r>
                        <a:rPr lang="zh-TW" altLang="en-US" sz="2000" dirty="0" smtClean="0">
                          <a:latin typeface="微軟正黑體" panose="020B0604030504040204" pitchFamily="34" charset="-120"/>
                          <a:ea typeface="微軟正黑體" panose="020B0604030504040204" pitchFamily="34" charset="-120"/>
                        </a:rPr>
                        <a:t>值</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dist"/>
                      <a:r>
                        <a:rPr lang="en-US" altLang="zh-TW" sz="2000" dirty="0" smtClean="0">
                          <a:latin typeface="微軟正黑體" panose="020B0604030504040204" pitchFamily="34" charset="-120"/>
                          <a:ea typeface="微軟正黑體" panose="020B0604030504040204" pitchFamily="34" charset="-120"/>
                        </a:rPr>
                        <a:t>p’</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dirty="0" smtClean="0"/>
                        <a:t>True</a:t>
                      </a:r>
                      <a:r>
                        <a:rPr lang="en-US" altLang="zh-TW" baseline="0" dirty="0" smtClean="0"/>
                        <a:t> Positive</a:t>
                      </a:r>
                    </a:p>
                    <a:p>
                      <a:r>
                        <a:rPr lang="en-US" altLang="zh-TW" baseline="0" dirty="0" smtClean="0"/>
                        <a:t>(TP)</a:t>
                      </a:r>
                    </a:p>
                    <a:p>
                      <a:r>
                        <a:rPr lang="zh-TW" altLang="en-US" baseline="0" dirty="0" smtClean="0">
                          <a:latin typeface="微軟正黑體" panose="020B0604030504040204" pitchFamily="34" charset="-120"/>
                          <a:ea typeface="微軟正黑體" panose="020B0604030504040204" pitchFamily="34" charset="-120"/>
                        </a:rPr>
                        <a:t>真陽性</a:t>
                      </a:r>
                      <a:endParaRPr lang="zh-TW" altLang="en-US" dirty="0">
                        <a:latin typeface="微軟正黑體" panose="020B0604030504040204" pitchFamily="34" charset="-120"/>
                        <a:ea typeface="微軟正黑體" panose="020B0604030504040204" pitchFamily="34" charset="-120"/>
                      </a:endParaRPr>
                    </a:p>
                  </a:txBody>
                  <a:tcPr/>
                </a:tc>
                <a:tc>
                  <a:txBody>
                    <a:bodyPr/>
                    <a:lstStyle/>
                    <a:p>
                      <a:r>
                        <a:rPr lang="en-US" altLang="zh-TW" dirty="0" smtClean="0"/>
                        <a:t>False Positive</a:t>
                      </a:r>
                    </a:p>
                    <a:p>
                      <a:r>
                        <a:rPr lang="en-US" altLang="zh-TW" dirty="0" smtClean="0"/>
                        <a:t>(FP)</a:t>
                      </a:r>
                    </a:p>
                    <a:p>
                      <a:r>
                        <a:rPr lang="zh-TW" altLang="en-US" dirty="0" smtClean="0">
                          <a:latin typeface="微軟正黑體" panose="020B0604030504040204" pitchFamily="34" charset="-120"/>
                          <a:ea typeface="微軟正黑體" panose="020B0604030504040204" pitchFamily="34" charset="-120"/>
                        </a:rPr>
                        <a:t>偽陽性</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51694844"/>
                  </a:ext>
                </a:extLst>
              </a:tr>
              <a:tr h="1014820">
                <a:tc vMerge="1">
                  <a:txBody>
                    <a:bodyPr/>
                    <a:lstStyle/>
                    <a:p>
                      <a:endParaRPr lang="zh-TW" altLang="en-US" dirty="0"/>
                    </a:p>
                  </a:txBody>
                  <a:tcPr/>
                </a:tc>
                <a:tc>
                  <a:txBody>
                    <a:bodyPr/>
                    <a:lstStyle/>
                    <a:p>
                      <a:pPr algn="just"/>
                      <a:r>
                        <a:rPr lang="en-US" altLang="zh-TW" sz="2000" dirty="0" smtClean="0">
                          <a:latin typeface="微軟正黑體" panose="020B0604030504040204" pitchFamily="34" charset="-120"/>
                          <a:ea typeface="微軟正黑體" panose="020B0604030504040204" pitchFamily="34" charset="-120"/>
                        </a:rPr>
                        <a:t>n’</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dirty="0" smtClean="0"/>
                        <a:t>False Negative</a:t>
                      </a:r>
                    </a:p>
                    <a:p>
                      <a:r>
                        <a:rPr lang="en-US" altLang="zh-TW" dirty="0" smtClean="0"/>
                        <a:t>(FN)</a:t>
                      </a:r>
                    </a:p>
                    <a:p>
                      <a:r>
                        <a:rPr lang="zh-TW" altLang="en-US" dirty="0" smtClean="0">
                          <a:latin typeface="微軟正黑體" panose="020B0604030504040204" pitchFamily="34" charset="-120"/>
                          <a:ea typeface="微軟正黑體" panose="020B0604030504040204" pitchFamily="34" charset="-120"/>
                        </a:rPr>
                        <a:t>偽陰性</a:t>
                      </a:r>
                      <a:endParaRPr lang="zh-TW" altLang="en-US" dirty="0">
                        <a:latin typeface="微軟正黑體" panose="020B0604030504040204" pitchFamily="34" charset="-120"/>
                        <a:ea typeface="微軟正黑體" panose="020B0604030504040204" pitchFamily="34" charset="-120"/>
                      </a:endParaRPr>
                    </a:p>
                  </a:txBody>
                  <a:tcPr/>
                </a:tc>
                <a:tc>
                  <a:txBody>
                    <a:bodyPr/>
                    <a:lstStyle/>
                    <a:p>
                      <a:r>
                        <a:rPr lang="en-US" altLang="zh-TW" dirty="0" smtClean="0"/>
                        <a:t>True</a:t>
                      </a:r>
                      <a:r>
                        <a:rPr lang="zh-TW" altLang="en-US" baseline="0" dirty="0" smtClean="0"/>
                        <a:t> </a:t>
                      </a:r>
                      <a:r>
                        <a:rPr lang="en-US" altLang="zh-TW" baseline="0" dirty="0" smtClean="0"/>
                        <a:t>Negative</a:t>
                      </a:r>
                    </a:p>
                    <a:p>
                      <a:r>
                        <a:rPr lang="en-US" altLang="zh-TW" baseline="0" dirty="0" smtClean="0"/>
                        <a:t>(TN)</a:t>
                      </a:r>
                    </a:p>
                    <a:p>
                      <a:r>
                        <a:rPr lang="zh-TW" altLang="en-US" baseline="0" dirty="0" smtClean="0">
                          <a:latin typeface="微軟正黑體" panose="020B0604030504040204" pitchFamily="34" charset="-120"/>
                          <a:ea typeface="微軟正黑體" panose="020B0604030504040204" pitchFamily="34" charset="-120"/>
                        </a:rPr>
                        <a:t>真陰性</a:t>
                      </a:r>
                      <a:endParaRPr lang="en-US" altLang="zh-TW"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37548183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8375201"/>
              </p:ext>
            </p:extLst>
          </p:nvPr>
        </p:nvGraphicFramePr>
        <p:xfrm>
          <a:off x="11353800" y="19900"/>
          <a:ext cx="588913" cy="2916053"/>
        </p:xfrm>
        <a:graphic>
          <a:graphicData uri="http://schemas.openxmlformats.org/drawingml/2006/table">
            <a:tbl>
              <a:tblPr firstRow="1" bandRow="1">
                <a:tableStyleId>{5C22544A-7EE6-4342-B048-85BDC9FD1C3A}</a:tableStyleId>
              </a:tblPr>
              <a:tblGrid>
                <a:gridCol w="588913">
                  <a:extLst>
                    <a:ext uri="{9D8B030D-6E8A-4147-A177-3AD203B41FA5}">
                      <a16:colId xmlns:a16="http://schemas.microsoft.com/office/drawing/2014/main" val="4137336138"/>
                    </a:ext>
                  </a:extLst>
                </a:gridCol>
              </a:tblGrid>
              <a:tr h="858792">
                <a:tc>
                  <a:txBody>
                    <a:bodyPr/>
                    <a:lstStyle/>
                    <a:p>
                      <a:pPr algn="ctr"/>
                      <a:r>
                        <a:rPr lang="zh-TW" altLang="en-US" dirty="0" smtClean="0"/>
                        <a:t>總</a:t>
                      </a:r>
                      <a:endParaRPr lang="en-US" altLang="zh-TW" dirty="0" smtClean="0"/>
                    </a:p>
                    <a:p>
                      <a:pPr algn="ctr"/>
                      <a:r>
                        <a:rPr lang="zh-TW" altLang="en-US" dirty="0" smtClean="0"/>
                        <a:t>數</a:t>
                      </a:r>
                      <a:endParaRPr lang="zh-TW" altLang="en-US" dirty="0"/>
                    </a:p>
                  </a:txBody>
                  <a:tcPr/>
                </a:tc>
                <a:extLst>
                  <a:ext uri="{0D108BD9-81ED-4DB2-BD59-A6C34878D82A}">
                    <a16:rowId xmlns:a16="http://schemas.microsoft.com/office/drawing/2014/main" val="3157863345"/>
                  </a:ext>
                </a:extLst>
              </a:tr>
              <a:tr h="1033219">
                <a:tc>
                  <a:txBody>
                    <a:bodyPr/>
                    <a:lstStyle/>
                    <a:p>
                      <a:pPr algn="ctr"/>
                      <a:endParaRPr lang="en-US" altLang="zh-TW" dirty="0" smtClean="0"/>
                    </a:p>
                    <a:p>
                      <a:pPr algn="ctr"/>
                      <a:r>
                        <a:rPr lang="en-US" altLang="zh-TW" sz="2400" dirty="0" smtClean="0"/>
                        <a:t>P’</a:t>
                      </a:r>
                      <a:endParaRPr lang="zh-TW" altLang="en-US" sz="2400" dirty="0"/>
                    </a:p>
                  </a:txBody>
                  <a:tcPr/>
                </a:tc>
                <a:extLst>
                  <a:ext uri="{0D108BD9-81ED-4DB2-BD59-A6C34878D82A}">
                    <a16:rowId xmlns:a16="http://schemas.microsoft.com/office/drawing/2014/main" val="1830287869"/>
                  </a:ext>
                </a:extLst>
              </a:tr>
              <a:tr h="1024042">
                <a:tc>
                  <a:txBody>
                    <a:bodyPr/>
                    <a:lstStyle/>
                    <a:p>
                      <a:endParaRPr lang="en-US" altLang="zh-TW" dirty="0" smtClean="0"/>
                    </a:p>
                    <a:p>
                      <a:pPr algn="ctr"/>
                      <a:r>
                        <a:rPr lang="en-US" altLang="zh-TW" sz="2400" dirty="0" smtClean="0"/>
                        <a:t>N’</a:t>
                      </a:r>
                      <a:endParaRPr lang="zh-TW" altLang="en-US" sz="2400" dirty="0"/>
                    </a:p>
                  </a:txBody>
                  <a:tcPr/>
                </a:tc>
                <a:extLst>
                  <a:ext uri="{0D108BD9-81ED-4DB2-BD59-A6C34878D82A}">
                    <a16:rowId xmlns:a16="http://schemas.microsoft.com/office/drawing/2014/main" val="2588932228"/>
                  </a:ext>
                </a:extLst>
              </a:tr>
            </a:tbl>
          </a:graphicData>
        </a:graphic>
      </p:graphicFrame>
      <p:sp>
        <p:nvSpPr>
          <p:cNvPr id="6" name="投影片編號版面配置區 5"/>
          <p:cNvSpPr>
            <a:spLocks noGrp="1"/>
          </p:cNvSpPr>
          <p:nvPr>
            <p:ph type="sldNum" sz="quarter" idx="12"/>
          </p:nvPr>
        </p:nvSpPr>
        <p:spPr/>
        <p:txBody>
          <a:bodyPr/>
          <a:lstStyle/>
          <a:p>
            <a:fld id="{E57A3ABD-780D-47E0-9CAB-ABB458F51258}" type="slidenum">
              <a:rPr lang="zh-TW" altLang="en-US" smtClean="0"/>
              <a:t>21</a:t>
            </a:fld>
            <a:endParaRPr lang="zh-TW" altLang="en-US"/>
          </a:p>
        </p:txBody>
      </p:sp>
      <p:cxnSp>
        <p:nvCxnSpPr>
          <p:cNvPr id="7" name="直線單箭頭接點 6"/>
          <p:cNvCxnSpPr/>
          <p:nvPr/>
        </p:nvCxnSpPr>
        <p:spPr>
          <a:xfrm flipV="1">
            <a:off x="6517763" y="4157847"/>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6517763" y="6241830"/>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文字方塊 8"/>
              <p:cNvSpPr txBox="1"/>
              <p:nvPr/>
            </p:nvSpPr>
            <p:spPr>
              <a:xfrm>
                <a:off x="8516683" y="6259810"/>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p:sp>
            <p:nvSpPr>
              <p:cNvPr id="9" name="文字方塊 8"/>
              <p:cNvSpPr txBox="1">
                <a:spLocks noRot="1" noChangeAspect="1" noMove="1" noResize="1" noEditPoints="1" noAdjustHandles="1" noChangeArrowheads="1" noChangeShapeType="1" noTextEdit="1"/>
              </p:cNvSpPr>
              <p:nvPr/>
            </p:nvSpPr>
            <p:spPr>
              <a:xfrm>
                <a:off x="8516683" y="6259810"/>
                <a:ext cx="531627"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0" name="文字方塊 9"/>
              <p:cNvSpPr txBox="1"/>
              <p:nvPr/>
            </p:nvSpPr>
            <p:spPr>
              <a:xfrm>
                <a:off x="5975503" y="4097083"/>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p:sp>
            <p:nvSpPr>
              <p:cNvPr id="10" name="文字方塊 9"/>
              <p:cNvSpPr txBox="1">
                <a:spLocks noRot="1" noChangeAspect="1" noMove="1" noResize="1" noEditPoints="1" noAdjustHandles="1" noChangeArrowheads="1" noChangeShapeType="1" noTextEdit="1"/>
              </p:cNvSpPr>
              <p:nvPr/>
            </p:nvSpPr>
            <p:spPr>
              <a:xfrm>
                <a:off x="5975503" y="4097083"/>
                <a:ext cx="382772" cy="461665"/>
              </a:xfrm>
              <a:prstGeom prst="rect">
                <a:avLst/>
              </a:prstGeom>
              <a:blipFill>
                <a:blip r:embed="rId4"/>
                <a:stretch>
                  <a:fillRect r="-19048" b="-1316"/>
                </a:stretch>
              </a:blipFill>
            </p:spPr>
            <p:txBody>
              <a:bodyPr/>
              <a:lstStyle/>
              <a:p>
                <a:r>
                  <a:rPr lang="zh-TW" altLang="en-US">
                    <a:noFill/>
                  </a:rPr>
                  <a:t> </a:t>
                </a:r>
              </a:p>
            </p:txBody>
          </p:sp>
        </mc:Fallback>
      </mc:AlternateContent>
      <p:sp>
        <p:nvSpPr>
          <p:cNvPr id="11" name="矩形 10"/>
          <p:cNvSpPr/>
          <p:nvPr/>
        </p:nvSpPr>
        <p:spPr>
          <a:xfrm>
            <a:off x="6772945" y="442366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911168" y="472947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7203562" y="4498393"/>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6911167" y="5179839"/>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735731" y="497308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7259380" y="490554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7449994" y="461542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6653329" y="5382014"/>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等腰三角形 19"/>
          <p:cNvSpPr/>
          <p:nvPr/>
        </p:nvSpPr>
        <p:spPr>
          <a:xfrm>
            <a:off x="7796331" y="5947577"/>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等腰三角形 20"/>
          <p:cNvSpPr/>
          <p:nvPr/>
        </p:nvSpPr>
        <p:spPr>
          <a:xfrm>
            <a:off x="8165810" y="521751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2" name="等腰三角形 21"/>
          <p:cNvSpPr/>
          <p:nvPr/>
        </p:nvSpPr>
        <p:spPr>
          <a:xfrm>
            <a:off x="7828669" y="5667123"/>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3" name="等腰三角形 22"/>
          <p:cNvSpPr/>
          <p:nvPr/>
        </p:nvSpPr>
        <p:spPr>
          <a:xfrm>
            <a:off x="7107870" y="542856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等腰三角形 23"/>
          <p:cNvSpPr/>
          <p:nvPr/>
        </p:nvSpPr>
        <p:spPr>
          <a:xfrm>
            <a:off x="8256188" y="490759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5" name="等腰三角形 24"/>
          <p:cNvSpPr/>
          <p:nvPr/>
        </p:nvSpPr>
        <p:spPr>
          <a:xfrm>
            <a:off x="7674734" y="4887771"/>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6" name="等腰三角形 25"/>
          <p:cNvSpPr/>
          <p:nvPr/>
        </p:nvSpPr>
        <p:spPr>
          <a:xfrm>
            <a:off x="8612377" y="5163536"/>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27" name="直線接點 26"/>
          <p:cNvCxnSpPr/>
          <p:nvPr/>
        </p:nvCxnSpPr>
        <p:spPr>
          <a:xfrm flipV="1">
            <a:off x="6687892" y="4480572"/>
            <a:ext cx="2052075" cy="1768607"/>
          </a:xfrm>
          <a:prstGeom prst="line">
            <a:avLst/>
          </a:prstGeom>
        </p:spPr>
        <p:style>
          <a:lnRef idx="3">
            <a:schemeClr val="accent6"/>
          </a:lnRef>
          <a:fillRef idx="0">
            <a:schemeClr val="accent6"/>
          </a:fillRef>
          <a:effectRef idx="2">
            <a:schemeClr val="accent6"/>
          </a:effectRef>
          <a:fontRef idx="minor">
            <a:schemeClr val="tx1"/>
          </a:fontRef>
        </p:style>
      </p:cxnSp>
      <p:sp>
        <p:nvSpPr>
          <p:cNvPr id="28" name="等腰三角形 27"/>
          <p:cNvSpPr/>
          <p:nvPr/>
        </p:nvSpPr>
        <p:spPr>
          <a:xfrm>
            <a:off x="8399725" y="548672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等腰三角形 28"/>
          <p:cNvSpPr/>
          <p:nvPr/>
        </p:nvSpPr>
        <p:spPr>
          <a:xfrm>
            <a:off x="7945626" y="461232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0" name="矩形 29"/>
          <p:cNvSpPr/>
          <p:nvPr/>
        </p:nvSpPr>
        <p:spPr>
          <a:xfrm>
            <a:off x="7696881" y="444861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5943608" y="3445871"/>
            <a:ext cx="5410192" cy="707886"/>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然而從我們的所得結果來看分類情形反而比較像這樣，有不少負類被判定為正類的情況產生</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7915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a:t>
            </a:r>
            <a:r>
              <a:rPr lang="zh-TW" altLang="en-US" dirty="0" smtClean="0">
                <a:latin typeface="標楷體" panose="03000509000000000000" pitchFamily="65" charset="-120"/>
                <a:ea typeface="標楷體" panose="03000509000000000000" pitchFamily="65" charset="-120"/>
              </a:rPr>
              <a:t>對於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SVM</a:t>
            </a:r>
            <a:r>
              <a:rPr lang="zh-TW" altLang="en-US" dirty="0" smtClean="0">
                <a:latin typeface="標楷體" panose="03000509000000000000" pitchFamily="65" charset="-120"/>
                <a:ea typeface="標楷體" panose="03000509000000000000" pitchFamily="65" charset="-120"/>
              </a:rPr>
              <a:t>結果的分析</a:t>
            </a:r>
            <a:r>
              <a:rPr lang="en-US" altLang="zh-TW" dirty="0" smtClean="0"/>
              <a:t>)</a:t>
            </a:r>
            <a:endParaRPr lang="zh-TW" altLang="en-US" dirty="0"/>
          </a:p>
        </p:txBody>
      </p:sp>
      <p:sp>
        <p:nvSpPr>
          <p:cNvPr id="3" name="內容版面配置區 2"/>
          <p:cNvSpPr>
            <a:spLocks noGrp="1"/>
          </p:cNvSpPr>
          <p:nvPr>
            <p:ph idx="1"/>
          </p:nvPr>
        </p:nvSpPr>
        <p:spPr>
          <a:xfrm>
            <a:off x="838200" y="1421588"/>
            <a:ext cx="10974572" cy="5085538"/>
          </a:xfrm>
        </p:spPr>
        <p:txBody>
          <a:bodyPr/>
          <a:lstStyle/>
          <a:p>
            <a:pPr marL="0" indent="0">
              <a:buNone/>
            </a:pPr>
            <a:r>
              <a:rPr lang="zh-TW" altLang="en-US" sz="2400" dirty="0" smtClean="0">
                <a:latin typeface="標楷體" panose="03000509000000000000" pitchFamily="65" charset="-120"/>
                <a:ea typeface="標楷體" panose="03000509000000000000" pitchFamily="65" charset="-120"/>
              </a:rPr>
              <a:t>在資料為二元分類的情況下</a:t>
            </a:r>
            <a:r>
              <a:rPr lang="zh-TW" altLang="en-US" sz="2400" dirty="0" smtClean="0"/>
              <a:t>，</a:t>
            </a:r>
            <a:r>
              <a:rPr lang="zh-TW" altLang="en-US" sz="2400" dirty="0" smtClean="0">
                <a:latin typeface="標楷體" panose="03000509000000000000" pitchFamily="65" charset="-120"/>
                <a:ea typeface="標楷體" panose="03000509000000000000" pitchFamily="65" charset="-120"/>
              </a:rPr>
              <a:t>不以準確率</a:t>
            </a:r>
            <a:r>
              <a:rPr lang="en-US" altLang="zh-TW" sz="2400" dirty="0" smtClean="0"/>
              <a:t>(TP+TN)/(TP+FP+FN+TN)</a:t>
            </a:r>
            <a:r>
              <a:rPr lang="zh-TW" altLang="en-US" sz="2400" dirty="0" smtClean="0">
                <a:latin typeface="標楷體" panose="03000509000000000000" pitchFamily="65" charset="-120"/>
                <a:ea typeface="標楷體" panose="03000509000000000000" pitchFamily="65" charset="-120"/>
              </a:rPr>
              <a:t>而以精確率</a:t>
            </a:r>
            <a:r>
              <a:rPr lang="en-US" altLang="zh-TW" sz="2400" dirty="0"/>
              <a:t>TP/(TP+FP</a:t>
            </a:r>
            <a:r>
              <a:rPr lang="en-US" altLang="zh-TW" sz="2400" dirty="0" smtClean="0"/>
              <a:t>)</a:t>
            </a:r>
            <a:r>
              <a:rPr lang="zh-TW" altLang="en-US" sz="2400" dirty="0" smtClean="0">
                <a:latin typeface="標楷體" panose="03000509000000000000" pitchFamily="65" charset="-120"/>
                <a:ea typeface="標楷體" panose="03000509000000000000" pitchFamily="65" charset="-120"/>
              </a:rPr>
              <a:t>和召回率</a:t>
            </a:r>
            <a:r>
              <a:rPr lang="en-US" altLang="zh-TW" sz="2400" dirty="0"/>
              <a:t>TP/(TP+FN</a:t>
            </a:r>
            <a:r>
              <a:rPr lang="en-US" altLang="zh-TW" sz="2400" dirty="0" smtClean="0"/>
              <a:t>)</a:t>
            </a:r>
            <a:r>
              <a:rPr lang="zh-TW" altLang="en-US" sz="2400" dirty="0" smtClean="0">
                <a:latin typeface="標楷體" panose="03000509000000000000" pitchFamily="65" charset="-120"/>
                <a:ea typeface="標楷體" panose="03000509000000000000" pitchFamily="65" charset="-120"/>
              </a:rPr>
              <a:t>作為判定標準是合理的，因為從準確率的公式當中我們無法明確了解到正負類分類情形</a:t>
            </a:r>
            <a:endParaRPr lang="en-US" altLang="zh-TW" sz="2400" dirty="0" smtClean="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而從前一頁的精確率及召回率則可觀察到</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有不少負類被判定為正類的資料</a:t>
            </a:r>
            <a:r>
              <a:rPr lang="en-US" altLang="zh-TW" sz="2400" dirty="0" smtClean="0">
                <a:latin typeface="標楷體" panose="03000509000000000000" pitchFamily="65" charset="-120"/>
                <a:ea typeface="標楷體" panose="03000509000000000000" pitchFamily="65" charset="-120"/>
              </a:rPr>
              <a:t>(</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FP</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 </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正類被判定為負類的資料</a:t>
            </a:r>
            <a:r>
              <a:rPr lang="en-US" altLang="zh-TW" sz="2400" dirty="0">
                <a:latin typeface="標楷體" panose="03000509000000000000" pitchFamily="65" charset="-120"/>
                <a:ea typeface="標楷體" panose="03000509000000000000" pitchFamily="65" charset="-12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FN</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的情況則不多</a:t>
            </a:r>
            <a:endParaRPr lang="en-US" altLang="zh-TW" sz="2400" dirty="0" smtClean="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所以此分類器對於正類資料的判別效果比負類資料的判別效果更佳，從這邊也可以推斷出可能為以下原因</a:t>
            </a:r>
            <a:r>
              <a:rPr lang="en-US" altLang="zh-TW" sz="2400" dirty="0" smtClean="0">
                <a:latin typeface="標楷體" panose="03000509000000000000" pitchFamily="65" charset="-120"/>
                <a:ea typeface="標楷體" panose="03000509000000000000" pitchFamily="65" charset="-120"/>
              </a:rPr>
              <a:t>:</a:t>
            </a:r>
          </a:p>
          <a:p>
            <a:r>
              <a:rPr lang="zh-TW" altLang="en-US" sz="2400" dirty="0" smtClean="0">
                <a:latin typeface="標楷體" panose="03000509000000000000" pitchFamily="65" charset="-120"/>
                <a:ea typeface="標楷體" panose="03000509000000000000" pitchFamily="65" charset="-120"/>
              </a:rPr>
              <a:t>資料不平衡，負類資料較少，當有資料被判定錯誤時就會影響到準確率</a:t>
            </a:r>
            <a:endParaRPr lang="en-US" altLang="zh-TW" sz="2400" dirty="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前面所取得的兩個顯著性高的特徵作為分類的基準來說資訊量不足</a:t>
            </a:r>
            <a:endParaRPr lang="en-US" altLang="zh-TW" sz="2400"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22</a:t>
            </a:fld>
            <a:endParaRPr lang="zh-TW" altLang="en-US"/>
          </a:p>
        </p:txBody>
      </p:sp>
    </p:spTree>
    <p:extLst>
      <p:ext uri="{BB962C8B-B14F-4D97-AF65-F5344CB8AC3E}">
        <p14:creationId xmlns:p14="http://schemas.microsoft.com/office/powerpoint/2010/main" val="202317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Results</a:t>
            </a: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7061" y="131209"/>
            <a:ext cx="7596344" cy="6649079"/>
          </a:xfrm>
        </p:spPr>
      </p:pic>
      <p:sp>
        <p:nvSpPr>
          <p:cNvPr id="7" name="文字方塊 6"/>
          <p:cNvSpPr txBox="1"/>
          <p:nvPr/>
        </p:nvSpPr>
        <p:spPr>
          <a:xfrm>
            <a:off x="255181" y="1570661"/>
            <a:ext cx="3817090" cy="707886"/>
          </a:xfrm>
          <a:prstGeom prst="rect">
            <a:avLst/>
          </a:prstGeom>
          <a:noFill/>
        </p:spPr>
        <p:txBody>
          <a:bodyPr wrap="square" rtlCol="0">
            <a:spAutoFit/>
          </a:bodyPr>
          <a:lstStyle/>
          <a:p>
            <a:r>
              <a:rPr lang="zh-TW" altLang="en-US" sz="2000" b="1" dirty="0">
                <a:latin typeface="標楷體" panose="03000509000000000000" pitchFamily="65" charset="-120"/>
                <a:ea typeface="標楷體" panose="03000509000000000000" pitchFamily="65" charset="-120"/>
              </a:rPr>
              <a:t>推文比率與</a:t>
            </a:r>
            <a:r>
              <a:rPr lang="en-US" altLang="zh-TW" sz="2000" b="1" dirty="0">
                <a:latin typeface="標楷體" panose="03000509000000000000" pitchFamily="65" charset="-120"/>
                <a:ea typeface="標楷體" panose="03000509000000000000" pitchFamily="65" charset="-120"/>
              </a:rPr>
              <a:t>ILI</a:t>
            </a:r>
            <a:r>
              <a:rPr lang="zh-TW" altLang="en-US" sz="2000" b="1" dirty="0">
                <a:latin typeface="標楷體" panose="03000509000000000000" pitchFamily="65" charset="-120"/>
                <a:ea typeface="標楷體" panose="03000509000000000000" pitchFamily="65" charset="-120"/>
              </a:rPr>
              <a:t>比率（當地，地區和國家）之間的相關性總結。</a:t>
            </a:r>
            <a:endParaRPr lang="zh-TW" altLang="en-US" sz="2000" dirty="0">
              <a:latin typeface="標楷體" panose="03000509000000000000" pitchFamily="65" charset="-120"/>
              <a:ea typeface="標楷體" panose="03000509000000000000" pitchFamily="65" charset="-120"/>
            </a:endParaRPr>
          </a:p>
        </p:txBody>
      </p:sp>
      <p:sp>
        <p:nvSpPr>
          <p:cNvPr id="9" name="文字方塊 8"/>
          <p:cNvSpPr txBox="1"/>
          <p:nvPr/>
        </p:nvSpPr>
        <p:spPr>
          <a:xfrm>
            <a:off x="113991" y="2626241"/>
            <a:ext cx="4099470" cy="2031325"/>
          </a:xfrm>
          <a:prstGeom prst="rect">
            <a:avLst/>
          </a:prstGeom>
          <a:noFill/>
        </p:spPr>
        <p:txBody>
          <a:bodyPr wrap="square" rtlCol="0">
            <a:spAutoFit/>
          </a:bodyPr>
          <a:lstStyle/>
          <a:p>
            <a:r>
              <a:rPr lang="en-US" altLang="zh-TW" dirty="0" smtClean="0">
                <a:ea typeface="標楷體" panose="03000509000000000000" pitchFamily="65" charset="-120"/>
              </a:rPr>
              <a:t>Pearson</a:t>
            </a:r>
            <a:r>
              <a:rPr lang="zh-TW" altLang="en-US" dirty="0" smtClean="0">
                <a:latin typeface="標楷體" panose="03000509000000000000" pitchFamily="65" charset="-120"/>
                <a:ea typeface="標楷體" panose="03000509000000000000" pitchFamily="65" charset="-120"/>
              </a:rPr>
              <a:t>相關係數，又稱</a:t>
            </a:r>
            <a:r>
              <a:rPr lang="en-US" altLang="zh-TW" dirty="0">
                <a:ea typeface="標楷體" panose="03000509000000000000" pitchFamily="65" charset="-120"/>
              </a:rPr>
              <a:t>Pearson’s </a:t>
            </a:r>
            <a:r>
              <a:rPr lang="en-US" altLang="zh-TW" dirty="0" smtClean="0">
                <a:ea typeface="標楷體" panose="03000509000000000000" pitchFamily="65" charset="-120"/>
              </a:rPr>
              <a:t>r</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用來評估一對特徵的線性依賴關係</a:t>
            </a:r>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相關係數的值介於</a:t>
            </a:r>
            <a:r>
              <a:rPr lang="en-US" altLang="zh-TW" dirty="0">
                <a:latin typeface="標楷體" panose="03000509000000000000" pitchFamily="65" charset="-120"/>
                <a:ea typeface="標楷體" panose="03000509000000000000" pitchFamily="65" charset="-120"/>
              </a:rPr>
              <a:t>-1~1</a:t>
            </a:r>
            <a:r>
              <a:rPr lang="zh-TW" altLang="en-US" dirty="0">
                <a:latin typeface="標楷體" panose="03000509000000000000" pitchFamily="65" charset="-120"/>
                <a:ea typeface="標楷體" panose="03000509000000000000" pitchFamily="65" charset="-120"/>
              </a:rPr>
              <a:t>之間，兩特徵間完全正相關值為</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，沒有相關時值為</a:t>
            </a:r>
            <a:r>
              <a:rPr lang="en-US" altLang="zh-TW" dirty="0">
                <a:latin typeface="標楷體" panose="03000509000000000000" pitchFamily="65" charset="-120"/>
                <a:ea typeface="標楷體" panose="03000509000000000000" pitchFamily="65" charset="-120"/>
              </a:rPr>
              <a:t>0</a:t>
            </a:r>
            <a:r>
              <a:rPr lang="zh-TW" altLang="en-US" dirty="0">
                <a:latin typeface="標楷體" panose="03000509000000000000" pitchFamily="65" charset="-120"/>
                <a:ea typeface="標楷體" panose="03000509000000000000" pitchFamily="65" charset="-120"/>
              </a:rPr>
              <a:t>，完全負相關值為</a:t>
            </a:r>
            <a:r>
              <a:rPr lang="en-US" altLang="zh-TW" dirty="0">
                <a:latin typeface="標楷體" panose="03000509000000000000" pitchFamily="65" charset="-120"/>
                <a:ea typeface="標楷體" panose="03000509000000000000" pitchFamily="65" charset="-120"/>
              </a:rPr>
              <a:t>-1</a:t>
            </a:r>
            <a:endParaRPr lang="en-US" altLang="zh-TW"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10" name="投影片編號版面配置區 9"/>
          <p:cNvSpPr>
            <a:spLocks noGrp="1"/>
          </p:cNvSpPr>
          <p:nvPr>
            <p:ph type="sldNum" sz="quarter" idx="12"/>
          </p:nvPr>
        </p:nvSpPr>
        <p:spPr/>
        <p:txBody>
          <a:bodyPr/>
          <a:lstStyle/>
          <a:p>
            <a:fld id="{E57A3ABD-780D-47E0-9CAB-ABB458F51258}" type="slidenum">
              <a:rPr lang="zh-TW" altLang="en-US" smtClean="0"/>
              <a:t>23</a:t>
            </a:fld>
            <a:endParaRPr lang="zh-TW" altLang="en-US"/>
          </a:p>
        </p:txBody>
      </p:sp>
    </p:spTree>
    <p:extLst>
      <p:ext uri="{BB962C8B-B14F-4D97-AF65-F5344CB8AC3E}">
        <p14:creationId xmlns:p14="http://schemas.microsoft.com/office/powerpoint/2010/main" val="931460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Results</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997" y="204788"/>
            <a:ext cx="7391400" cy="5972175"/>
          </a:xfrm>
          <a:prstGeom prst="rect">
            <a:avLst/>
          </a:prstGeom>
        </p:spPr>
      </p:pic>
      <p:sp>
        <p:nvSpPr>
          <p:cNvPr id="10" name="向右箭號 9"/>
          <p:cNvSpPr/>
          <p:nvPr/>
        </p:nvSpPr>
        <p:spPr>
          <a:xfrm>
            <a:off x="6900530" y="510362"/>
            <a:ext cx="1733107" cy="202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8718698" y="343049"/>
            <a:ext cx="1669312"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表示高度相關</a:t>
            </a:r>
            <a:endParaRPr lang="zh-TW" altLang="en-US" dirty="0">
              <a:latin typeface="標楷體" panose="03000509000000000000" pitchFamily="65" charset="-120"/>
              <a:ea typeface="標楷體" panose="03000509000000000000" pitchFamily="65" charset="-120"/>
            </a:endParaRPr>
          </a:p>
        </p:txBody>
      </p:sp>
      <p:sp>
        <p:nvSpPr>
          <p:cNvPr id="12" name="文字方塊 11"/>
          <p:cNvSpPr txBox="1"/>
          <p:nvPr/>
        </p:nvSpPr>
        <p:spPr>
          <a:xfrm>
            <a:off x="2371060" y="1898213"/>
            <a:ext cx="1127052" cy="2585323"/>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國</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家</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流</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感</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病</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例</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百</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分</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比</a:t>
            </a:r>
            <a:endParaRPr lang="zh-TW" altLang="en-US" dirty="0">
              <a:latin typeface="標楷體" panose="03000509000000000000" pitchFamily="65" charset="-120"/>
              <a:ea typeface="標楷體" panose="03000509000000000000" pitchFamily="65" charset="-120"/>
            </a:endParaRPr>
          </a:p>
        </p:txBody>
      </p:sp>
      <p:sp>
        <p:nvSpPr>
          <p:cNvPr id="13" name="文字方塊 12"/>
          <p:cNvSpPr txBox="1"/>
          <p:nvPr/>
        </p:nvSpPr>
        <p:spPr>
          <a:xfrm>
            <a:off x="6188149" y="6195695"/>
            <a:ext cx="999460"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週數</a:t>
            </a:r>
            <a:endParaRPr lang="zh-TW" altLang="en-US" dirty="0">
              <a:latin typeface="標楷體" panose="03000509000000000000" pitchFamily="65" charset="-120"/>
              <a:ea typeface="標楷體" panose="03000509000000000000" pitchFamily="65" charset="-120"/>
            </a:endParaRPr>
          </a:p>
        </p:txBody>
      </p:sp>
      <p:sp>
        <p:nvSpPr>
          <p:cNvPr id="14" name="投影片編號版面配置區 13"/>
          <p:cNvSpPr>
            <a:spLocks noGrp="1"/>
          </p:cNvSpPr>
          <p:nvPr>
            <p:ph type="sldNum" sz="quarter" idx="12"/>
          </p:nvPr>
        </p:nvSpPr>
        <p:spPr/>
        <p:txBody>
          <a:bodyPr/>
          <a:lstStyle/>
          <a:p>
            <a:fld id="{E57A3ABD-780D-47E0-9CAB-ABB458F51258}" type="slidenum">
              <a:rPr lang="zh-TW" altLang="en-US" smtClean="0"/>
              <a:t>24</a:t>
            </a:fld>
            <a:endParaRPr lang="zh-TW" altLang="en-US"/>
          </a:p>
        </p:txBody>
      </p:sp>
      <p:sp>
        <p:nvSpPr>
          <p:cNvPr id="6" name="文字方塊 5"/>
          <p:cNvSpPr txBox="1"/>
          <p:nvPr/>
        </p:nvSpPr>
        <p:spPr>
          <a:xfrm>
            <a:off x="148855" y="1389598"/>
            <a:ext cx="4444410" cy="707886"/>
          </a:xfrm>
          <a:prstGeom prst="rect">
            <a:avLst/>
          </a:prstGeom>
          <a:noFill/>
        </p:spPr>
        <p:txBody>
          <a:bodyPr wrap="square" rtlCol="0">
            <a:spAutoFit/>
          </a:bodyPr>
          <a:lstStyle/>
          <a:p>
            <a:r>
              <a:rPr lang="zh-TW" altLang="en-US" sz="2000" b="1" dirty="0">
                <a:latin typeface="標楷體" panose="03000509000000000000" pitchFamily="65" charset="-120"/>
                <a:ea typeface="標楷體" panose="03000509000000000000" pitchFamily="65" charset="-120"/>
              </a:rPr>
              <a:t>全國</a:t>
            </a:r>
            <a:r>
              <a:rPr lang="en-US" altLang="zh-TW" sz="2000" b="1" dirty="0">
                <a:latin typeface="標楷體" panose="03000509000000000000" pitchFamily="65" charset="-120"/>
                <a:ea typeface="標楷體" panose="03000509000000000000" pitchFamily="65" charset="-120"/>
              </a:rPr>
              <a:t>ILI</a:t>
            </a:r>
            <a:r>
              <a:rPr lang="zh-TW" altLang="en-US" sz="2000" b="1" dirty="0">
                <a:latin typeface="標楷體" panose="03000509000000000000" pitchFamily="65" charset="-120"/>
                <a:ea typeface="標楷體" panose="03000509000000000000" pitchFamily="65" charset="-120"/>
              </a:rPr>
              <a:t>與所有研究</a:t>
            </a:r>
            <a:r>
              <a:rPr lang="zh-TW" altLang="en-US" sz="2000" b="1" dirty="0" smtClean="0">
                <a:latin typeface="標楷體" panose="03000509000000000000" pitchFamily="65" charset="-120"/>
                <a:ea typeface="標楷體" panose="03000509000000000000" pitchFamily="65" charset="-120"/>
              </a:rPr>
              <a:t>城市</a:t>
            </a:r>
            <a:endParaRPr lang="en-US" altLang="zh-TW" sz="2000" b="1" dirty="0" smtClean="0">
              <a:latin typeface="標楷體" panose="03000509000000000000" pitchFamily="65" charset="-120"/>
              <a:ea typeface="標楷體" panose="03000509000000000000" pitchFamily="65" charset="-120"/>
            </a:endParaRPr>
          </a:p>
          <a:p>
            <a:r>
              <a:rPr lang="zh-TW" altLang="en-US" sz="2000" b="1" dirty="0" smtClean="0">
                <a:latin typeface="標楷體" panose="03000509000000000000" pitchFamily="65" charset="-120"/>
                <a:ea typeface="標楷體" panose="03000509000000000000" pitchFamily="65" charset="-120"/>
              </a:rPr>
              <a:t>的</a:t>
            </a:r>
            <a:r>
              <a:rPr lang="zh-TW" altLang="en-US" sz="2000" b="1" dirty="0">
                <a:latin typeface="標楷體" panose="03000509000000000000" pitchFamily="65" charset="-120"/>
                <a:ea typeface="標楷體" panose="03000509000000000000" pitchFamily="65" charset="-120"/>
              </a:rPr>
              <a:t>綜合</a:t>
            </a:r>
            <a:r>
              <a:rPr lang="en-US" altLang="zh-TW" sz="2000" b="1" dirty="0">
                <a:latin typeface="標楷體" panose="03000509000000000000" pitchFamily="65" charset="-120"/>
                <a:ea typeface="標楷體" panose="03000509000000000000" pitchFamily="65" charset="-120"/>
              </a:rPr>
              <a:t>tweet</a:t>
            </a:r>
            <a:r>
              <a:rPr lang="zh-TW" altLang="en-US" sz="2000" b="1" dirty="0" smtClean="0">
                <a:latin typeface="標楷體" panose="03000509000000000000" pitchFamily="65" charset="-120"/>
                <a:ea typeface="標楷體" panose="03000509000000000000" pitchFamily="65" charset="-120"/>
              </a:rPr>
              <a:t>比較</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24993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Results</a:t>
            </a:r>
            <a:endParaRPr lang="zh-TW" altLang="en-US" dirty="0"/>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38348" y="455028"/>
            <a:ext cx="6747890" cy="5901322"/>
          </a:xfrm>
        </p:spPr>
      </p:pic>
      <p:sp>
        <p:nvSpPr>
          <p:cNvPr id="4" name="投影片編號版面配置區 3"/>
          <p:cNvSpPr>
            <a:spLocks noGrp="1"/>
          </p:cNvSpPr>
          <p:nvPr>
            <p:ph type="sldNum" sz="quarter" idx="12"/>
          </p:nvPr>
        </p:nvSpPr>
        <p:spPr/>
        <p:txBody>
          <a:bodyPr/>
          <a:lstStyle/>
          <a:p>
            <a:fld id="{E57A3ABD-780D-47E0-9CAB-ABB458F51258}" type="slidenum">
              <a:rPr lang="zh-TW" altLang="en-US" smtClean="0"/>
              <a:t>25</a:t>
            </a:fld>
            <a:endParaRPr lang="zh-TW" altLang="en-US"/>
          </a:p>
        </p:txBody>
      </p:sp>
      <p:sp>
        <p:nvSpPr>
          <p:cNvPr id="6" name="文字方塊 5"/>
          <p:cNvSpPr txBox="1"/>
          <p:nvPr/>
        </p:nvSpPr>
        <p:spPr>
          <a:xfrm>
            <a:off x="265813" y="1392865"/>
            <a:ext cx="3189768" cy="1200329"/>
          </a:xfrm>
          <a:prstGeom prst="rect">
            <a:avLst/>
          </a:prstGeom>
          <a:noFill/>
        </p:spPr>
        <p:txBody>
          <a:bodyPr wrap="square" rtlCol="0">
            <a:spAutoFit/>
          </a:bodyPr>
          <a:lstStyle/>
          <a:p>
            <a:r>
              <a:rPr lang="zh-TW" altLang="en-US" b="1" dirty="0" smtClean="0">
                <a:latin typeface="標楷體" panose="03000509000000000000" pitchFamily="65" charset="-120"/>
                <a:ea typeface="標楷體" panose="03000509000000000000" pitchFamily="65" charset="-120"/>
              </a:rPr>
              <a:t>本地觀測點</a:t>
            </a:r>
            <a:r>
              <a:rPr lang="zh-TW" altLang="en-US" b="1" dirty="0">
                <a:latin typeface="標楷體" panose="03000509000000000000" pitchFamily="65" charset="-120"/>
                <a:ea typeface="標楷體" panose="03000509000000000000" pitchFamily="65" charset="-120"/>
              </a:rPr>
              <a:t>提供的</a:t>
            </a:r>
            <a:r>
              <a:rPr lang="en-US" altLang="zh-TW" b="1" dirty="0">
                <a:latin typeface="標楷體" panose="03000509000000000000" pitchFamily="65" charset="-120"/>
                <a:ea typeface="標楷體" panose="03000509000000000000" pitchFamily="65" charset="-120"/>
              </a:rPr>
              <a:t>ILI</a:t>
            </a:r>
            <a:r>
              <a:rPr lang="zh-TW" altLang="en-US" b="1" dirty="0">
                <a:latin typeface="標楷體" panose="03000509000000000000" pitchFamily="65" charset="-120"/>
                <a:ea typeface="標楷體" panose="03000509000000000000" pitchFamily="65" charset="-120"/>
              </a:rPr>
              <a:t>與沃斯堡（</a:t>
            </a:r>
            <a:r>
              <a:rPr lang="en-US" altLang="zh-TW" b="1" dirty="0">
                <a:latin typeface="標楷體" panose="03000509000000000000" pitchFamily="65" charset="-120"/>
                <a:ea typeface="標楷體" panose="03000509000000000000" pitchFamily="65" charset="-120"/>
              </a:rPr>
              <a:t>a</a:t>
            </a:r>
            <a:r>
              <a:rPr lang="zh-TW" altLang="en-US" b="1" dirty="0">
                <a:latin typeface="標楷體" panose="03000509000000000000" pitchFamily="65" charset="-120"/>
                <a:ea typeface="標楷體" panose="03000509000000000000" pitchFamily="65" charset="-120"/>
              </a:rPr>
              <a:t>），納什維爾（</a:t>
            </a:r>
            <a:r>
              <a:rPr lang="en-US" altLang="zh-TW" b="1" dirty="0">
                <a:latin typeface="標楷體" panose="03000509000000000000" pitchFamily="65" charset="-120"/>
                <a:ea typeface="標楷體" panose="03000509000000000000" pitchFamily="65" charset="-120"/>
              </a:rPr>
              <a:t>b</a:t>
            </a:r>
            <a:r>
              <a:rPr lang="zh-TW" altLang="en-US" b="1" dirty="0">
                <a:latin typeface="標楷體" panose="03000509000000000000" pitchFamily="65" charset="-120"/>
                <a:ea typeface="標楷體" panose="03000509000000000000" pitchFamily="65" charset="-120"/>
              </a:rPr>
              <a:t>），克利夫蘭（</a:t>
            </a:r>
            <a:r>
              <a:rPr lang="en-US" altLang="zh-TW" b="1" dirty="0">
                <a:latin typeface="標楷體" panose="03000509000000000000" pitchFamily="65" charset="-120"/>
                <a:ea typeface="標楷體" panose="03000509000000000000" pitchFamily="65" charset="-120"/>
              </a:rPr>
              <a:t>c</a:t>
            </a:r>
            <a:r>
              <a:rPr lang="zh-TW" altLang="en-US" b="1" dirty="0">
                <a:latin typeface="標楷體" panose="03000509000000000000" pitchFamily="65" charset="-120"/>
                <a:ea typeface="標楷體" panose="03000509000000000000" pitchFamily="65" charset="-120"/>
              </a:rPr>
              <a:t>）和波士頓（</a:t>
            </a:r>
            <a:r>
              <a:rPr lang="en-US" altLang="zh-TW" b="1" dirty="0">
                <a:latin typeface="標楷體" panose="03000509000000000000" pitchFamily="65" charset="-120"/>
                <a:ea typeface="標楷體" panose="03000509000000000000" pitchFamily="65" charset="-120"/>
              </a:rPr>
              <a:t>d</a:t>
            </a:r>
            <a:r>
              <a:rPr lang="zh-TW" altLang="en-US" b="1" dirty="0">
                <a:latin typeface="標楷體" panose="03000509000000000000" pitchFamily="65" charset="-120"/>
                <a:ea typeface="標楷體" panose="03000509000000000000" pitchFamily="65" charset="-120"/>
              </a:rPr>
              <a:t>）的推</a:t>
            </a:r>
            <a:r>
              <a:rPr lang="zh-TW" altLang="en-US" b="1" dirty="0" smtClean="0">
                <a:latin typeface="標楷體" panose="03000509000000000000" pitchFamily="65" charset="-120"/>
                <a:ea typeface="標楷體" panose="03000509000000000000" pitchFamily="65" charset="-120"/>
              </a:rPr>
              <a:t>特比率比較</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26716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Results</a:t>
            </a:r>
            <a:endParaRPr lang="zh-TW" altLang="en-US" dirty="0"/>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2472" y="2126513"/>
            <a:ext cx="6555912" cy="3159882"/>
          </a:xfrm>
        </p:spPr>
      </p:pic>
      <p:sp>
        <p:nvSpPr>
          <p:cNvPr id="4" name="投影片編號版面配置區 3"/>
          <p:cNvSpPr>
            <a:spLocks noGrp="1"/>
          </p:cNvSpPr>
          <p:nvPr>
            <p:ph type="sldNum" sz="quarter" idx="12"/>
          </p:nvPr>
        </p:nvSpPr>
        <p:spPr/>
        <p:txBody>
          <a:bodyPr/>
          <a:lstStyle/>
          <a:p>
            <a:fld id="{E57A3ABD-780D-47E0-9CAB-ABB458F51258}" type="slidenum">
              <a:rPr lang="zh-TW" altLang="en-US" smtClean="0"/>
              <a:t>26</a:t>
            </a:fld>
            <a:endParaRPr lang="zh-TW" altLang="en-US"/>
          </a:p>
        </p:txBody>
      </p:sp>
      <p:sp>
        <p:nvSpPr>
          <p:cNvPr id="7" name="文字方塊 6"/>
          <p:cNvSpPr txBox="1"/>
          <p:nvPr/>
        </p:nvSpPr>
        <p:spPr>
          <a:xfrm>
            <a:off x="838200" y="1490633"/>
            <a:ext cx="3276600" cy="400110"/>
          </a:xfrm>
          <a:prstGeom prst="rect">
            <a:avLst/>
          </a:prstGeom>
          <a:noFill/>
        </p:spPr>
        <p:txBody>
          <a:bodyPr wrap="square" rtlCol="0">
            <a:spAutoFit/>
          </a:bodyPr>
          <a:lstStyle/>
          <a:p>
            <a:r>
              <a:rPr lang="zh-TW" altLang="en-US" sz="2000" b="1" dirty="0">
                <a:latin typeface="標楷體" panose="03000509000000000000" pitchFamily="65" charset="-120"/>
                <a:ea typeface="標楷體" panose="03000509000000000000" pitchFamily="65" charset="-120"/>
              </a:rPr>
              <a:t>按地區匯總的相關係數</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61874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Results</a:t>
            </a:r>
            <a:endParaRPr lang="zh-TW" altLang="en-US" dirty="0"/>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3463" y="1599352"/>
            <a:ext cx="7967881" cy="4848335"/>
          </a:xfrm>
        </p:spPr>
      </p:pic>
      <p:sp>
        <p:nvSpPr>
          <p:cNvPr id="4" name="投影片編號版面配置區 3"/>
          <p:cNvSpPr>
            <a:spLocks noGrp="1"/>
          </p:cNvSpPr>
          <p:nvPr>
            <p:ph type="sldNum" sz="quarter" idx="12"/>
          </p:nvPr>
        </p:nvSpPr>
        <p:spPr/>
        <p:txBody>
          <a:bodyPr/>
          <a:lstStyle/>
          <a:p>
            <a:fld id="{E57A3ABD-780D-47E0-9CAB-ABB458F51258}" type="slidenum">
              <a:rPr lang="zh-TW" altLang="en-US" smtClean="0"/>
              <a:t>27</a:t>
            </a:fld>
            <a:endParaRPr lang="zh-TW" altLang="en-US"/>
          </a:p>
        </p:txBody>
      </p:sp>
      <p:sp>
        <p:nvSpPr>
          <p:cNvPr id="6" name="文字方塊 5"/>
          <p:cNvSpPr txBox="1"/>
          <p:nvPr/>
        </p:nvSpPr>
        <p:spPr>
          <a:xfrm>
            <a:off x="382772" y="1690688"/>
            <a:ext cx="2583712" cy="707886"/>
          </a:xfrm>
          <a:prstGeom prst="rect">
            <a:avLst/>
          </a:prstGeom>
          <a:noFill/>
        </p:spPr>
        <p:txBody>
          <a:bodyPr wrap="square" rtlCol="0">
            <a:spAutoFit/>
          </a:bodyPr>
          <a:lstStyle/>
          <a:p>
            <a:r>
              <a:rPr lang="zh-TW" altLang="en-US" sz="2000" b="1" dirty="0">
                <a:latin typeface="標楷體" panose="03000509000000000000" pitchFamily="65" charset="-120"/>
                <a:ea typeface="標楷體" panose="03000509000000000000" pitchFamily="65" charset="-120"/>
              </a:rPr>
              <a:t>顯示每個地區相關性排名的地圖</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22786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Limitations</a:t>
            </a:r>
            <a:endParaRPr lang="zh-TW" altLang="en-US" dirty="0"/>
          </a:p>
        </p:txBody>
      </p:sp>
      <p:sp>
        <p:nvSpPr>
          <p:cNvPr id="3" name="內容版面配置區 2"/>
          <p:cNvSpPr>
            <a:spLocks noGrp="1"/>
          </p:cNvSpPr>
          <p:nvPr>
            <p:ph idx="1"/>
          </p:nvPr>
        </p:nvSpPr>
        <p:spPr>
          <a:xfrm>
            <a:off x="838200" y="1825625"/>
            <a:ext cx="10974572" cy="4895850"/>
          </a:xfrm>
        </p:spPr>
        <p:txBody>
          <a:bodyPr/>
          <a:lstStyle/>
          <a:p>
            <a:r>
              <a:rPr lang="zh-TW" altLang="en-US" dirty="0" smtClean="0">
                <a:latin typeface="標楷體" panose="03000509000000000000" pitchFamily="65" charset="-120"/>
                <a:ea typeface="標楷體" panose="03000509000000000000" pitchFamily="65" charset="-120"/>
              </a:rPr>
              <a:t>以支援向量機對</a:t>
            </a:r>
            <a:r>
              <a:rPr lang="en-US" altLang="zh-TW" dirty="0" smtClean="0">
                <a:latin typeface="標楷體" panose="03000509000000000000" pitchFamily="65" charset="-120"/>
                <a:ea typeface="標楷體" panose="03000509000000000000" pitchFamily="65" charset="-120"/>
              </a:rPr>
              <a:t>2012</a:t>
            </a:r>
            <a:r>
              <a:rPr lang="zh-TW" altLang="en-US" dirty="0" smtClean="0">
                <a:latin typeface="標楷體" panose="03000509000000000000" pitchFamily="65" charset="-120"/>
                <a:ea typeface="標楷體" panose="03000509000000000000" pitchFamily="65" charset="-120"/>
              </a:rPr>
              <a:t>到</a:t>
            </a:r>
            <a:r>
              <a:rPr lang="en-US" altLang="zh-TW" dirty="0" smtClean="0">
                <a:latin typeface="標楷體" panose="03000509000000000000" pitchFamily="65" charset="-120"/>
                <a:ea typeface="標楷體" panose="03000509000000000000" pitchFamily="65" charset="-120"/>
              </a:rPr>
              <a:t>2013</a:t>
            </a:r>
            <a:r>
              <a:rPr lang="zh-TW" altLang="en-US" dirty="0" smtClean="0">
                <a:latin typeface="標楷體" panose="03000509000000000000" pitchFamily="65" charset="-120"/>
                <a:ea typeface="標楷體" panose="03000509000000000000" pitchFamily="65" charset="-120"/>
              </a:rPr>
              <a:t>的數據做分類忽略了社交媒體數據的動態性，如</a:t>
            </a:r>
            <a:r>
              <a:rPr lang="en-US" altLang="zh-TW" dirty="0" smtClean="0">
                <a:latin typeface="標楷體" panose="03000509000000000000" pitchFamily="65" charset="-120"/>
                <a:ea typeface="標楷體" panose="03000509000000000000" pitchFamily="65" charset="-120"/>
              </a:rPr>
              <a:t>2013</a:t>
            </a:r>
            <a:r>
              <a:rPr lang="zh-TW" altLang="en-US" dirty="0" smtClean="0">
                <a:latin typeface="標楷體" panose="03000509000000000000" pitchFamily="65" charset="-120"/>
                <a:ea typeface="標楷體" panose="03000509000000000000" pitchFamily="65" charset="-120"/>
              </a:rPr>
              <a:t>到</a:t>
            </a:r>
            <a:r>
              <a:rPr lang="en-US" altLang="zh-TW" dirty="0" smtClean="0">
                <a:latin typeface="標楷體" panose="03000509000000000000" pitchFamily="65" charset="-120"/>
                <a:ea typeface="標楷體" panose="03000509000000000000" pitchFamily="65" charset="-120"/>
              </a:rPr>
              <a:t>2014</a:t>
            </a:r>
            <a:r>
              <a:rPr lang="zh-TW" altLang="en-US" dirty="0" smtClean="0">
                <a:latin typeface="標楷體" panose="03000509000000000000" pitchFamily="65" charset="-120"/>
                <a:ea typeface="標楷體" panose="03000509000000000000" pitchFamily="65" charset="-120"/>
              </a:rPr>
              <a:t>年的巴爾的摩流感的訊息有異常，沒有</a:t>
            </a:r>
            <a:r>
              <a:rPr lang="zh-TW" altLang="en-US" dirty="0">
                <a:latin typeface="標楷體" panose="03000509000000000000" pitchFamily="65" charset="-120"/>
                <a:ea typeface="標楷體" panose="03000509000000000000" pitchFamily="65" charset="-120"/>
              </a:rPr>
              <a:t>反映</a:t>
            </a:r>
            <a:r>
              <a:rPr lang="zh-TW" altLang="en-US" dirty="0" smtClean="0">
                <a:latin typeface="標楷體" panose="03000509000000000000" pitchFamily="65" charset="-120"/>
                <a:ea typeface="標楷體" panose="03000509000000000000" pitchFamily="65" charset="-120"/>
              </a:rPr>
              <a:t>出當地</a:t>
            </a:r>
            <a:r>
              <a:rPr lang="en-US" altLang="zh-TW" dirty="0">
                <a:ea typeface="標楷體" panose="03000509000000000000" pitchFamily="65" charset="-120"/>
              </a:rPr>
              <a:t>ILI</a:t>
            </a:r>
            <a:r>
              <a:rPr lang="zh-TW" altLang="en-US" dirty="0" smtClean="0">
                <a:latin typeface="標楷體" panose="03000509000000000000" pitchFamily="65" charset="-120"/>
                <a:ea typeface="標楷體" panose="03000509000000000000" pitchFamily="65" charset="-120"/>
              </a:rPr>
              <a:t>報告密切相關的情形，而其是由於一個新的詞</a:t>
            </a:r>
            <a:r>
              <a:rPr lang="en-US" altLang="zh-TW" dirty="0" smtClean="0">
                <a:ea typeface="標楷體" panose="03000509000000000000" pitchFamily="65" charset="-120"/>
              </a:rPr>
              <a:t>fresher’s flu</a:t>
            </a:r>
            <a:r>
              <a:rPr lang="zh-TW" altLang="en-US" dirty="0" smtClean="0">
                <a:latin typeface="標楷體" panose="03000509000000000000" pitchFamily="65" charset="-120"/>
                <a:ea typeface="標楷體" panose="03000509000000000000" pitchFamily="65" charset="-120"/>
              </a:rPr>
              <a:t>的產生，這個詞不是指實際的流感，而分類器沒有判定正確。鑒於此情形，分類器的框架需要被不斷更新以符合當下時空背景</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本研究</a:t>
            </a:r>
            <a:r>
              <a:rPr lang="en-US" altLang="zh-TW" dirty="0" smtClean="0">
                <a:latin typeface="標楷體" panose="03000509000000000000" pitchFamily="65" charset="-120"/>
                <a:ea typeface="標楷體" panose="03000509000000000000" pitchFamily="65" charset="-120"/>
              </a:rPr>
              <a:t>31</a:t>
            </a:r>
            <a:r>
              <a:rPr lang="zh-TW" altLang="en-US" dirty="0" smtClean="0">
                <a:latin typeface="標楷體" panose="03000509000000000000" pitchFamily="65" charset="-120"/>
                <a:ea typeface="標楷體" panose="03000509000000000000" pitchFamily="65" charset="-120"/>
              </a:rPr>
              <a:t>個城市中有些城市資料筆數不足，可能需要搜索更多區域來得到改善</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社交</a:t>
            </a:r>
            <a:r>
              <a:rPr lang="zh-TW" altLang="en-US" dirty="0" smtClean="0">
                <a:latin typeface="標楷體" panose="03000509000000000000" pitchFamily="65" charset="-120"/>
                <a:ea typeface="標楷體" panose="03000509000000000000" pitchFamily="65" charset="-120"/>
              </a:rPr>
              <a:t>媒體本身也</a:t>
            </a:r>
            <a:r>
              <a:rPr lang="zh-TW" altLang="en-US" dirty="0">
                <a:latin typeface="標楷體" panose="03000509000000000000" pitchFamily="65" charset="-120"/>
                <a:ea typeface="標楷體" panose="03000509000000000000" pitchFamily="65" charset="-120"/>
              </a:rPr>
              <a:t>存在著問題</a:t>
            </a:r>
          </a:p>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28</a:t>
            </a:fld>
            <a:endParaRPr lang="zh-TW" altLang="en-US"/>
          </a:p>
        </p:txBody>
      </p:sp>
    </p:spTree>
    <p:extLst>
      <p:ext uri="{BB962C8B-B14F-4D97-AF65-F5344CB8AC3E}">
        <p14:creationId xmlns:p14="http://schemas.microsoft.com/office/powerpoint/2010/main" val="406149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社交媒體在</a:t>
            </a:r>
            <a:r>
              <a:rPr lang="zh-TW" altLang="en-US" dirty="0" smtClean="0">
                <a:latin typeface="標楷體" panose="03000509000000000000" pitchFamily="65" charset="-120"/>
                <a:ea typeface="標楷體" panose="03000509000000000000" pitchFamily="65" charset="-120"/>
              </a:rPr>
              <a:t>監測</a:t>
            </a:r>
            <a:r>
              <a:rPr lang="zh-TW" altLang="en-US" dirty="0">
                <a:latin typeface="標楷體" panose="03000509000000000000" pitchFamily="65" charset="-120"/>
                <a:ea typeface="標楷體" panose="03000509000000000000" pitchFamily="65" charset="-120"/>
              </a:rPr>
              <a:t>流感和其他疾病爆發方面具有巨大的</a:t>
            </a:r>
            <a:r>
              <a:rPr lang="zh-TW" altLang="en-US" dirty="0" smtClean="0">
                <a:latin typeface="標楷體" panose="03000509000000000000" pitchFamily="65" charset="-120"/>
                <a:ea typeface="標楷體" panose="03000509000000000000" pitchFamily="65" charset="-120"/>
              </a:rPr>
              <a:t>潛力</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本文介紹了一種</a:t>
            </a:r>
            <a:r>
              <a:rPr lang="zh-TW" altLang="en-US" dirty="0" smtClean="0">
                <a:latin typeface="標楷體" panose="03000509000000000000" pitchFamily="65" charset="-120"/>
                <a:ea typeface="標楷體" panose="03000509000000000000" pitchFamily="65" charset="-120"/>
              </a:rPr>
              <a:t>機器學習方</a:t>
            </a:r>
            <a:r>
              <a:rPr lang="zh-TW" altLang="en-US" dirty="0">
                <a:latin typeface="標楷體" panose="03000509000000000000" pitchFamily="65" charset="-120"/>
                <a:ea typeface="標楷體" panose="03000509000000000000" pitchFamily="65" charset="-120"/>
              </a:rPr>
              <a:t>法</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用於過濾掉收集到的推文中的噪音 </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這項任務</a:t>
            </a:r>
            <a:r>
              <a:rPr lang="zh-TW" altLang="en-US" dirty="0" smtClean="0">
                <a:latin typeface="標楷體" panose="03000509000000000000" pitchFamily="65" charset="-120"/>
                <a:ea typeface="標楷體" panose="03000509000000000000" pitchFamily="65" charset="-120"/>
              </a:rPr>
              <a:t>一直對於研究人員以</a:t>
            </a:r>
            <a:r>
              <a:rPr lang="en-US" altLang="zh-TW" dirty="0" smtClean="0">
                <a:latin typeface="標楷體" panose="03000509000000000000" pitchFamily="65" charset="-120"/>
                <a:ea typeface="標楷體" panose="03000509000000000000" pitchFamily="65" charset="-120"/>
              </a:rPr>
              <a:t>Twitter</a:t>
            </a:r>
            <a:r>
              <a:rPr lang="zh-TW" altLang="en-US" dirty="0">
                <a:latin typeface="標楷體" panose="03000509000000000000" pitchFamily="65" charset="-120"/>
                <a:ea typeface="標楷體" panose="03000509000000000000" pitchFamily="65" charset="-120"/>
              </a:rPr>
              <a:t>作為數據</a:t>
            </a:r>
            <a:r>
              <a:rPr lang="zh-TW" altLang="en-US" dirty="0" smtClean="0">
                <a:latin typeface="標楷體" panose="03000509000000000000" pitchFamily="65" charset="-120"/>
                <a:ea typeface="標楷體" panose="03000509000000000000" pitchFamily="65" charset="-120"/>
              </a:rPr>
              <a:t>來源是個障礙</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結果顯</a:t>
            </a:r>
            <a:r>
              <a:rPr lang="zh-TW" altLang="en-US" dirty="0">
                <a:latin typeface="標楷體" panose="03000509000000000000" pitchFamily="65" charset="-120"/>
                <a:ea typeface="標楷體" panose="03000509000000000000" pitchFamily="65" charset="-120"/>
              </a:rPr>
              <a:t>示</a:t>
            </a:r>
            <a:r>
              <a:rPr lang="zh-TW" altLang="en-US" dirty="0" smtClean="0">
                <a:latin typeface="標楷體" panose="03000509000000000000" pitchFamily="65" charset="-120"/>
                <a:ea typeface="標楷體" panose="03000509000000000000" pitchFamily="65" charset="-120"/>
              </a:rPr>
              <a:t>，這一方法產生</a:t>
            </a:r>
            <a:r>
              <a:rPr lang="zh-TW" altLang="en-US" dirty="0">
                <a:latin typeface="標楷體" panose="03000509000000000000" pitchFamily="65" charset="-120"/>
                <a:ea typeface="標楷體" panose="03000509000000000000" pitchFamily="65" charset="-120"/>
              </a:rPr>
              <a:t>的結果與國家和地方流感樣病例</a:t>
            </a:r>
            <a:r>
              <a:rPr lang="zh-TW" altLang="en-US" dirty="0" smtClean="0">
                <a:latin typeface="標楷體" panose="03000509000000000000" pitchFamily="65" charset="-120"/>
                <a:ea typeface="標楷體" panose="03000509000000000000" pitchFamily="65" charset="-120"/>
              </a:rPr>
              <a:t>報告相比更為</a:t>
            </a:r>
            <a:r>
              <a:rPr lang="zh-TW" altLang="en-US" dirty="0">
                <a:latin typeface="標楷體" panose="03000509000000000000" pitchFamily="65" charset="-120"/>
                <a:ea typeface="標楷體" panose="03000509000000000000" pitchFamily="65" charset="-120"/>
              </a:rPr>
              <a:t>相關。</a:t>
            </a: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29</a:t>
            </a:fld>
            <a:endParaRPr lang="zh-TW" altLang="en-US"/>
          </a:p>
        </p:txBody>
      </p:sp>
    </p:spTree>
    <p:extLst>
      <p:ext uri="{BB962C8B-B14F-4D97-AF65-F5344CB8AC3E}">
        <p14:creationId xmlns:p14="http://schemas.microsoft.com/office/powerpoint/2010/main" val="199214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SVM(Linear)</a:t>
            </a:r>
            <a:endParaRPr lang="zh-TW" altLang="en-US" dirty="0"/>
          </a:p>
        </p:txBody>
      </p:sp>
      <p:sp>
        <p:nvSpPr>
          <p:cNvPr id="3" name="內容版面配置區 2"/>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在</a:t>
            </a:r>
            <a:r>
              <a:rPr lang="zh-TW" altLang="en-US" dirty="0" smtClean="0">
                <a:latin typeface="標楷體" panose="03000509000000000000" pitchFamily="65" charset="-120"/>
                <a:ea typeface="標楷體" panose="03000509000000000000" pitchFamily="65" charset="-120"/>
              </a:rPr>
              <a:t>線性可分的情況下，如何</a:t>
            </a:r>
            <a:r>
              <a:rPr lang="zh-TW" altLang="en-US" dirty="0" smtClean="0">
                <a:latin typeface="標楷體" panose="03000509000000000000" pitchFamily="65" charset="-120"/>
                <a:ea typeface="標楷體" panose="03000509000000000000" pitchFamily="65" charset="-120"/>
              </a:rPr>
              <a:t>找到最好的那條分類線</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分類超平面</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3</a:t>
            </a:fld>
            <a:endParaRPr lang="zh-TW" altLang="en-US"/>
          </a:p>
        </p:txBody>
      </p:sp>
      <p:cxnSp>
        <p:nvCxnSpPr>
          <p:cNvPr id="23" name="直線單箭頭接點 22"/>
          <p:cNvCxnSpPr/>
          <p:nvPr/>
        </p:nvCxnSpPr>
        <p:spPr>
          <a:xfrm flipV="1">
            <a:off x="1531088" y="3391785"/>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1531088" y="5475768"/>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p:cNvSpPr txBox="1"/>
              <p:nvPr/>
            </p:nvSpPr>
            <p:spPr>
              <a:xfrm>
                <a:off x="3530008" y="5493748"/>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530008" y="5493748"/>
                <a:ext cx="531627" cy="461665"/>
              </a:xfrm>
              <a:prstGeom prst="rect">
                <a:avLst/>
              </a:prstGeom>
              <a:blipFill>
                <a:blip r:embed="rId3"/>
                <a:stretch>
                  <a:fillRect b="-1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988828" y="3331021"/>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988828" y="3331021"/>
                <a:ext cx="382772" cy="461665"/>
              </a:xfrm>
              <a:prstGeom prst="rect">
                <a:avLst/>
              </a:prstGeom>
              <a:blipFill>
                <a:blip r:embed="rId4"/>
                <a:stretch>
                  <a:fillRect r="-19048" b="-1316"/>
                </a:stretch>
              </a:blipFill>
            </p:spPr>
            <p:txBody>
              <a:bodyPr/>
              <a:lstStyle/>
              <a:p>
                <a:r>
                  <a:rPr lang="zh-TW" altLang="en-US">
                    <a:noFill/>
                  </a:rPr>
                  <a:t> </a:t>
                </a:r>
              </a:p>
            </p:txBody>
          </p:sp>
        </mc:Fallback>
      </mc:AlternateContent>
      <p:sp>
        <p:nvSpPr>
          <p:cNvPr id="27" name="矩形 26"/>
          <p:cNvSpPr/>
          <p:nvPr/>
        </p:nvSpPr>
        <p:spPr>
          <a:xfrm>
            <a:off x="1786270" y="3657600"/>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924493" y="3963414"/>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2229740" y="3731523"/>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1924492" y="441377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1749056" y="420702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2340267" y="421375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1686589" y="484940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1666654" y="461595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等腰三角形 34"/>
          <p:cNvSpPr/>
          <p:nvPr/>
        </p:nvSpPr>
        <p:spPr>
          <a:xfrm>
            <a:off x="3296093" y="4947486"/>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6" name="等腰三角形 35"/>
          <p:cNvSpPr/>
          <p:nvPr/>
        </p:nvSpPr>
        <p:spPr>
          <a:xfrm>
            <a:off x="2836685" y="5181383"/>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7" name="等腰三角形 36"/>
          <p:cNvSpPr/>
          <p:nvPr/>
        </p:nvSpPr>
        <p:spPr>
          <a:xfrm>
            <a:off x="3179135" y="445144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8" name="等腰三角形 37"/>
          <p:cNvSpPr/>
          <p:nvPr/>
        </p:nvSpPr>
        <p:spPr>
          <a:xfrm>
            <a:off x="2892946" y="4848063"/>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9" name="等腰三角形 38"/>
          <p:cNvSpPr/>
          <p:nvPr/>
        </p:nvSpPr>
        <p:spPr>
          <a:xfrm>
            <a:off x="3669121" y="3713092"/>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0" name="等腰三角形 39"/>
          <p:cNvSpPr/>
          <p:nvPr/>
        </p:nvSpPr>
        <p:spPr>
          <a:xfrm>
            <a:off x="3338620" y="397370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1" name="等腰三角形 40"/>
          <p:cNvSpPr/>
          <p:nvPr/>
        </p:nvSpPr>
        <p:spPr>
          <a:xfrm>
            <a:off x="2983203" y="413489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2" name="等腰三角形 41"/>
          <p:cNvSpPr/>
          <p:nvPr/>
        </p:nvSpPr>
        <p:spPr>
          <a:xfrm>
            <a:off x="3625702" y="439747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43" name="直線接點 42"/>
          <p:cNvCxnSpPr/>
          <p:nvPr/>
        </p:nvCxnSpPr>
        <p:spPr>
          <a:xfrm flipV="1">
            <a:off x="2424222" y="3391785"/>
            <a:ext cx="468724" cy="2083985"/>
          </a:xfrm>
          <a:prstGeom prst="line">
            <a:avLst/>
          </a:prstGeom>
        </p:spPr>
        <p:style>
          <a:lnRef idx="3">
            <a:schemeClr val="accent6"/>
          </a:lnRef>
          <a:fillRef idx="0">
            <a:schemeClr val="accent6"/>
          </a:fillRef>
          <a:effectRef idx="2">
            <a:schemeClr val="accent6"/>
          </a:effectRef>
          <a:fontRef idx="minor">
            <a:schemeClr val="tx1"/>
          </a:fontRef>
        </p:style>
      </p:cxnSp>
      <p:cxnSp>
        <p:nvCxnSpPr>
          <p:cNvPr id="45" name="直線接點 44"/>
          <p:cNvCxnSpPr/>
          <p:nvPr/>
        </p:nvCxnSpPr>
        <p:spPr>
          <a:xfrm flipV="1">
            <a:off x="2272273" y="3438163"/>
            <a:ext cx="806076" cy="2046595"/>
          </a:xfrm>
          <a:prstGeom prst="line">
            <a:avLst/>
          </a:prstGeom>
        </p:spPr>
        <p:style>
          <a:lnRef idx="3">
            <a:schemeClr val="accent6"/>
          </a:lnRef>
          <a:fillRef idx="0">
            <a:schemeClr val="accent6"/>
          </a:fillRef>
          <a:effectRef idx="2">
            <a:schemeClr val="accent6"/>
          </a:effectRef>
          <a:fontRef idx="minor">
            <a:schemeClr val="tx1"/>
          </a:fontRef>
        </p:style>
      </p:cxnSp>
      <p:cxnSp>
        <p:nvCxnSpPr>
          <p:cNvPr id="47" name="直線接點 46"/>
          <p:cNvCxnSpPr/>
          <p:nvPr/>
        </p:nvCxnSpPr>
        <p:spPr>
          <a:xfrm flipV="1">
            <a:off x="2601875" y="3382795"/>
            <a:ext cx="80416" cy="2094440"/>
          </a:xfrm>
          <a:prstGeom prst="line">
            <a:avLst/>
          </a:prstGeom>
        </p:spPr>
        <p:style>
          <a:lnRef idx="3">
            <a:schemeClr val="accent6"/>
          </a:lnRef>
          <a:fillRef idx="0">
            <a:schemeClr val="accent6"/>
          </a:fillRef>
          <a:effectRef idx="2">
            <a:schemeClr val="accent6"/>
          </a:effectRef>
          <a:fontRef idx="minor">
            <a:schemeClr val="tx1"/>
          </a:fontRef>
        </p:style>
      </p:cxnSp>
      <p:sp>
        <p:nvSpPr>
          <p:cNvPr id="53" name="向右箭號 52"/>
          <p:cNvSpPr/>
          <p:nvPr/>
        </p:nvSpPr>
        <p:spPr>
          <a:xfrm>
            <a:off x="4932174" y="4156475"/>
            <a:ext cx="1360968" cy="777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p:cNvSpPr txBox="1"/>
          <p:nvPr/>
        </p:nvSpPr>
        <p:spPr>
          <a:xfrm>
            <a:off x="4259503" y="3291234"/>
            <a:ext cx="2574304" cy="1015663"/>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找到使邊距</a:t>
            </a:r>
            <a:r>
              <a:rPr lang="en-US" altLang="zh-TW" sz="2000" dirty="0" smtClean="0">
                <a:latin typeface="標楷體" panose="03000509000000000000" pitchFamily="65" charset="-120"/>
                <a:ea typeface="標楷體" panose="03000509000000000000" pitchFamily="65" charset="-120"/>
              </a:rPr>
              <a:t>(Margin)</a:t>
            </a:r>
            <a:r>
              <a:rPr lang="zh-TW" altLang="en-US" sz="2000" dirty="0" smtClean="0">
                <a:latin typeface="標楷體" panose="03000509000000000000" pitchFamily="65" charset="-120"/>
                <a:ea typeface="標楷體" panose="03000509000000000000" pitchFamily="65" charset="-120"/>
              </a:rPr>
              <a:t>最大的兩條線後，兩條線中間的線</a:t>
            </a:r>
            <a:endParaRPr lang="zh-TW" altLang="en-US" sz="2000" dirty="0">
              <a:latin typeface="標楷體" panose="03000509000000000000" pitchFamily="65" charset="-120"/>
              <a:ea typeface="標楷體" panose="03000509000000000000" pitchFamily="65" charset="-120"/>
            </a:endParaRPr>
          </a:p>
        </p:txBody>
      </p:sp>
      <p:cxnSp>
        <p:nvCxnSpPr>
          <p:cNvPr id="55" name="直線單箭頭接點 54"/>
          <p:cNvCxnSpPr/>
          <p:nvPr/>
        </p:nvCxnSpPr>
        <p:spPr>
          <a:xfrm flipV="1">
            <a:off x="7394284" y="3449264"/>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7394284" y="5533247"/>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p:cNvSpPr txBox="1"/>
              <p:nvPr/>
            </p:nvSpPr>
            <p:spPr>
              <a:xfrm>
                <a:off x="9393204" y="5551227"/>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9393204" y="5551227"/>
                <a:ext cx="531627" cy="461665"/>
              </a:xfrm>
              <a:prstGeom prst="rect">
                <a:avLst/>
              </a:prstGeom>
              <a:blipFill>
                <a:blip r:embed="rId5"/>
                <a:stretch>
                  <a:fillRect b="-1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852024" y="3388500"/>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852024" y="3388500"/>
                <a:ext cx="382772" cy="461665"/>
              </a:xfrm>
              <a:prstGeom prst="rect">
                <a:avLst/>
              </a:prstGeom>
              <a:blipFill>
                <a:blip r:embed="rId6"/>
                <a:stretch>
                  <a:fillRect r="-19048"/>
                </a:stretch>
              </a:blipFill>
            </p:spPr>
            <p:txBody>
              <a:bodyPr/>
              <a:lstStyle/>
              <a:p>
                <a:r>
                  <a:rPr lang="zh-TW" altLang="en-US">
                    <a:noFill/>
                  </a:rPr>
                  <a:t> </a:t>
                </a:r>
              </a:p>
            </p:txBody>
          </p:sp>
        </mc:Fallback>
      </mc:AlternateContent>
      <p:sp>
        <p:nvSpPr>
          <p:cNvPr id="59" name="矩形 58"/>
          <p:cNvSpPr/>
          <p:nvPr/>
        </p:nvSpPr>
        <p:spPr>
          <a:xfrm>
            <a:off x="7649466" y="3715079"/>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7787689" y="4020893"/>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8092936" y="378900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7787688" y="447125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612252" y="426450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p:nvSpPr>
        <p:spPr>
          <a:xfrm>
            <a:off x="8224729" y="4271235"/>
            <a:ext cx="138223" cy="135086"/>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7549785" y="4906880"/>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7529850" y="467343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等腰三角形 66"/>
          <p:cNvSpPr/>
          <p:nvPr/>
        </p:nvSpPr>
        <p:spPr>
          <a:xfrm>
            <a:off x="9159289" y="500496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8" name="等腰三角形 67"/>
          <p:cNvSpPr/>
          <p:nvPr/>
        </p:nvSpPr>
        <p:spPr>
          <a:xfrm>
            <a:off x="8699881" y="5238862"/>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9" name="等腰三角形 68"/>
          <p:cNvSpPr/>
          <p:nvPr/>
        </p:nvSpPr>
        <p:spPr>
          <a:xfrm>
            <a:off x="9042331" y="4508927"/>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0" name="等腰三角形 69"/>
          <p:cNvSpPr/>
          <p:nvPr/>
        </p:nvSpPr>
        <p:spPr>
          <a:xfrm>
            <a:off x="8756142" y="4905542"/>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1" name="等腰三角形 70"/>
          <p:cNvSpPr/>
          <p:nvPr/>
        </p:nvSpPr>
        <p:spPr>
          <a:xfrm>
            <a:off x="9532317" y="3770571"/>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2" name="等腰三角形 71"/>
          <p:cNvSpPr/>
          <p:nvPr/>
        </p:nvSpPr>
        <p:spPr>
          <a:xfrm>
            <a:off x="9201816" y="403118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3" name="等腰三角形 72"/>
          <p:cNvSpPr/>
          <p:nvPr/>
        </p:nvSpPr>
        <p:spPr>
          <a:xfrm>
            <a:off x="8846399" y="4192374"/>
            <a:ext cx="233915" cy="194830"/>
          </a:xfrm>
          <a:prstGeom prst="triangle">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4" name="等腰三角形 73"/>
          <p:cNvSpPr/>
          <p:nvPr/>
        </p:nvSpPr>
        <p:spPr>
          <a:xfrm>
            <a:off x="9488898" y="4454953"/>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75" name="直線接點 74"/>
          <p:cNvCxnSpPr/>
          <p:nvPr/>
        </p:nvCxnSpPr>
        <p:spPr>
          <a:xfrm flipV="1">
            <a:off x="8478418" y="3543307"/>
            <a:ext cx="840355" cy="200792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直線接點 75"/>
          <p:cNvCxnSpPr/>
          <p:nvPr/>
        </p:nvCxnSpPr>
        <p:spPr>
          <a:xfrm flipV="1">
            <a:off x="7815933" y="3299847"/>
            <a:ext cx="913508" cy="2242391"/>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直線接點 82"/>
          <p:cNvCxnSpPr/>
          <p:nvPr/>
        </p:nvCxnSpPr>
        <p:spPr>
          <a:xfrm flipV="1">
            <a:off x="8163156" y="3428679"/>
            <a:ext cx="864226" cy="2116845"/>
          </a:xfrm>
          <a:prstGeom prst="line">
            <a:avLst/>
          </a:prstGeom>
        </p:spPr>
        <p:style>
          <a:lnRef idx="3">
            <a:schemeClr val="accent6"/>
          </a:lnRef>
          <a:fillRef idx="0">
            <a:schemeClr val="accent6"/>
          </a:fillRef>
          <a:effectRef idx="2">
            <a:schemeClr val="accent6"/>
          </a:effectRef>
          <a:fontRef idx="minor">
            <a:schemeClr val="tx1"/>
          </a:fontRef>
        </p:style>
      </p:cxnSp>
      <p:cxnSp>
        <p:nvCxnSpPr>
          <p:cNvPr id="85" name="直線單箭頭接點 84"/>
          <p:cNvCxnSpPr/>
          <p:nvPr/>
        </p:nvCxnSpPr>
        <p:spPr>
          <a:xfrm>
            <a:off x="8721251" y="3301064"/>
            <a:ext cx="597522" cy="2655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文字方塊 88"/>
              <p:cNvSpPr txBox="1"/>
              <p:nvPr/>
            </p:nvSpPr>
            <p:spPr>
              <a:xfrm rot="1312645">
                <a:off x="8671395" y="2477914"/>
                <a:ext cx="1238464" cy="820930"/>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最大</a:t>
                </a:r>
                <a:r>
                  <a:rPr lang="zh-TW" altLang="en-US" dirty="0">
                    <a:latin typeface="標楷體" panose="03000509000000000000" pitchFamily="65" charset="-120"/>
                    <a:ea typeface="標楷體" panose="03000509000000000000" pitchFamily="65" charset="-120"/>
                  </a:rPr>
                  <a:t>邊距 </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  =</a:t>
                </a:r>
                <a14:m>
                  <m:oMath xmlns:m="http://schemas.openxmlformats.org/officeDocument/2006/math">
                    <m:f>
                      <m:fPr>
                        <m:ctrlPr>
                          <a:rPr lang="en-US" altLang="zh-TW" i="1" smtClean="0">
                            <a:latin typeface="Cambria Math" panose="02040503050406030204" pitchFamily="18" charset="0"/>
                            <a:ea typeface="標楷體" panose="03000509000000000000" pitchFamily="65" charset="-120"/>
                          </a:rPr>
                        </m:ctrlPr>
                      </m:fPr>
                      <m:num>
                        <m:r>
                          <a:rPr lang="en-US" altLang="zh-TW" b="0" i="1" smtClean="0">
                            <a:latin typeface="Cambria Math" panose="02040503050406030204" pitchFamily="18" charset="0"/>
                            <a:ea typeface="標楷體" panose="03000509000000000000" pitchFamily="65" charset="-120"/>
                          </a:rPr>
                          <m:t>2</m:t>
                        </m:r>
                      </m:num>
                      <m:den>
                        <m:r>
                          <a:rPr lang="en-US" altLang="zh-TW" b="0" i="1" smtClean="0">
                            <a:latin typeface="Cambria Math" panose="02040503050406030204" pitchFamily="18" charset="0"/>
                            <a:ea typeface="標楷體" panose="03000509000000000000" pitchFamily="65" charset="-120"/>
                          </a:rPr>
                          <m:t>|</m:t>
                        </m:r>
                        <m:d>
                          <m:dPr>
                            <m:begChr m:val="|"/>
                            <m:endChr m:val="|"/>
                            <m:ctrlPr>
                              <a:rPr lang="en-US" altLang="zh-TW" b="0" i="1" smtClean="0">
                                <a:latin typeface="Cambria Math" panose="02040503050406030204" pitchFamily="18" charset="0"/>
                                <a:ea typeface="標楷體" panose="03000509000000000000" pitchFamily="65" charset="-120"/>
                              </a:rPr>
                            </m:ctrlPr>
                          </m:dPr>
                          <m:e>
                            <m:r>
                              <a:rPr lang="en-US" altLang="zh-TW" b="0" i="1" smtClean="0">
                                <a:latin typeface="Cambria Math" panose="02040503050406030204" pitchFamily="18" charset="0"/>
                                <a:ea typeface="標楷體" panose="03000509000000000000" pitchFamily="65" charset="-120"/>
                              </a:rPr>
                              <m:t>𝑤</m:t>
                            </m:r>
                          </m:e>
                        </m:d>
                        <m:r>
                          <a:rPr lang="en-US" altLang="zh-TW" b="0" i="1" smtClean="0">
                            <a:latin typeface="Cambria Math" panose="02040503050406030204" pitchFamily="18" charset="0"/>
                            <a:ea typeface="標楷體" panose="03000509000000000000" pitchFamily="65" charset="-120"/>
                          </a:rPr>
                          <m:t>|</m:t>
                        </m:r>
                      </m:den>
                    </m:f>
                  </m:oMath>
                </a14:m>
                <a:r>
                  <a:rPr lang="en-US" altLang="zh-TW" dirty="0" smtClean="0">
                    <a:latin typeface="標楷體" panose="03000509000000000000" pitchFamily="65" charset="-120"/>
                    <a:ea typeface="標楷體" panose="03000509000000000000" pitchFamily="65" charset="-120"/>
                  </a:rPr>
                  <a:t>  </a:t>
                </a:r>
                <a:endParaRPr lang="zh-TW" altLang="en-US" dirty="0">
                  <a:latin typeface="標楷體" panose="03000509000000000000" pitchFamily="65" charset="-120"/>
                  <a:ea typeface="標楷體" panose="03000509000000000000" pitchFamily="65" charset="-120"/>
                </a:endParaRPr>
              </a:p>
            </p:txBody>
          </p:sp>
        </mc:Choice>
        <mc:Fallback xmlns="">
          <p:sp>
            <p:nvSpPr>
              <p:cNvPr id="89" name="文字方塊 88"/>
              <p:cNvSpPr txBox="1">
                <a:spLocks noRot="1" noChangeAspect="1" noMove="1" noResize="1" noEditPoints="1" noAdjustHandles="1" noChangeArrowheads="1" noChangeShapeType="1" noTextEdit="1"/>
              </p:cNvSpPr>
              <p:nvPr/>
            </p:nvSpPr>
            <p:spPr>
              <a:xfrm rot="1312645">
                <a:off x="8671395" y="2477914"/>
                <a:ext cx="1238464" cy="820930"/>
              </a:xfrm>
              <a:prstGeom prst="rect">
                <a:avLst/>
              </a:prstGeom>
              <a:blipFill>
                <a:blip r:embed="rId7"/>
                <a:stretch>
                  <a:fillRect t="-34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0" name="文字方塊 89"/>
              <p:cNvSpPr txBox="1"/>
              <p:nvPr/>
            </p:nvSpPr>
            <p:spPr>
              <a:xfrm>
                <a:off x="6399604" y="5074278"/>
                <a:ext cx="1712510" cy="646331"/>
              </a:xfrm>
              <a:prstGeom prst="rect">
                <a:avLst/>
              </a:prstGeom>
              <a:noFill/>
            </p:spPr>
            <p:txBody>
              <a:bodyPr wrap="square" rtlCol="0">
                <a:spAutoFit/>
              </a:bodyPr>
              <a:lstStyle/>
              <a:p>
                <a14:m>
                  <m:oMath xmlns:m="http://schemas.openxmlformats.org/officeDocument/2006/math">
                    <m:r>
                      <a:rPr lang="en-US" altLang="zh-TW" b="0" i="1" smtClean="0">
                        <a:latin typeface="Cambria Math" panose="02040503050406030204" pitchFamily="18" charset="0"/>
                      </a:rPr>
                      <m:t>𝑤</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r>
                      <a:rPr lang="en-US" altLang="zh-TW" b="0" i="1" smtClean="0">
                        <a:latin typeface="Cambria Math" panose="02040503050406030204" pitchFamily="18" charset="0"/>
                      </a:rPr>
                      <m:t>=1</m:t>
                    </m:r>
                  </m:oMath>
                </a14:m>
                <a:r>
                  <a:rPr lang="zh-TW" altLang="en-US" dirty="0" smtClean="0"/>
                  <a:t> </a:t>
                </a:r>
                <a:endParaRPr lang="en-US" altLang="zh-TW" dirty="0" smtClean="0"/>
              </a:p>
              <a:p>
                <a:pPr algn="ctr"/>
                <a:r>
                  <a:rPr lang="zh-TW" altLang="en-US" dirty="0" smtClean="0">
                    <a:latin typeface="標楷體" panose="03000509000000000000" pitchFamily="65" charset="-120"/>
                    <a:ea typeface="標楷體" panose="03000509000000000000" pitchFamily="65" charset="-120"/>
                  </a:rPr>
                  <a:t>正</a:t>
                </a:r>
                <a:r>
                  <a:rPr lang="zh-TW" altLang="en-US" dirty="0">
                    <a:latin typeface="標楷體" panose="03000509000000000000" pitchFamily="65" charset="-120"/>
                    <a:ea typeface="標楷體" panose="03000509000000000000" pitchFamily="65" charset="-120"/>
                  </a:rPr>
                  <a:t>類</a:t>
                </a:r>
              </a:p>
            </p:txBody>
          </p:sp>
        </mc:Choice>
        <mc:Fallback xmlns="">
          <p:sp>
            <p:nvSpPr>
              <p:cNvPr id="90" name="文字方塊 89"/>
              <p:cNvSpPr txBox="1">
                <a:spLocks noRot="1" noChangeAspect="1" noMove="1" noResize="1" noEditPoints="1" noAdjustHandles="1" noChangeArrowheads="1" noChangeShapeType="1" noTextEdit="1"/>
              </p:cNvSpPr>
              <p:nvPr/>
            </p:nvSpPr>
            <p:spPr>
              <a:xfrm>
                <a:off x="6399604" y="5074278"/>
                <a:ext cx="1712510" cy="646331"/>
              </a:xfrm>
              <a:prstGeom prst="rect">
                <a:avLst/>
              </a:prstGeom>
              <a:blipFill>
                <a:blip r:embed="rId8"/>
                <a:stretch>
                  <a:fillRect b="-1509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1" name="文字方塊 90"/>
              <p:cNvSpPr txBox="1"/>
              <p:nvPr/>
            </p:nvSpPr>
            <p:spPr>
              <a:xfrm>
                <a:off x="7718577" y="4527206"/>
                <a:ext cx="1712510" cy="369332"/>
              </a:xfrm>
              <a:prstGeom prst="rect">
                <a:avLst/>
              </a:prstGeom>
              <a:noFill/>
            </p:spPr>
            <p:txBody>
              <a:bodyPr wrap="square" rtlCol="0">
                <a:spAutoFit/>
              </a:bodyPr>
              <a:lstStyle/>
              <a:p>
                <a14:m>
                  <m:oMath xmlns:m="http://schemas.openxmlformats.org/officeDocument/2006/math">
                    <m:r>
                      <a:rPr lang="en-US" altLang="zh-TW" b="0" i="1" smtClean="0">
                        <a:latin typeface="Cambria Math" panose="02040503050406030204" pitchFamily="18" charset="0"/>
                      </a:rPr>
                      <m:t>𝑤</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r>
                      <a:rPr lang="en-US" altLang="zh-TW" b="0" i="1" smtClean="0">
                        <a:latin typeface="Cambria Math" panose="02040503050406030204" pitchFamily="18" charset="0"/>
                      </a:rPr>
                      <m:t>=</m:t>
                    </m:r>
                  </m:oMath>
                </a14:m>
                <a:r>
                  <a:rPr lang="en-US" altLang="zh-TW" dirty="0" smtClean="0"/>
                  <a:t>0</a:t>
                </a:r>
                <a:endParaRPr lang="zh-TW" altLang="en-US"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7718577" y="4527206"/>
                <a:ext cx="1712510" cy="369332"/>
              </a:xfrm>
              <a:prstGeom prst="rect">
                <a:avLst/>
              </a:prstGeom>
              <a:blipFill>
                <a:blip r:embed="rId9"/>
                <a:stretch>
                  <a:fillRect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2" name="文字方塊 91"/>
              <p:cNvSpPr txBox="1"/>
              <p:nvPr/>
            </p:nvSpPr>
            <p:spPr>
              <a:xfrm>
                <a:off x="9226111" y="3505726"/>
                <a:ext cx="171251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𝑤</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r>
                        <a:rPr lang="en-US" altLang="zh-TW" b="0" i="1" smtClean="0">
                          <a:latin typeface="Cambria Math" panose="02040503050406030204" pitchFamily="18" charset="0"/>
                        </a:rPr>
                        <m:t>=</m:t>
                      </m:r>
                      <m:r>
                        <a:rPr lang="en-US" altLang="zh-TW" b="0" i="0" smtClean="0">
                          <a:latin typeface="Cambria Math" panose="02040503050406030204" pitchFamily="18" charset="0"/>
                        </a:rPr>
                        <m:t>−1</m:t>
                      </m:r>
                    </m:oMath>
                  </m:oMathPara>
                </a14:m>
                <a:endParaRPr lang="en-US" altLang="zh-TW" dirty="0" smtClean="0"/>
              </a:p>
              <a:p>
                <a:pPr algn="ctr"/>
                <a:r>
                  <a:rPr lang="zh-TW" altLang="en-US" dirty="0" smtClean="0">
                    <a:latin typeface="標楷體" panose="03000509000000000000" pitchFamily="65" charset="-120"/>
                    <a:ea typeface="標楷體" panose="03000509000000000000" pitchFamily="65" charset="-120"/>
                  </a:rPr>
                  <a:t>負類</a:t>
                </a:r>
                <a:endParaRPr lang="zh-TW" altLang="en-US" dirty="0">
                  <a:latin typeface="標楷體" panose="03000509000000000000" pitchFamily="65" charset="-120"/>
                  <a:ea typeface="標楷體" panose="03000509000000000000" pitchFamily="65" charset="-120"/>
                </a:endParaRPr>
              </a:p>
            </p:txBody>
          </p:sp>
        </mc:Choice>
        <mc:Fallback xmlns="">
          <p:sp>
            <p:nvSpPr>
              <p:cNvPr id="92" name="文字方塊 91"/>
              <p:cNvSpPr txBox="1">
                <a:spLocks noRot="1" noChangeAspect="1" noMove="1" noResize="1" noEditPoints="1" noAdjustHandles="1" noChangeArrowheads="1" noChangeShapeType="1" noTextEdit="1"/>
              </p:cNvSpPr>
              <p:nvPr/>
            </p:nvSpPr>
            <p:spPr>
              <a:xfrm>
                <a:off x="9226111" y="3505726"/>
                <a:ext cx="1712510" cy="646331"/>
              </a:xfrm>
              <a:prstGeom prst="rect">
                <a:avLst/>
              </a:prstGeom>
              <a:blipFill>
                <a:blip r:embed="rId10"/>
                <a:stretch>
                  <a:fillRect b="-1509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17608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Comments </a:t>
            </a:r>
            <a:endParaRPr lang="zh-TW" altLang="en-US" dirty="0"/>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推文中每個詞</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特徵</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的重要性的評估方式有很多種，可以試著從此部分去以其他方式來看效益如何</a:t>
            </a:r>
            <a:endParaRPr lang="en-US" altLang="zh-TW" dirty="0" smtClean="0">
              <a:latin typeface="標楷體" panose="03000509000000000000" pitchFamily="65" charset="-120"/>
              <a:ea typeface="標楷體" panose="03000509000000000000" pitchFamily="65" charset="-120"/>
            </a:endParaRPr>
          </a:p>
          <a:p>
            <a:endParaRPr lang="en-US" altLang="zh-TW" dirty="0"/>
          </a:p>
          <a:p>
            <a:r>
              <a:rPr lang="zh-TW" altLang="en-US" dirty="0" smtClean="0">
                <a:latin typeface="標楷體" panose="03000509000000000000" pitchFamily="65" charset="-120"/>
                <a:ea typeface="標楷體" panose="03000509000000000000" pitchFamily="65" charset="-120"/>
              </a:rPr>
              <a:t>二元分類也不只可用</a:t>
            </a:r>
            <a:r>
              <a:rPr lang="en-US" altLang="zh-TW" dirty="0" smtClean="0">
                <a:latin typeface="標楷體" panose="03000509000000000000" pitchFamily="65" charset="-120"/>
                <a:ea typeface="標楷體" panose="03000509000000000000" pitchFamily="65" charset="-120"/>
              </a:rPr>
              <a:t>SVM</a:t>
            </a:r>
            <a:r>
              <a:rPr lang="zh-TW" altLang="en-US" dirty="0" smtClean="0">
                <a:latin typeface="標楷體" panose="03000509000000000000" pitchFamily="65" charset="-120"/>
                <a:ea typeface="標楷體" panose="03000509000000000000" pitchFamily="65" charset="-120"/>
              </a:rPr>
              <a:t>，可以嘗試其他機器學習方法</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30</a:t>
            </a:fld>
            <a:endParaRPr lang="zh-TW" altLang="en-US"/>
          </a:p>
        </p:txBody>
      </p:sp>
    </p:spTree>
    <p:extLst>
      <p:ext uri="{BB962C8B-B14F-4D97-AF65-F5344CB8AC3E}">
        <p14:creationId xmlns:p14="http://schemas.microsoft.com/office/powerpoint/2010/main" val="11440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接點 25"/>
          <p:cNvCxnSpPr/>
          <p:nvPr/>
        </p:nvCxnSpPr>
        <p:spPr>
          <a:xfrm flipV="1">
            <a:off x="2543670" y="4110529"/>
            <a:ext cx="920105" cy="22929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標題 1"/>
          <p:cNvSpPr>
            <a:spLocks noGrp="1"/>
          </p:cNvSpPr>
          <p:nvPr>
            <p:ph type="title"/>
          </p:nvPr>
        </p:nvSpPr>
        <p:spPr/>
        <p:txBody>
          <a:bodyPr/>
          <a:lstStyle/>
          <a:p>
            <a:r>
              <a:rPr lang="en-US" altLang="zh-TW" dirty="0" smtClean="0"/>
              <a:t>SVM(Linear)</a:t>
            </a:r>
            <a:endParaRPr lang="zh-TW" altLang="en-US" dirty="0"/>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4</a:t>
            </a:fld>
            <a:endParaRPr lang="zh-TW" altLang="en-US"/>
          </a:p>
        </p:txBody>
      </p:sp>
      <p:cxnSp>
        <p:nvCxnSpPr>
          <p:cNvPr id="5" name="直線單箭頭接點 4"/>
          <p:cNvCxnSpPr/>
          <p:nvPr/>
        </p:nvCxnSpPr>
        <p:spPr>
          <a:xfrm flipV="1">
            <a:off x="2322538" y="4310501"/>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2322538" y="6394484"/>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字方塊 6"/>
              <p:cNvSpPr txBox="1"/>
              <p:nvPr/>
            </p:nvSpPr>
            <p:spPr>
              <a:xfrm>
                <a:off x="4321458" y="6412464"/>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321458" y="6412464"/>
                <a:ext cx="531627" cy="46166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1780278" y="4249737"/>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780278" y="4249737"/>
                <a:ext cx="382772" cy="461665"/>
              </a:xfrm>
              <a:prstGeom prst="rect">
                <a:avLst/>
              </a:prstGeom>
              <a:blipFill>
                <a:blip r:embed="rId3"/>
                <a:stretch>
                  <a:fillRect r="-19048" b="-1316"/>
                </a:stretch>
              </a:blipFill>
            </p:spPr>
            <p:txBody>
              <a:bodyPr/>
              <a:lstStyle/>
              <a:p>
                <a:r>
                  <a:rPr lang="zh-TW" altLang="en-US">
                    <a:noFill/>
                  </a:rPr>
                  <a:t> </a:t>
                </a:r>
              </a:p>
            </p:txBody>
          </p:sp>
        </mc:Fallback>
      </mc:AlternateContent>
      <p:sp>
        <p:nvSpPr>
          <p:cNvPr id="9" name="矩形 8"/>
          <p:cNvSpPr/>
          <p:nvPr/>
        </p:nvSpPr>
        <p:spPr>
          <a:xfrm>
            <a:off x="2577720" y="457631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715943" y="4882130"/>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966905" y="456426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715942" y="5332493"/>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540506" y="512574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85053" y="5558294"/>
            <a:ext cx="138223" cy="135086"/>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2995597" y="417951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404108" y="484176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等腰三角形 16"/>
          <p:cNvSpPr/>
          <p:nvPr/>
        </p:nvSpPr>
        <p:spPr>
          <a:xfrm>
            <a:off x="4087543" y="5866202"/>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8" name="等腰三角形 17"/>
          <p:cNvSpPr/>
          <p:nvPr/>
        </p:nvSpPr>
        <p:spPr>
          <a:xfrm>
            <a:off x="4607550" y="592855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9" name="等腰三角形 18"/>
          <p:cNvSpPr/>
          <p:nvPr/>
        </p:nvSpPr>
        <p:spPr>
          <a:xfrm>
            <a:off x="4225861" y="550947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等腰三角形 19"/>
          <p:cNvSpPr/>
          <p:nvPr/>
        </p:nvSpPr>
        <p:spPr>
          <a:xfrm>
            <a:off x="4803488" y="562022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等腰三角形 20"/>
          <p:cNvSpPr/>
          <p:nvPr/>
        </p:nvSpPr>
        <p:spPr>
          <a:xfrm>
            <a:off x="4825392" y="487902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2" name="等腰三角形 21"/>
          <p:cNvSpPr/>
          <p:nvPr/>
        </p:nvSpPr>
        <p:spPr>
          <a:xfrm>
            <a:off x="4375340" y="511375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3" name="等腰三角形 22"/>
          <p:cNvSpPr/>
          <p:nvPr/>
        </p:nvSpPr>
        <p:spPr>
          <a:xfrm>
            <a:off x="3989861" y="5110505"/>
            <a:ext cx="233915" cy="194830"/>
          </a:xfrm>
          <a:prstGeom prst="triangle">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等腰三角形 23"/>
          <p:cNvSpPr/>
          <p:nvPr/>
        </p:nvSpPr>
        <p:spPr>
          <a:xfrm>
            <a:off x="4714536" y="529380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25" name="直線接點 24"/>
          <p:cNvCxnSpPr/>
          <p:nvPr/>
        </p:nvCxnSpPr>
        <p:spPr>
          <a:xfrm flipV="1">
            <a:off x="3631237" y="4480569"/>
            <a:ext cx="804998" cy="193189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直線接點 26"/>
          <p:cNvCxnSpPr/>
          <p:nvPr/>
        </p:nvCxnSpPr>
        <p:spPr>
          <a:xfrm flipV="1">
            <a:off x="3091410" y="4289916"/>
            <a:ext cx="864226" cy="2116845"/>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直線單箭頭接點 27"/>
          <p:cNvCxnSpPr/>
          <p:nvPr/>
        </p:nvCxnSpPr>
        <p:spPr>
          <a:xfrm>
            <a:off x="3463775" y="4061313"/>
            <a:ext cx="996001" cy="4367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flipV="1">
            <a:off x="7418063" y="4361864"/>
            <a:ext cx="2256680" cy="15656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直線單箭頭接點 86"/>
          <p:cNvCxnSpPr/>
          <p:nvPr/>
        </p:nvCxnSpPr>
        <p:spPr>
          <a:xfrm flipV="1">
            <a:off x="7419753" y="4255296"/>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7419753" y="6339279"/>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文字方塊 88"/>
              <p:cNvSpPr txBox="1"/>
              <p:nvPr/>
            </p:nvSpPr>
            <p:spPr>
              <a:xfrm>
                <a:off x="9418673" y="6357259"/>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9418673" y="6357259"/>
                <a:ext cx="531627" cy="461665"/>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0" name="文字方塊 89"/>
              <p:cNvSpPr txBox="1"/>
              <p:nvPr/>
            </p:nvSpPr>
            <p:spPr>
              <a:xfrm>
                <a:off x="6877493" y="4194532"/>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90" name="文字方塊 89"/>
              <p:cNvSpPr txBox="1">
                <a:spLocks noRot="1" noChangeAspect="1" noMove="1" noResize="1" noEditPoints="1" noAdjustHandles="1" noChangeArrowheads="1" noChangeShapeType="1" noTextEdit="1"/>
              </p:cNvSpPr>
              <p:nvPr/>
            </p:nvSpPr>
            <p:spPr>
              <a:xfrm>
                <a:off x="6877493" y="4194532"/>
                <a:ext cx="382772" cy="461665"/>
              </a:xfrm>
              <a:prstGeom prst="rect">
                <a:avLst/>
              </a:prstGeom>
              <a:blipFill>
                <a:blip r:embed="rId5"/>
                <a:stretch>
                  <a:fillRect r="-19048" b="-1316"/>
                </a:stretch>
              </a:blipFill>
            </p:spPr>
            <p:txBody>
              <a:bodyPr/>
              <a:lstStyle/>
              <a:p>
                <a:r>
                  <a:rPr lang="zh-TW" altLang="en-US">
                    <a:noFill/>
                  </a:rPr>
                  <a:t> </a:t>
                </a:r>
              </a:p>
            </p:txBody>
          </p:sp>
        </mc:Fallback>
      </mc:AlternateContent>
      <p:sp>
        <p:nvSpPr>
          <p:cNvPr id="91" name="矩形 90"/>
          <p:cNvSpPr/>
          <p:nvPr/>
        </p:nvSpPr>
        <p:spPr>
          <a:xfrm>
            <a:off x="7674935" y="452111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p:nvSpPr>
        <p:spPr>
          <a:xfrm>
            <a:off x="7813158" y="482692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p:nvSpPr>
        <p:spPr>
          <a:xfrm>
            <a:off x="8064120" y="4509060"/>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p:nvSpPr>
        <p:spPr>
          <a:xfrm>
            <a:off x="7813157" y="527728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p:nvSpPr>
        <p:spPr>
          <a:xfrm>
            <a:off x="7637721" y="507053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p:nvSpPr>
        <p:spPr>
          <a:xfrm>
            <a:off x="7882268" y="5503089"/>
            <a:ext cx="138223" cy="135086"/>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p:nvSpPr>
        <p:spPr>
          <a:xfrm>
            <a:off x="8092812" y="4124310"/>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p:nvSpPr>
        <p:spPr>
          <a:xfrm>
            <a:off x="7501323" y="478655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等腰三角形 98"/>
          <p:cNvSpPr/>
          <p:nvPr/>
        </p:nvSpPr>
        <p:spPr>
          <a:xfrm>
            <a:off x="9184758" y="5810997"/>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0" name="等腰三角形 99"/>
          <p:cNvSpPr/>
          <p:nvPr/>
        </p:nvSpPr>
        <p:spPr>
          <a:xfrm>
            <a:off x="9704765" y="587334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1" name="等腰三角形 100"/>
          <p:cNvSpPr/>
          <p:nvPr/>
        </p:nvSpPr>
        <p:spPr>
          <a:xfrm>
            <a:off x="9323076" y="545427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2" name="等腰三角形 101"/>
          <p:cNvSpPr/>
          <p:nvPr/>
        </p:nvSpPr>
        <p:spPr>
          <a:xfrm>
            <a:off x="9900703" y="556501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3" name="等腰三角形 102"/>
          <p:cNvSpPr/>
          <p:nvPr/>
        </p:nvSpPr>
        <p:spPr>
          <a:xfrm>
            <a:off x="9799248" y="4842481"/>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4" name="等腰三角形 103"/>
          <p:cNvSpPr/>
          <p:nvPr/>
        </p:nvSpPr>
        <p:spPr>
          <a:xfrm>
            <a:off x="9472555" y="5058553"/>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5" name="等腰三角形 104"/>
          <p:cNvSpPr/>
          <p:nvPr/>
        </p:nvSpPr>
        <p:spPr>
          <a:xfrm>
            <a:off x="9087076" y="5055300"/>
            <a:ext cx="233915" cy="194830"/>
          </a:xfrm>
          <a:prstGeom prst="triangle">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6" name="等腰三角形 105"/>
          <p:cNvSpPr/>
          <p:nvPr/>
        </p:nvSpPr>
        <p:spPr>
          <a:xfrm>
            <a:off x="9811751" y="5238603"/>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107" name="直線接點 106"/>
          <p:cNvCxnSpPr/>
          <p:nvPr/>
        </p:nvCxnSpPr>
        <p:spPr>
          <a:xfrm flipV="1">
            <a:off x="7515746" y="4674177"/>
            <a:ext cx="2422708" cy="1660081"/>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直線接點 107"/>
          <p:cNvCxnSpPr/>
          <p:nvPr/>
        </p:nvCxnSpPr>
        <p:spPr>
          <a:xfrm flipV="1">
            <a:off x="7418289" y="4536126"/>
            <a:ext cx="2383157" cy="16288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直線單箭頭接點 108"/>
          <p:cNvCxnSpPr/>
          <p:nvPr/>
        </p:nvCxnSpPr>
        <p:spPr>
          <a:xfrm>
            <a:off x="9673240" y="4347712"/>
            <a:ext cx="265214" cy="349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文字方塊 126"/>
          <p:cNvSpPr txBox="1"/>
          <p:nvPr/>
        </p:nvSpPr>
        <p:spPr>
          <a:xfrm>
            <a:off x="3293624" y="3508234"/>
            <a:ext cx="2055668" cy="523220"/>
          </a:xfrm>
          <a:prstGeom prst="rect">
            <a:avLst/>
          </a:prstGeom>
          <a:noFill/>
        </p:spPr>
        <p:txBody>
          <a:bodyPr wrap="square" rtlCol="0">
            <a:spAutoFit/>
          </a:bodyPr>
          <a:lstStyle/>
          <a:p>
            <a:r>
              <a:rPr lang="en-US" altLang="zh-TW" sz="2800" dirty="0" smtClean="0"/>
              <a:t>C=1</a:t>
            </a:r>
            <a:endParaRPr lang="zh-TW" altLang="en-US" sz="2800" dirty="0"/>
          </a:p>
        </p:txBody>
      </p:sp>
      <p:sp>
        <p:nvSpPr>
          <p:cNvPr id="128" name="文字方塊 127"/>
          <p:cNvSpPr txBox="1"/>
          <p:nvPr/>
        </p:nvSpPr>
        <p:spPr>
          <a:xfrm>
            <a:off x="8231035" y="3530991"/>
            <a:ext cx="2055668" cy="523220"/>
          </a:xfrm>
          <a:prstGeom prst="rect">
            <a:avLst/>
          </a:prstGeom>
          <a:noFill/>
        </p:spPr>
        <p:txBody>
          <a:bodyPr wrap="square" rtlCol="0">
            <a:spAutoFit/>
          </a:bodyPr>
          <a:lstStyle/>
          <a:p>
            <a:r>
              <a:rPr lang="en-US" altLang="zh-TW" sz="2800" dirty="0" smtClean="0"/>
              <a:t>C=100</a:t>
            </a:r>
            <a:endParaRPr lang="zh-TW" altLang="en-US" sz="2800" dirty="0"/>
          </a:p>
        </p:txBody>
      </p:sp>
      <p:sp>
        <p:nvSpPr>
          <p:cNvPr id="129" name="文字方塊 128"/>
          <p:cNvSpPr txBox="1"/>
          <p:nvPr/>
        </p:nvSpPr>
        <p:spPr>
          <a:xfrm>
            <a:off x="838199" y="1594884"/>
            <a:ext cx="9613606" cy="830997"/>
          </a:xfrm>
          <a:prstGeom prst="rect">
            <a:avLst/>
          </a:prstGeom>
          <a:noFill/>
        </p:spPr>
        <p:txBody>
          <a:bodyPr wrap="square" rtlCol="0">
            <a:spAutoFit/>
          </a:bodyPr>
          <a:lstStyle/>
          <a:p>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假如使用過</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Weka</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，想要利用</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SVM</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來對資料作訓練時，可能會發現找不到，因為</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Weka</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當中是以</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C-SVC(C-Support vector classification)</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代表</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SVM</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0" name="文字方塊 129"/>
          <p:cNvSpPr txBox="1"/>
          <p:nvPr/>
        </p:nvSpPr>
        <p:spPr>
          <a:xfrm>
            <a:off x="838199" y="2428317"/>
            <a:ext cx="9613606" cy="1200329"/>
          </a:xfrm>
          <a:prstGeom prst="rect">
            <a:avLst/>
          </a:prstGeom>
          <a:noFill/>
        </p:spPr>
        <p:txBody>
          <a:bodyPr wrap="square" rtlCol="0">
            <a:spAutoFit/>
          </a:bodyPr>
          <a:lstStyle/>
          <a:p>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表</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示</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懲罰參數，藉由設定</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值可以對於最大邊距進行調整，</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越大時，邊距間隔越小，錯誤分類的情況也會較少，不過當</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值太大時，也可能有過擬合的情形產生，這時就要嘗試縮小</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值</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46223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p:cNvSpPr/>
          <p:nvPr/>
        </p:nvSpPr>
        <p:spPr>
          <a:xfrm>
            <a:off x="7630858" y="4046942"/>
            <a:ext cx="1793022" cy="1109438"/>
          </a:xfrm>
          <a:custGeom>
            <a:avLst/>
            <a:gdLst>
              <a:gd name="connsiteX0" fmla="*/ 0 w 1203582"/>
              <a:gd name="connsiteY0" fmla="*/ 0 h 641052"/>
              <a:gd name="connsiteX1" fmla="*/ 1203582 w 1203582"/>
              <a:gd name="connsiteY1" fmla="*/ 0 h 641052"/>
              <a:gd name="connsiteX2" fmla="*/ 1203582 w 1203582"/>
              <a:gd name="connsiteY2" fmla="*/ 641052 h 641052"/>
              <a:gd name="connsiteX3" fmla="*/ 0 w 1203582"/>
              <a:gd name="connsiteY3" fmla="*/ 641052 h 641052"/>
              <a:gd name="connsiteX4" fmla="*/ 0 w 1203582"/>
              <a:gd name="connsiteY4" fmla="*/ 0 h 641052"/>
              <a:gd name="connsiteX0" fmla="*/ 0 w 1820270"/>
              <a:gd name="connsiteY0" fmla="*/ 0 h 641052"/>
              <a:gd name="connsiteX1" fmla="*/ 1820270 w 1820270"/>
              <a:gd name="connsiteY1" fmla="*/ 0 h 641052"/>
              <a:gd name="connsiteX2" fmla="*/ 1203582 w 1820270"/>
              <a:gd name="connsiteY2" fmla="*/ 641052 h 641052"/>
              <a:gd name="connsiteX3" fmla="*/ 0 w 1820270"/>
              <a:gd name="connsiteY3" fmla="*/ 641052 h 641052"/>
              <a:gd name="connsiteX4" fmla="*/ 0 w 1820270"/>
              <a:gd name="connsiteY4" fmla="*/ 0 h 641052"/>
              <a:gd name="connsiteX0" fmla="*/ 542260 w 2362530"/>
              <a:gd name="connsiteY0" fmla="*/ 0 h 651685"/>
              <a:gd name="connsiteX1" fmla="*/ 2362530 w 2362530"/>
              <a:gd name="connsiteY1" fmla="*/ 0 h 651685"/>
              <a:gd name="connsiteX2" fmla="*/ 1745842 w 2362530"/>
              <a:gd name="connsiteY2" fmla="*/ 641052 h 651685"/>
              <a:gd name="connsiteX3" fmla="*/ 0 w 2362530"/>
              <a:gd name="connsiteY3" fmla="*/ 651685 h 651685"/>
              <a:gd name="connsiteX4" fmla="*/ 542260 w 2362530"/>
              <a:gd name="connsiteY4" fmla="*/ 0 h 651685"/>
              <a:gd name="connsiteX0" fmla="*/ 542260 w 1756475"/>
              <a:gd name="connsiteY0" fmla="*/ 10633 h 662318"/>
              <a:gd name="connsiteX1" fmla="*/ 1756475 w 1756475"/>
              <a:gd name="connsiteY1" fmla="*/ 0 h 662318"/>
              <a:gd name="connsiteX2" fmla="*/ 1745842 w 1756475"/>
              <a:gd name="connsiteY2" fmla="*/ 651685 h 662318"/>
              <a:gd name="connsiteX3" fmla="*/ 0 w 1756475"/>
              <a:gd name="connsiteY3" fmla="*/ 662318 h 662318"/>
              <a:gd name="connsiteX4" fmla="*/ 542260 w 1756475"/>
              <a:gd name="connsiteY4" fmla="*/ 10633 h 662318"/>
              <a:gd name="connsiteX0" fmla="*/ 542260 w 1756475"/>
              <a:gd name="connsiteY0" fmla="*/ 10633 h 662318"/>
              <a:gd name="connsiteX1" fmla="*/ 1756475 w 1756475"/>
              <a:gd name="connsiteY1" fmla="*/ 0 h 662318"/>
              <a:gd name="connsiteX2" fmla="*/ 1246112 w 1756475"/>
              <a:gd name="connsiteY2" fmla="*/ 630419 h 662318"/>
              <a:gd name="connsiteX3" fmla="*/ 0 w 1756475"/>
              <a:gd name="connsiteY3" fmla="*/ 662318 h 662318"/>
              <a:gd name="connsiteX4" fmla="*/ 542260 w 1756475"/>
              <a:gd name="connsiteY4" fmla="*/ 10633 h 662318"/>
              <a:gd name="connsiteX0" fmla="*/ 542260 w 1756475"/>
              <a:gd name="connsiteY0" fmla="*/ 10633 h 672555"/>
              <a:gd name="connsiteX1" fmla="*/ 1756475 w 1756475"/>
              <a:gd name="connsiteY1" fmla="*/ 0 h 672555"/>
              <a:gd name="connsiteX2" fmla="*/ 1203971 w 1756475"/>
              <a:gd name="connsiteY2" fmla="*/ 672555 h 672555"/>
              <a:gd name="connsiteX3" fmla="*/ 0 w 1756475"/>
              <a:gd name="connsiteY3" fmla="*/ 662318 h 672555"/>
              <a:gd name="connsiteX4" fmla="*/ 542260 w 1756475"/>
              <a:gd name="connsiteY4" fmla="*/ 10633 h 672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475" h="672555">
                <a:moveTo>
                  <a:pt x="542260" y="10633"/>
                </a:moveTo>
                <a:lnTo>
                  <a:pt x="1756475" y="0"/>
                </a:lnTo>
                <a:lnTo>
                  <a:pt x="1203971" y="672555"/>
                </a:lnTo>
                <a:lnTo>
                  <a:pt x="0" y="662318"/>
                </a:lnTo>
                <a:lnTo>
                  <a:pt x="542260" y="10633"/>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SVM(Non-linear)</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運氣好的話為線性可分的情況，但假如遇到像剛剛線性不可分時該如何解決</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5</a:t>
            </a:fld>
            <a:endParaRPr lang="zh-TW" altLang="en-US"/>
          </a:p>
        </p:txBody>
      </p:sp>
      <p:cxnSp>
        <p:nvCxnSpPr>
          <p:cNvPr id="26" name="直線單箭頭接點 25"/>
          <p:cNvCxnSpPr/>
          <p:nvPr/>
        </p:nvCxnSpPr>
        <p:spPr>
          <a:xfrm flipV="1">
            <a:off x="1492102" y="3226248"/>
            <a:ext cx="0" cy="20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492102" y="5310231"/>
            <a:ext cx="2381693" cy="1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p:cNvSpPr txBox="1"/>
              <p:nvPr/>
            </p:nvSpPr>
            <p:spPr>
              <a:xfrm>
                <a:off x="3554817" y="5328211"/>
                <a:ext cx="5316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554817" y="5328211"/>
                <a:ext cx="531627" cy="461665"/>
              </a:xfrm>
              <a:prstGeom prst="rect">
                <a:avLst/>
              </a:prstGeom>
              <a:blipFill>
                <a:blip r:embed="rId3"/>
                <a:stretch>
                  <a:fillRect b="-1316"/>
                </a:stretch>
              </a:blipFill>
            </p:spPr>
            <p:txBody>
              <a:bodyPr/>
              <a:lstStyle/>
              <a:p>
                <a:r>
                  <a:rPr lang="zh-TW" altLang="en-US">
                    <a:noFill/>
                  </a:rPr>
                  <a:t> </a:t>
                </a:r>
              </a:p>
            </p:txBody>
          </p:sp>
        </mc:Fallback>
      </mc:AlternateContent>
      <p:sp>
        <p:nvSpPr>
          <p:cNvPr id="29" name="等腰三角形 28"/>
          <p:cNvSpPr/>
          <p:nvPr/>
        </p:nvSpPr>
        <p:spPr>
          <a:xfrm>
            <a:off x="3118888" y="335895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0" name="等腰三角形 29"/>
          <p:cNvSpPr/>
          <p:nvPr/>
        </p:nvSpPr>
        <p:spPr>
          <a:xfrm>
            <a:off x="3377611" y="384774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1" name="等腰三角形 30"/>
          <p:cNvSpPr/>
          <p:nvPr/>
        </p:nvSpPr>
        <p:spPr>
          <a:xfrm>
            <a:off x="2810538" y="4170516"/>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2" name="等腰三角形 31"/>
          <p:cNvSpPr/>
          <p:nvPr/>
        </p:nvSpPr>
        <p:spPr>
          <a:xfrm>
            <a:off x="1726019" y="472629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3" name="等腰三角形 32"/>
          <p:cNvSpPr/>
          <p:nvPr/>
        </p:nvSpPr>
        <p:spPr>
          <a:xfrm>
            <a:off x="3130405" y="4297470"/>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4" name="等腰三角形 33"/>
          <p:cNvSpPr/>
          <p:nvPr/>
        </p:nvSpPr>
        <p:spPr>
          <a:xfrm>
            <a:off x="1661335" y="378985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5" name="等腰三角形 34"/>
          <p:cNvSpPr/>
          <p:nvPr/>
        </p:nvSpPr>
        <p:spPr>
          <a:xfrm>
            <a:off x="1778292" y="426664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6" name="等腰三角形 35"/>
          <p:cNvSpPr/>
          <p:nvPr/>
        </p:nvSpPr>
        <p:spPr>
          <a:xfrm>
            <a:off x="2807879" y="495879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7" name="矩形 36"/>
          <p:cNvSpPr/>
          <p:nvPr/>
        </p:nvSpPr>
        <p:spPr>
          <a:xfrm>
            <a:off x="2062714" y="358773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2669656" y="366832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2273149" y="415768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2296633" y="4681870"/>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2401623" y="343893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3165844" y="4650001"/>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2172585" y="5015389"/>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2964715" y="392677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p:cNvSpPr txBox="1"/>
          <p:nvPr/>
        </p:nvSpPr>
        <p:spPr>
          <a:xfrm>
            <a:off x="1959934" y="5715298"/>
            <a:ext cx="2254102" cy="461665"/>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線性不可分</a:t>
            </a:r>
            <a:endParaRPr lang="zh-TW" altLang="en-US" sz="2400"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46" name="文字方塊 45"/>
              <p:cNvSpPr txBox="1"/>
              <p:nvPr/>
            </p:nvSpPr>
            <p:spPr>
              <a:xfrm>
                <a:off x="973765" y="3092115"/>
                <a:ext cx="3827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973765" y="3092115"/>
                <a:ext cx="382772" cy="461665"/>
              </a:xfrm>
              <a:prstGeom prst="rect">
                <a:avLst/>
              </a:prstGeom>
              <a:blipFill>
                <a:blip r:embed="rId4"/>
                <a:stretch>
                  <a:fillRect r="-19048" b="-1316"/>
                </a:stretch>
              </a:blipFill>
            </p:spPr>
            <p:txBody>
              <a:bodyPr/>
              <a:lstStyle/>
              <a:p>
                <a:r>
                  <a:rPr lang="zh-TW" altLang="en-US">
                    <a:noFill/>
                  </a:rPr>
                  <a:t> </a:t>
                </a:r>
              </a:p>
            </p:txBody>
          </p:sp>
        </mc:Fallback>
      </mc:AlternateContent>
      <p:sp>
        <p:nvSpPr>
          <p:cNvPr id="47" name="向右箭號 46"/>
          <p:cNvSpPr/>
          <p:nvPr/>
        </p:nvSpPr>
        <p:spPr>
          <a:xfrm>
            <a:off x="5104965" y="3959680"/>
            <a:ext cx="1329069" cy="774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p:cNvSpPr txBox="1"/>
          <p:nvPr/>
        </p:nvSpPr>
        <p:spPr>
          <a:xfrm>
            <a:off x="4928920" y="3308543"/>
            <a:ext cx="1833454" cy="707886"/>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投影到更高維的空間</a:t>
            </a:r>
            <a:endParaRPr lang="zh-TW" altLang="en-US" sz="2000" dirty="0">
              <a:latin typeface="標楷體" panose="03000509000000000000" pitchFamily="65" charset="-120"/>
              <a:ea typeface="標楷體" panose="03000509000000000000" pitchFamily="65" charset="-120"/>
            </a:endParaRPr>
          </a:p>
        </p:txBody>
      </p:sp>
      <p:cxnSp>
        <p:nvCxnSpPr>
          <p:cNvPr id="50" name="直線接點 49"/>
          <p:cNvCxnSpPr/>
          <p:nvPr/>
        </p:nvCxnSpPr>
        <p:spPr>
          <a:xfrm flipH="1">
            <a:off x="7586557" y="3476843"/>
            <a:ext cx="589881" cy="920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8176438" y="3476843"/>
            <a:ext cx="1233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7605825" y="4397633"/>
            <a:ext cx="11873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flipH="1">
            <a:off x="8793126" y="3476843"/>
            <a:ext cx="630754" cy="920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flipH="1">
            <a:off x="7602393" y="4777007"/>
            <a:ext cx="590932" cy="919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flipH="1">
            <a:off x="8866666" y="4803126"/>
            <a:ext cx="539777" cy="859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flipH="1">
            <a:off x="9406443" y="3455531"/>
            <a:ext cx="10692" cy="1368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a:off x="7613806" y="4407357"/>
            <a:ext cx="17053" cy="1253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flipV="1">
            <a:off x="8147095" y="4777008"/>
            <a:ext cx="12593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flipH="1">
            <a:off x="7630860" y="5660834"/>
            <a:ext cx="12358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a:off x="8814346" y="4358103"/>
            <a:ext cx="32740" cy="1302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a:off x="8165910" y="3455531"/>
            <a:ext cx="38828" cy="1321475"/>
          </a:xfrm>
          <a:prstGeom prst="line">
            <a:avLst/>
          </a:prstGeom>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8638546" y="3736607"/>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p:nvSpPr>
        <p:spPr>
          <a:xfrm>
            <a:off x="8430074" y="395766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p:nvSpPr>
        <p:spPr>
          <a:xfrm>
            <a:off x="8041201" y="4016838"/>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p:nvSpPr>
        <p:spPr>
          <a:xfrm>
            <a:off x="7902978" y="4339814"/>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p:nvSpPr>
        <p:spPr>
          <a:xfrm>
            <a:off x="8828523" y="395416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p:nvSpPr>
        <p:spPr>
          <a:xfrm>
            <a:off x="8396444" y="4244365"/>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p:nvSpPr>
        <p:spPr>
          <a:xfrm>
            <a:off x="7782312" y="4531832"/>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等腰三角形 98"/>
          <p:cNvSpPr/>
          <p:nvPr/>
        </p:nvSpPr>
        <p:spPr>
          <a:xfrm>
            <a:off x="7774208" y="5266469"/>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0" name="等腰三角形 99"/>
          <p:cNvSpPr/>
          <p:nvPr/>
        </p:nvSpPr>
        <p:spPr>
          <a:xfrm>
            <a:off x="8173794" y="5386311"/>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1" name="等腰三角形 100"/>
          <p:cNvSpPr/>
          <p:nvPr/>
        </p:nvSpPr>
        <p:spPr>
          <a:xfrm>
            <a:off x="8505136" y="5401357"/>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2" name="等腰三角形 101"/>
          <p:cNvSpPr/>
          <p:nvPr/>
        </p:nvSpPr>
        <p:spPr>
          <a:xfrm>
            <a:off x="8836682" y="498194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3" name="等腰三角形 102"/>
          <p:cNvSpPr/>
          <p:nvPr/>
        </p:nvSpPr>
        <p:spPr>
          <a:xfrm>
            <a:off x="8368598" y="515915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4" name="等腰三角形 103"/>
          <p:cNvSpPr/>
          <p:nvPr/>
        </p:nvSpPr>
        <p:spPr>
          <a:xfrm>
            <a:off x="9047421" y="4734904"/>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5" name="矩形 104"/>
          <p:cNvSpPr/>
          <p:nvPr/>
        </p:nvSpPr>
        <p:spPr>
          <a:xfrm>
            <a:off x="8784091" y="4218246"/>
            <a:ext cx="138223" cy="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等腰三角形 105"/>
          <p:cNvSpPr/>
          <p:nvPr/>
        </p:nvSpPr>
        <p:spPr>
          <a:xfrm>
            <a:off x="8622093" y="5167288"/>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7" name="等腰三角形 106"/>
          <p:cNvSpPr/>
          <p:nvPr/>
        </p:nvSpPr>
        <p:spPr>
          <a:xfrm>
            <a:off x="8070285" y="5184045"/>
            <a:ext cx="233915" cy="19483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 name="文字方塊 4"/>
          <p:cNvSpPr txBox="1"/>
          <p:nvPr/>
        </p:nvSpPr>
        <p:spPr>
          <a:xfrm>
            <a:off x="1895250" y="2764465"/>
            <a:ext cx="1482361" cy="400110"/>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輸入空間</a:t>
            </a:r>
            <a:endParaRPr lang="zh-TW" altLang="en-US" sz="2000" dirty="0">
              <a:latin typeface="標楷體" panose="03000509000000000000" pitchFamily="65" charset="-120"/>
              <a:ea typeface="標楷體" panose="03000509000000000000" pitchFamily="65" charset="-120"/>
            </a:endParaRPr>
          </a:p>
        </p:txBody>
      </p:sp>
      <p:sp>
        <p:nvSpPr>
          <p:cNvPr id="61" name="文字方塊 60"/>
          <p:cNvSpPr txBox="1"/>
          <p:nvPr/>
        </p:nvSpPr>
        <p:spPr>
          <a:xfrm>
            <a:off x="8008123" y="2760660"/>
            <a:ext cx="1482361" cy="400110"/>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特</a:t>
            </a:r>
            <a:r>
              <a:rPr lang="zh-TW" altLang="en-US" sz="2000" dirty="0">
                <a:latin typeface="標楷體" panose="03000509000000000000" pitchFamily="65" charset="-120"/>
                <a:ea typeface="標楷體" panose="03000509000000000000" pitchFamily="65" charset="-120"/>
              </a:rPr>
              <a:t>徵</a:t>
            </a:r>
            <a:r>
              <a:rPr lang="zh-TW" altLang="en-US" sz="2000" dirty="0" smtClean="0">
                <a:latin typeface="標楷體" panose="03000509000000000000" pitchFamily="65" charset="-120"/>
                <a:ea typeface="標楷體" panose="03000509000000000000" pitchFamily="65" charset="-120"/>
              </a:rPr>
              <a:t>空間</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25481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SVM(Non-linear</a:t>
            </a:r>
            <a:r>
              <a:rPr lang="en-US" altLang="zh-TW" dirty="0"/>
              <a:t>)</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838200" y="1825624"/>
                <a:ext cx="10515600" cy="4724031"/>
              </a:xfrm>
            </p:spPr>
            <p:txBody>
              <a:bodyPr>
                <a:normAutofit/>
              </a:bodyPr>
              <a:lstStyle/>
              <a:p>
                <a:pPr marL="0" indent="0">
                  <a:buNone/>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當遇到資料為非線性時，則可以使用到</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非線性的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SV</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方法，包含</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多項式核函數</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(Polynomial kernel) </a:t>
                </a:r>
              </a:p>
              <a:p>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徑向基核函數</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又稱高斯核函數</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Radial basis function kernel)</a:t>
                </a:r>
              </a:p>
              <a:p>
                <a:pPr marL="0" indent="0">
                  <a:buNone/>
                </a:pPr>
                <a:endPar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核函數的重點為我們前一頁所提到的投影</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或映射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英文為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mapping)</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到更高維的空間，使數據在高維的空間為線性可分的，以數學式表示如下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t>𝐾</m:t>
                      </m:r>
                      <m:d>
                        <m:dPr>
                          <m:ctrlP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ctrlPr>
                        </m:dPr>
                        <m:e>
                          <m:sSub>
                            <m:sSubPr>
                              <m:ctrlP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t>, </m:t>
                          </m:r>
                          <m:sSub>
                            <m:sSubPr>
                              <m:ctrlP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t>2</m:t>
                              </m:r>
                            </m:sub>
                          </m:sSub>
                        </m:e>
                      </m:d>
                      <m: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t>= </m:t>
                      </m:r>
                      <m:r>
                        <a:rPr lang="zh-TW" altLang="en-US" b="0" i="1" smtClean="0">
                          <a:latin typeface="Cambria Math" panose="02040503050406030204" pitchFamily="18" charset="0"/>
                          <a:ea typeface="標楷體" panose="03000509000000000000" pitchFamily="65" charset="-120"/>
                          <a:cs typeface="Times New Roman" panose="02020603050405020304" pitchFamily="18" charset="0"/>
                        </a:rPr>
                        <m:t>𝜑</m:t>
                      </m:r>
                      <m:d>
                        <m:dPr>
                          <m:ctrlP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ctrlPr>
                        </m:dPr>
                        <m:e>
                          <m:sSub>
                            <m:sSubPr>
                              <m:ctrlP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b="0" i="1" smtClean="0">
                                  <a:latin typeface="Cambria Math" panose="02040503050406030204" pitchFamily="18" charset="0"/>
                                  <a:ea typeface="標楷體" panose="03000509000000000000" pitchFamily="65" charset="-120"/>
                                  <a:cs typeface="Times New Roman" panose="02020603050405020304" pitchFamily="18" charset="0"/>
                                </a:rPr>
                                <m:t>1</m:t>
                              </m:r>
                            </m:sub>
                          </m:sSub>
                        </m:e>
                      </m:d>
                      <m: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t>∙</m:t>
                      </m:r>
                      <m:r>
                        <a:rPr lang="zh-TW" altLang="en-US" b="0" i="1" smtClean="0">
                          <a:latin typeface="Cambria Math" panose="02040503050406030204" pitchFamily="18" charset="0"/>
                          <a:ea typeface="Cambria Math" panose="02040503050406030204" pitchFamily="18" charset="0"/>
                          <a:cs typeface="Times New Roman" panose="02020603050405020304" pitchFamily="18" charset="0"/>
                        </a:rPr>
                        <m:t>𝜑</m:t>
                      </m:r>
                      <m:d>
                        <m:dPr>
                          <m:ctrlP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oMath>
                  </m:oMathPara>
                </a14:m>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14:m>
                  <m:oMath xmlns:m="http://schemas.openxmlformats.org/officeDocument/2006/math">
                    <m:r>
                      <a:rPr lang="zh-TW" altLang="en-US" i="1" smtClean="0">
                        <a:latin typeface="Cambria Math" panose="02040503050406030204" pitchFamily="18" charset="0"/>
                        <a:ea typeface="標楷體" panose="03000509000000000000" pitchFamily="65" charset="-120"/>
                        <a:cs typeface="Times New Roman" panose="02020603050405020304" pitchFamily="18" charset="0"/>
                      </a:rPr>
                      <m:t>𝜑</m:t>
                    </m:r>
                    <m:r>
                      <a:rPr lang="zh-TW" altLang="en-US" i="1">
                        <a:latin typeface="Cambria Math" panose="02040503050406030204" pitchFamily="18" charset="0"/>
                        <a:ea typeface="標楷體" panose="03000509000000000000" pitchFamily="65" charset="-120"/>
                        <a:cs typeface="Times New Roman" panose="02020603050405020304" pitchFamily="18" charset="0"/>
                      </a:rPr>
                      <m:t>所代表的就是映射</m:t>
                    </m:r>
                    <m:r>
                      <a:rPr lang="zh-TW" altLang="en-US" i="1" smtClean="0">
                        <a:latin typeface="Cambria Math" panose="02040503050406030204" pitchFamily="18" charset="0"/>
                        <a:ea typeface="標楷體" panose="03000509000000000000" pitchFamily="65" charset="-120"/>
                        <a:cs typeface="Times New Roman" panose="02020603050405020304" pitchFamily="18" charset="0"/>
                      </a:rPr>
                      <m:t>，</m:t>
                    </m:r>
                  </m:oMath>
                </a14:m>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藉由在輸入空間中進行特徵空間的內積運算</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838200" y="1825624"/>
                <a:ext cx="10515600" cy="4724031"/>
              </a:xfrm>
              <a:blipFill>
                <a:blip r:embed="rId2"/>
                <a:stretch>
                  <a:fillRect l="-1217" t="-2194" r="-98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57A3ABD-780D-47E0-9CAB-ABB458F51258}" type="slidenum">
              <a:rPr lang="zh-TW" altLang="en-US" smtClean="0"/>
              <a:t>6</a:t>
            </a:fld>
            <a:endParaRPr lang="zh-TW" altLang="en-US"/>
          </a:p>
        </p:txBody>
      </p:sp>
    </p:spTree>
    <p:extLst>
      <p:ext uri="{BB962C8B-B14F-4D97-AF65-F5344CB8AC3E}">
        <p14:creationId xmlns:p14="http://schemas.microsoft.com/office/powerpoint/2010/main" val="339146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SVM(Kernel)</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92642" y="1547259"/>
                <a:ext cx="11206716" cy="4809091"/>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常見的核函數有三種，分別為線性核函數、多項式核函數、高斯核函數</a:t>
                </a:r>
                <a:endParaRPr lang="en-US" altLang="zh-TW" dirty="0" smtClean="0">
                  <a:latin typeface="標楷體" panose="03000509000000000000" pitchFamily="65" charset="-120"/>
                  <a:ea typeface="標楷體" panose="03000509000000000000" pitchFamily="65" charset="-120"/>
                </a:endParaRPr>
              </a:p>
              <a:p>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線性核函數</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用於資料為線性可分，優點是輸入空間與特徵空間維度相同，不須經過轉換，因此分類速度快，一般先以此對資料做分類，其數學式可表示如下</a:t>
                </a:r>
                <a:r>
                  <a:rPr lang="en-US" altLang="zh-TW" sz="2400" dirty="0" smtClean="0">
                    <a:latin typeface="標楷體" panose="03000509000000000000" pitchFamily="65" charset="-120"/>
                    <a:ea typeface="標楷體" panose="03000509000000000000" pitchFamily="65" charset="-120"/>
                  </a:rPr>
                  <a:t>:</a:t>
                </a:r>
              </a:p>
              <a:p>
                <a:pPr marL="0" indent="0">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標楷體" panose="03000509000000000000" pitchFamily="65" charset="-120"/>
                          <a:cs typeface="Times New Roman" panose="02020603050405020304" pitchFamily="18" charset="0"/>
                        </a:rPr>
                        <m:t>𝐾</m:t>
                      </m:r>
                      <m:d>
                        <m:d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dPr>
                        <m:e>
                          <m:sSub>
                            <m:sSub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 </m:t>
                          </m:r>
                          <m:sSub>
                            <m:sSub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2</m:t>
                              </m:r>
                            </m:sub>
                          </m:sSub>
                        </m:e>
                      </m:d>
                      <m:r>
                        <a:rPr lang="en-US" altLang="zh-TW" sz="2400" i="1">
                          <a:latin typeface="Cambria Math" panose="02040503050406030204" pitchFamily="18" charset="0"/>
                          <a:ea typeface="標楷體" panose="03000509000000000000" pitchFamily="65" charset="-120"/>
                          <a:cs typeface="Times New Roman" panose="02020603050405020304" pitchFamily="18" charset="0"/>
                        </a:rPr>
                        <m:t>=</m:t>
                      </m:r>
                      <m:sSub>
                        <m:sSubPr>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b="0" i="1" smtClean="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b="0" i="1" smtClean="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TW"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多項式</a:t>
                </a:r>
                <a:r>
                  <a:rPr lang="zh-TW" altLang="en-US" sz="2400" dirty="0">
                    <a:latin typeface="標楷體" panose="03000509000000000000" pitchFamily="65" charset="-120"/>
                    <a:ea typeface="標楷體" panose="03000509000000000000" pitchFamily="65" charset="-120"/>
                  </a:rPr>
                  <a:t>核</a:t>
                </a:r>
                <a:r>
                  <a:rPr lang="zh-TW" altLang="en-US" sz="2400" dirty="0" smtClean="0">
                    <a:latin typeface="標楷體" panose="03000509000000000000" pitchFamily="65" charset="-120"/>
                    <a:ea typeface="標楷體" panose="03000509000000000000" pitchFamily="65" charset="-120"/>
                  </a:rPr>
                  <a:t>函數</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將低維輸入空間映射到高維的特徵空間，不過由於參數多，當階數</a:t>
                </a:r>
                <a:r>
                  <a:rPr lang="en-US" altLang="zh-TW" sz="2400" i="1" dirty="0" smtClean="0">
                    <a:latin typeface="標楷體" panose="03000509000000000000" pitchFamily="65" charset="-120"/>
                    <a:ea typeface="標楷體" panose="03000509000000000000" pitchFamily="65" charset="-120"/>
                  </a:rPr>
                  <a:t>d</a:t>
                </a:r>
                <a:r>
                  <a:rPr lang="zh-TW" altLang="en-US" sz="2400" dirty="0" smtClean="0">
                    <a:latin typeface="標楷體" panose="03000509000000000000" pitchFamily="65" charset="-120"/>
                    <a:ea typeface="標楷體" panose="03000509000000000000" pitchFamily="65" charset="-120"/>
                  </a:rPr>
                  <a:t>太高時，計算量龐大，因此很少被使用，其數學式可表示如下</a:t>
                </a:r>
                <a:r>
                  <a:rPr lang="en-US" altLang="zh-TW" sz="2400" dirty="0" smtClean="0">
                    <a:latin typeface="標楷體" panose="03000509000000000000" pitchFamily="65" charset="-120"/>
                    <a:ea typeface="標楷體" panose="03000509000000000000" pitchFamily="65" charset="-120"/>
                  </a:rPr>
                  <a:t>:</a:t>
                </a:r>
              </a:p>
              <a:p>
                <a:pPr marL="0" indent="0">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標楷體" panose="03000509000000000000" pitchFamily="65" charset="-120"/>
                          <a:cs typeface="Times New Roman" panose="02020603050405020304" pitchFamily="18" charset="0"/>
                        </a:rPr>
                        <m:t>𝐾</m:t>
                      </m:r>
                      <m:d>
                        <m:d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dPr>
                        <m:e>
                          <m:sSub>
                            <m:sSub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 </m:t>
                          </m:r>
                          <m:sSub>
                            <m:sSub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2</m:t>
                              </m:r>
                            </m:sub>
                          </m:sSub>
                        </m:e>
                      </m:d>
                      <m:r>
                        <a:rPr lang="en-US" altLang="zh-TW" sz="2400" i="1">
                          <a:latin typeface="Cambria Math" panose="02040503050406030204" pitchFamily="18" charset="0"/>
                          <a:ea typeface="標楷體" panose="03000509000000000000" pitchFamily="65" charset="-120"/>
                          <a:cs typeface="Times New Roman" panose="02020603050405020304" pitchFamily="18" charset="0"/>
                        </a:rPr>
                        <m:t>=</m:t>
                      </m:r>
                      <m:sSup>
                        <m:sSupPr>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sSupPr>
                        <m:e>
                          <m:d>
                            <m:dPr>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dPr>
                            <m:e>
                              <m:d>
                                <m:dPr>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dPr>
                                <m:e>
                                  <m:sSub>
                                    <m:sSub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2</m:t>
                                      </m:r>
                                    </m:sub>
                                  </m:sSub>
                                </m:e>
                              </m:d>
                              <m:r>
                                <a:rPr lang="en-US" altLang="zh-TW" sz="2400" i="1">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t>𝑟</m:t>
                              </m:r>
                            </m:e>
                          </m:d>
                        </m:e>
                        <m:sup>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𝑑</m:t>
                          </m:r>
                        </m:sup>
                      </m:sSup>
                    </m:oMath>
                  </m:oMathPara>
                </a14:m>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高斯核函數</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同樣可將低維輸入空間映射到高維特徵空間，參數</a:t>
                </a:r>
                <a:r>
                  <a:rPr lang="zh-TW" altLang="en-US" sz="2400" dirty="0">
                    <a:latin typeface="標楷體" panose="03000509000000000000" pitchFamily="65" charset="-120"/>
                    <a:ea typeface="標楷體" panose="03000509000000000000" pitchFamily="65" charset="-120"/>
                  </a:rPr>
                  <a:t>比</a:t>
                </a:r>
                <a:r>
                  <a:rPr lang="zh-TW" altLang="en-US" sz="2400" dirty="0" smtClean="0">
                    <a:latin typeface="標楷體" panose="03000509000000000000" pitchFamily="65" charset="-120"/>
                    <a:ea typeface="標楷體" panose="03000509000000000000" pitchFamily="65" charset="-120"/>
                  </a:rPr>
                  <a:t>多項式核函數少，分類效果也較好，最常被使用來對非線性資料做分類，</a:t>
                </a:r>
                <a:r>
                  <a:rPr lang="zh-TW" altLang="en-US" sz="2400" dirty="0">
                    <a:latin typeface="標楷體" panose="03000509000000000000" pitchFamily="65" charset="-120"/>
                    <a:ea typeface="標楷體" panose="03000509000000000000" pitchFamily="65" charset="-120"/>
                  </a:rPr>
                  <a:t>其數學式可表示如下</a:t>
                </a:r>
                <a:r>
                  <a:rPr lang="en-US" altLang="zh-TW" sz="2400" dirty="0">
                    <a:latin typeface="標楷體" panose="03000509000000000000" pitchFamily="65" charset="-120"/>
                    <a:ea typeface="標楷體" panose="03000509000000000000" pitchFamily="65" charset="-120"/>
                  </a:rPr>
                  <a:t>:</a:t>
                </a:r>
              </a:p>
              <a:p>
                <a:pPr marL="0" indent="0">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標楷體" panose="03000509000000000000" pitchFamily="65" charset="-120"/>
                          <a:cs typeface="Times New Roman" panose="02020603050405020304" pitchFamily="18" charset="0"/>
                        </a:rPr>
                        <m:t>𝐾</m:t>
                      </m:r>
                      <m:d>
                        <m:d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dPr>
                        <m:e>
                          <m:sSub>
                            <m:sSub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 </m:t>
                          </m:r>
                          <m:sSub>
                            <m:sSub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2</m:t>
                              </m:r>
                            </m:sub>
                          </m:sSub>
                        </m:e>
                      </m:d>
                      <m:r>
                        <a:rPr lang="en-US" altLang="zh-TW" sz="2400" i="1">
                          <a:latin typeface="Cambria Math" panose="02040503050406030204" pitchFamily="18" charset="0"/>
                          <a:ea typeface="標楷體" panose="03000509000000000000" pitchFamily="65" charset="-120"/>
                          <a:cs typeface="Times New Roman" panose="02020603050405020304" pitchFamily="18" charset="0"/>
                        </a:rPr>
                        <m:t>=</m:t>
                      </m:r>
                      <m:r>
                        <a:rPr lang="zh-TW" altLang="en-US" sz="2400" i="1">
                          <a:latin typeface="Cambria Math" panose="02040503050406030204" pitchFamily="18" charset="0"/>
                          <a:ea typeface="標楷體" panose="03000509000000000000" pitchFamily="65" charset="-120"/>
                          <a:cs typeface="Times New Roman" panose="02020603050405020304" pitchFamily="18" charset="0"/>
                        </a:rPr>
                        <m:t> </m:t>
                      </m:r>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𝑒</m:t>
                      </m:r>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𝑝</m:t>
                      </m:r>
                      <m:d>
                        <m:dPr>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dPr>
                        <m:e>
                          <m: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t>−</m:t>
                          </m:r>
                          <m:f>
                            <m:fPr>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fPr>
                            <m:num>
                              <m:sSup>
                                <m:sSupPr>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sSupPr>
                                <m:e>
                                  <m:d>
                                    <m:dPr>
                                      <m:begChr m:val="‖"/>
                                      <m:endChr m:val="‖"/>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dPr>
                                    <m:e>
                                      <m:sSub>
                                        <m:sSubPr>
                                          <m:ctrlPr>
                                            <a:rPr lang="en-US" altLang="zh-TW" sz="2400" i="1">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400"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latin typeface="Cambria Math" panose="02040503050406030204" pitchFamily="18" charset="0"/>
                                              <a:ea typeface="標楷體" panose="03000509000000000000" pitchFamily="65" charset="-120"/>
                                              <a:cs typeface="Times New Roman" panose="02020603050405020304" pitchFamily="18" charset="0"/>
                                            </a:rPr>
                                            <m:t>2</m:t>
                                          </m:r>
                                        </m:sub>
                                      </m:sSub>
                                    </m:e>
                                  </m:d>
                                </m:e>
                                <m:sup>
                                  <m:r>
                                    <a:rPr lang="en-US" altLang="zh-TW" sz="2400" i="1">
                                      <a:latin typeface="Cambria Math" panose="02040503050406030204" pitchFamily="18" charset="0"/>
                                      <a:ea typeface="標楷體" panose="03000509000000000000" pitchFamily="65" charset="-120"/>
                                      <a:cs typeface="Times New Roman" panose="02020603050405020304" pitchFamily="18" charset="0"/>
                                    </a:rPr>
                                    <m:t>2</m:t>
                                  </m:r>
                                </m:sup>
                              </m:sSup>
                            </m:num>
                            <m:den>
                              <m:sSup>
                                <m:sSupPr>
                                  <m:ctrlPr>
                                    <a:rPr lang="en-US" altLang="zh-TW" sz="2400" i="1" smtClean="0">
                                      <a:latin typeface="Cambria Math" panose="02040503050406030204" pitchFamily="18" charset="0"/>
                                      <a:ea typeface="標楷體" panose="03000509000000000000" pitchFamily="65" charset="-120"/>
                                      <a:cs typeface="Times New Roman" panose="02020603050405020304" pitchFamily="18" charset="0"/>
                                    </a:rPr>
                                  </m:ctrlPr>
                                </m:sSupPr>
                                <m:e>
                                  <m:r>
                                    <a:rPr lang="zh-TW" altLang="en-US" sz="2400" i="1" smtClean="0">
                                      <a:latin typeface="Cambria Math" panose="02040503050406030204" pitchFamily="18" charset="0"/>
                                      <a:ea typeface="標楷體" panose="03000509000000000000" pitchFamily="65" charset="-120"/>
                                      <a:cs typeface="Times New Roman" panose="02020603050405020304" pitchFamily="18" charset="0"/>
                                    </a:rPr>
                                    <m:t>𝛿</m:t>
                                  </m:r>
                                </m:e>
                                <m:sup>
                                  <m:r>
                                    <a:rPr lang="en-US" altLang="zh-TW" sz="2400" i="1">
                                      <a:latin typeface="Cambria Math" panose="02040503050406030204" pitchFamily="18" charset="0"/>
                                      <a:ea typeface="標楷體" panose="03000509000000000000" pitchFamily="65" charset="-120"/>
                                      <a:cs typeface="Times New Roman" panose="02020603050405020304" pitchFamily="18" charset="0"/>
                                    </a:rPr>
                                    <m:t>2</m:t>
                                  </m:r>
                                </m:sup>
                              </m:sSup>
                            </m:den>
                          </m:f>
                        </m:e>
                      </m:d>
                    </m:oMath>
                  </m:oMathPara>
                </a14:m>
                <a:endParaRPr lang="zh-TW" altLang="en-US" sz="2400" i="1" dirty="0">
                  <a:latin typeface="標楷體" panose="03000509000000000000" pitchFamily="65" charset="-120"/>
                  <a:ea typeface="標楷體" panose="03000509000000000000" pitchFamily="65" charset="-12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92642" y="1547259"/>
                <a:ext cx="11206716" cy="4809091"/>
              </a:xfrm>
              <a:blipFill>
                <a:blip r:embed="rId2"/>
                <a:stretch>
                  <a:fillRect l="-1143" t="-2281" r="-1088"/>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57A3ABD-780D-47E0-9CAB-ABB458F51258}" type="slidenum">
              <a:rPr lang="zh-TW" altLang="en-US" smtClean="0"/>
              <a:t>7</a:t>
            </a:fld>
            <a:endParaRPr lang="zh-TW" altLang="en-US" dirty="0"/>
          </a:p>
        </p:txBody>
      </p:sp>
    </p:spTree>
    <p:extLst>
      <p:ext uri="{BB962C8B-B14F-4D97-AF65-F5344CB8AC3E}">
        <p14:creationId xmlns:p14="http://schemas.microsoft.com/office/powerpoint/2010/main" val="411842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SVM</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latin typeface="標楷體" panose="03000509000000000000" pitchFamily="65" charset="-120"/>
                <a:ea typeface="標楷體" panose="03000509000000000000" pitchFamily="65" charset="-120"/>
              </a:rPr>
              <a:t>因此在選擇使用核函數之前，應該先對於資料作了解，</a:t>
            </a:r>
            <a:r>
              <a:rPr lang="zh-TW" altLang="en-US" dirty="0" smtClean="0">
                <a:solidFill>
                  <a:srgbClr val="FF0000"/>
                </a:solidFill>
                <a:latin typeface="標楷體" panose="03000509000000000000" pitchFamily="65" charset="-120"/>
                <a:ea typeface="標楷體" panose="03000509000000000000" pitchFamily="65" charset="-120"/>
              </a:rPr>
              <a:t>觀察樣本數及特徵還有資料的分布情形</a:t>
            </a:r>
            <a:r>
              <a:rPr lang="zh-TW" altLang="en-US" dirty="0" smtClean="0">
                <a:latin typeface="標楷體" panose="03000509000000000000" pitchFamily="65" charset="-120"/>
                <a:ea typeface="標楷體" panose="03000509000000000000" pitchFamily="65" charset="-120"/>
              </a:rPr>
              <a:t>，才能夠獲得好的分類效果</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除此之外，使用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SVM</a:t>
            </a:r>
            <a:r>
              <a:rPr lang="zh-TW" altLang="en-US" dirty="0" smtClean="0">
                <a:latin typeface="標楷體" panose="03000509000000000000" pitchFamily="65" charset="-120"/>
                <a:ea typeface="標楷體" panose="03000509000000000000" pitchFamily="65" charset="-120"/>
              </a:rPr>
              <a:t>前甚至在使用其他不同的機器學習方法前，請不要忘記</a:t>
            </a:r>
            <a:r>
              <a:rPr lang="zh-TW" altLang="en-US" dirty="0" smtClean="0">
                <a:solidFill>
                  <a:srgbClr val="FF0000"/>
                </a:solidFill>
                <a:latin typeface="標楷體" panose="03000509000000000000" pitchFamily="65" charset="-120"/>
                <a:ea typeface="標楷體" panose="03000509000000000000" pitchFamily="65" charset="-120"/>
              </a:rPr>
              <a:t>對特徵做標準化</a:t>
            </a:r>
            <a:r>
              <a:rPr lang="zh-TW" altLang="en-US" dirty="0" smtClean="0">
                <a:latin typeface="標楷體" panose="03000509000000000000" pitchFamily="65" charset="-120"/>
                <a:ea typeface="標楷體" panose="03000509000000000000" pitchFamily="65" charset="-120"/>
              </a:rPr>
              <a:t>，標準化指的是將特徵縮放到一個範圍內，可以降低離群值的影響，這個步驟對於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SVM</a:t>
            </a:r>
            <a:r>
              <a:rPr lang="zh-TW" altLang="en-US" dirty="0" smtClean="0">
                <a:latin typeface="標楷體" panose="03000509000000000000" pitchFamily="65" charset="-120"/>
                <a:ea typeface="標楷體" panose="03000509000000000000" pitchFamily="65" charset="-120"/>
              </a:rPr>
              <a:t>的分類尤其重要，可以讓分類更準確同時收斂速度也較快</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8</a:t>
            </a:fld>
            <a:endParaRPr lang="zh-TW" altLang="en-US"/>
          </a:p>
        </p:txBody>
      </p:sp>
    </p:spTree>
    <p:extLst>
      <p:ext uri="{BB962C8B-B14F-4D97-AF65-F5344CB8AC3E}">
        <p14:creationId xmlns:p14="http://schemas.microsoft.com/office/powerpoint/2010/main" val="246001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000" dirty="0"/>
              <a:t>Applying GIS and Machine Learning Methods to Twitter Data for Multiscale Surveillance of Influenza</a:t>
            </a:r>
            <a:endParaRPr lang="zh-TW" altLang="en-US" sz="4000" dirty="0"/>
          </a:p>
        </p:txBody>
      </p:sp>
      <p:sp>
        <p:nvSpPr>
          <p:cNvPr id="4" name="投影片編號版面配置區 3"/>
          <p:cNvSpPr>
            <a:spLocks noGrp="1"/>
          </p:cNvSpPr>
          <p:nvPr>
            <p:ph type="sldNum" sz="quarter" idx="12"/>
          </p:nvPr>
        </p:nvSpPr>
        <p:spPr/>
        <p:txBody>
          <a:bodyPr/>
          <a:lstStyle/>
          <a:p>
            <a:fld id="{E57A3ABD-780D-47E0-9CAB-ABB458F51258}" type="slidenum">
              <a:rPr lang="zh-TW" altLang="en-US" smtClean="0"/>
              <a:t>9</a:t>
            </a:fld>
            <a:endParaRPr lang="zh-TW" altLang="en-US"/>
          </a:p>
        </p:txBody>
      </p:sp>
    </p:spTree>
    <p:extLst>
      <p:ext uri="{BB962C8B-B14F-4D97-AF65-F5344CB8AC3E}">
        <p14:creationId xmlns:p14="http://schemas.microsoft.com/office/powerpoint/2010/main" val="22975223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TotalTime>
  <Words>2734</Words>
  <Application>Microsoft Office PowerPoint</Application>
  <PresentationFormat>寬螢幕</PresentationFormat>
  <Paragraphs>297</Paragraphs>
  <Slides>30</Slides>
  <Notes>13</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30</vt:i4>
      </vt:variant>
    </vt:vector>
  </HeadingPairs>
  <TitlesOfParts>
    <vt:vector size="40" baseType="lpstr">
      <vt:lpstr>微軟正黑體</vt:lpstr>
      <vt:lpstr>新細明體</vt:lpstr>
      <vt:lpstr>標楷體</vt:lpstr>
      <vt:lpstr>Arial</vt:lpstr>
      <vt:lpstr>Calibri</vt:lpstr>
      <vt:lpstr>Calibri Light</vt:lpstr>
      <vt:lpstr>Cambria Math</vt:lpstr>
      <vt:lpstr>Times New Roman</vt:lpstr>
      <vt:lpstr>Wingdings</vt:lpstr>
      <vt:lpstr>Office 佈景主題</vt:lpstr>
      <vt:lpstr>Support vector machine(支援向量機)</vt:lpstr>
      <vt:lpstr>SVM(Linear v.s. Non-linear)</vt:lpstr>
      <vt:lpstr>SVM(Linear)</vt:lpstr>
      <vt:lpstr>SVM(Linear)</vt:lpstr>
      <vt:lpstr>SVM(Non-linear)</vt:lpstr>
      <vt:lpstr>SVM(Non-linear)</vt:lpstr>
      <vt:lpstr>SVM(Kernel)</vt:lpstr>
      <vt:lpstr>SVM</vt:lpstr>
      <vt:lpstr>Applying GIS and Machine Learning Methods to Twitter Data for Multiscale Surveillance of Influenza</vt:lpstr>
      <vt:lpstr>Outline</vt:lpstr>
      <vt:lpstr>Introduction</vt:lpstr>
      <vt:lpstr>Introduction</vt:lpstr>
      <vt:lpstr>Related work</vt:lpstr>
      <vt:lpstr>Related work</vt:lpstr>
      <vt:lpstr>Related work</vt:lpstr>
      <vt:lpstr>Method(資料來源)</vt:lpstr>
      <vt:lpstr>Method(過濾噪音資訊)</vt:lpstr>
      <vt:lpstr>Method</vt:lpstr>
      <vt:lpstr>Method(TF-IDF, 詞頻-逆向文件頻率)</vt:lpstr>
      <vt:lpstr>Method(SVM)</vt:lpstr>
      <vt:lpstr>Method(評估方法)</vt:lpstr>
      <vt:lpstr>Method(對於SVM結果的分析)</vt:lpstr>
      <vt:lpstr>Results</vt:lpstr>
      <vt:lpstr>Results</vt:lpstr>
      <vt:lpstr>Results</vt:lpstr>
      <vt:lpstr>Results</vt:lpstr>
      <vt:lpstr>Results</vt:lpstr>
      <vt:lpstr>Limitations</vt:lpstr>
      <vt:lpstr>Conclusions</vt:lpstr>
      <vt:lpstr>Comments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Machine Learning Algorithm for the Surveillance of Autism Spectrum Disorder</dc:title>
  <dc:creator>Windows 使用者</dc:creator>
  <cp:lastModifiedBy>Windows 使用者</cp:lastModifiedBy>
  <cp:revision>169</cp:revision>
  <dcterms:created xsi:type="dcterms:W3CDTF">2018-05-23T14:42:47Z</dcterms:created>
  <dcterms:modified xsi:type="dcterms:W3CDTF">2018-06-18T05:21:57Z</dcterms:modified>
</cp:coreProperties>
</file>