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65" r:id="rId24"/>
    <p:sldId id="273" r:id="rId25"/>
    <p:sldId id="274" r:id="rId26"/>
    <p:sldId id="275" r:id="rId27"/>
    <p:sldId id="267" r:id="rId28"/>
    <p:sldId id="268" r:id="rId29"/>
    <p:sldId id="269" r:id="rId30"/>
    <p:sldId id="270" r:id="rId31"/>
    <p:sldId id="271" r:id="rId32"/>
    <p:sldId id="272" r:id="rId33"/>
    <p:sldId id="276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16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8AF2-6BF5-4368-A56C-9E7AFC245EA2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A017-D142-4604-9DE4-941CDF82B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2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決策樹可分為不同種類，主要為以上幾種，</a:t>
            </a:r>
            <a:r>
              <a:rPr lang="en-US" altLang="zh-TW" dirty="0" smtClean="0"/>
              <a:t>CART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C4.5</a:t>
            </a:r>
            <a:r>
              <a:rPr lang="zh-TW" altLang="en-US" dirty="0" smtClean="0"/>
              <a:t>皆基於</a:t>
            </a:r>
            <a:r>
              <a:rPr lang="en-US" altLang="zh-TW" dirty="0" smtClean="0"/>
              <a:t>ID3</a:t>
            </a:r>
            <a:r>
              <a:rPr lang="zh-TW" altLang="en-US" smtClean="0"/>
              <a:t>來作改進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屬性值舉例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假如以年齡及身高兩個特徵來講，年齡的屬性值可能包括</a:t>
            </a:r>
            <a:r>
              <a:rPr lang="en-US" altLang="zh-TW" dirty="0" smtClean="0"/>
              <a:t>0~110</a:t>
            </a:r>
            <a:r>
              <a:rPr lang="zh-TW" altLang="en-US" dirty="0" smtClean="0"/>
              <a:t>歲，而身高的屬性值有</a:t>
            </a:r>
            <a:r>
              <a:rPr lang="en-US" altLang="zh-TW" dirty="0" smtClean="0"/>
              <a:t>70~250</a:t>
            </a:r>
            <a:r>
              <a:rPr lang="zh-TW" altLang="en-US" dirty="0" smtClean="0"/>
              <a:t>公分，明顯可以看出身高的屬性值越多，但身高不一定為最好的劃分依據</a:t>
            </a:r>
            <a:endParaRPr lang="en-US" altLang="zh-TW" dirty="0" smtClean="0"/>
          </a:p>
          <a:p>
            <a:r>
              <a:rPr lang="zh-TW" altLang="en-US" dirty="0" smtClean="0"/>
              <a:t>連續型特徵值就是指我們一般常見的整數或浮點數數值，離散型特徵值則是文字類型的</a:t>
            </a:r>
            <a:r>
              <a:rPr lang="en-US" altLang="zh-TW" dirty="0" smtClean="0"/>
              <a:t>YES/NO</a:t>
            </a:r>
            <a:r>
              <a:rPr lang="zh-TW" altLang="en-US" baseline="0" dirty="0" smtClean="0"/>
              <a:t>之類的特徵值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83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標準一：至少符合以下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三大項之二，且總共至少六小項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社交能力缺失。至少兩小項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多種非言語行為的缺失，如社交上的目光交流、面部表情、身體姿勢及手勢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不能與發育程度相當的同輩發展關係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缺少自發性的與他人分享快樂、興趣、成就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缺少社交及情感的互動能力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溝通能力缺失。至少一小項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語言發展遲緩，甚至沒有語言能力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有語言能力，但開啟談話、持續談話的能力不足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陳腔濫調，使用重複、特殊的語言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缺少與發育程度相當、有變化、自發性的假裝或模仿的行為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有限、重複、一成不變的行為、興趣、活動。至少一小項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進行一個或多個重複且有限的興趣，其次數及專注性已是不正常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不能適應專門性而非功能性的工作及儀式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一成不變重複某動作的癖好，如轉手指</a:t>
            </a:r>
          </a:p>
          <a:p>
            <a:pPr lvl="1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持續保有某物件之某部分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標準二：三歲前的發展遲緩、發展不正常。至少一小項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社會互動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社交語言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象徵性、想像性的遊戲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兒童期崩解症及蕾特氏症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的症狀可能類似自閉症，也可能完全無關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9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工作人員從評估中提取逐字描述，並且經由有經驗的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臨床醫生審查兒童的綜合信息，以確定症狀描述是否與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DSM</a:t>
            </a:r>
            <a:r>
              <a:rPr lang="zh-TW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診斷標準一致。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％符合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 ASD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標準的兒童沒有先前記錄的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診斷或分類。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9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95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該研究已提交給疾病控制和預防機構審查委員會，並被確定為非研究活動（公共衛生實踐），並且不需要接受人體研究評估。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6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我們將每個孩子的評價提取到一個單一的文本中，並刪除了標點符號，數字，將字母轉換為小寫字母，</a:t>
            </a:r>
            <a:endParaRPr lang="en-US" altLang="zh-TW" dirty="0" smtClean="0"/>
          </a:p>
          <a:p>
            <a:r>
              <a:rPr lang="zh-TW" altLang="en-US" dirty="0" smtClean="0"/>
              <a:t>然後“阻止”這些單詞（刪除單詞結尾）。我們考慮了出現率在</a:t>
            </a:r>
            <a:r>
              <a:rPr lang="en-US" altLang="zh-TW" dirty="0" smtClean="0"/>
              <a:t>3</a:t>
            </a:r>
            <a:r>
              <a:rPr lang="zh-TW" altLang="en-US" dirty="0" smtClean="0"/>
              <a:t>％以上（或</a:t>
            </a:r>
            <a:r>
              <a:rPr lang="en-US" altLang="zh-TW" dirty="0" smtClean="0"/>
              <a:t>1162</a:t>
            </a:r>
            <a:r>
              <a:rPr lang="zh-TW" altLang="en-US" dirty="0" smtClean="0"/>
              <a:t>個孩子的文件中的</a:t>
            </a:r>
            <a:r>
              <a:rPr lang="en-US" altLang="zh-TW" dirty="0" smtClean="0"/>
              <a:t>35</a:t>
            </a:r>
            <a:r>
              <a:rPr lang="zh-TW" altLang="en-US" dirty="0" smtClean="0"/>
              <a:t>個）發生的所有單詞或短語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我們不是簡單地計算每個單詞或短語的頻率，而是使用術語頻率逆文檔頻率加權（一種常見的方法，它考慮每個孩子記錄中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的術語頻率以及這個術語在他們的記錄中的比例記錄）。由此產生的術語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文件矩陣包含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1162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個兒童（行）和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13,135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個單詞短語（列）。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0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有時正類與負類資料的不平衡可能造成分類上的準確率會失準，而此資料正負類筆數相差不多</a:t>
            </a:r>
            <a:r>
              <a:rPr lang="en-US" altLang="zh-TW" dirty="0" smtClean="0"/>
              <a:t>(561:601)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以圖形去看也看出在正負類的比例不是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比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的情況下，模型的分類精度沒有太大影響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48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一般評估模型以準確率為主，不過對於醫生來說，可能會更想看到準確率以外的數據，</a:t>
            </a:r>
            <a:endParaRPr lang="en-US" altLang="zh-TW" dirty="0" smtClean="0"/>
          </a:p>
          <a:p>
            <a:r>
              <a:rPr lang="zh-TW" altLang="en-US" dirty="0" smtClean="0"/>
              <a:t>所以特別將與準確率相關的幾個評估值列出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9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A017-D142-4604-9DE4-941CDF82B6A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4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2FC0-4E68-4344-A445-84224837E8BF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D25B-9947-479B-93A0-6ABB9377B010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1B53-F331-445F-B44E-728A1E77BE82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41F7-F5A1-49DC-8BEF-A668B9D5EA87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3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B10-2BB9-4DE5-A64D-B404EFAD0282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A70E-14E6-4C32-AFA1-407EC6C09FE7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7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4B-DC7E-47D1-B0FA-044C92AC6815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7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8633-429D-4360-A0F0-8CD583E016D9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7C8-B38E-4049-8F2F-9C4E9D3C431B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43A-3966-460C-A8B1-DFB408F69AB3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F4A-00D8-4723-9F5B-7DC13756BB2B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4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64F3-BABD-4B54-B973-6D61D2279E32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 &amp; Random forest</a:t>
            </a:r>
            <a:b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決策樹與隨機森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</a:t>
            </a: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1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隨機森林實作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假設我們隨機選取特徵，以前面的圖為例，總共有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個特徵，選到的特徵可能為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type of MM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cytology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weakness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個特徵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這邊要注意的一點是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選取的特徵數會遠小於總共的特徵數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(5&lt;&lt;15)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選完特徵後就依照這些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特徵的重要性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從高到低開始建構決策樹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假設特徵的重要性排序為</a:t>
            </a:r>
            <a:r>
              <a:rPr lang="en-US" altLang="zh-TW" dirty="0">
                <a:ea typeface="標楷體" panose="03000509000000000000" pitchFamily="65" charset="-120"/>
              </a:rPr>
              <a:t>age&gt;cytology&gt;weakness…</a:t>
            </a:r>
            <a:r>
              <a:rPr lang="zh-TW" altLang="en-US" dirty="0">
                <a:ea typeface="標楷體" panose="03000509000000000000" pitchFamily="65" charset="-120"/>
              </a:rPr>
              <a:t>，則建構出的</a:t>
            </a:r>
            <a:r>
              <a:rPr lang="zh-TW" altLang="en-US" dirty="0" smtClean="0">
                <a:ea typeface="標楷體" panose="03000509000000000000" pitchFamily="65" charset="-120"/>
              </a:rPr>
              <a:t>決策樹會如圖</a:t>
            </a:r>
            <a:r>
              <a:rPr lang="en-US" altLang="zh-TW" dirty="0" smtClean="0">
                <a:ea typeface="標楷體" panose="03000509000000000000" pitchFamily="65" charset="-120"/>
              </a:rPr>
              <a:t>: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5582" y="2267398"/>
            <a:ext cx="4012018" cy="63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4186" y="328900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28900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81107" y="420473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00260" y="420473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91107" y="512046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512046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95730" y="2880282"/>
            <a:ext cx="17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age&gt;30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11525" y="2894401"/>
            <a:ext cx="15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age&lt;30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>
            <a:stCxn id="4" idx="2"/>
            <a:endCxn id="6" idx="0"/>
          </p:cNvCxnSpPr>
          <p:nvPr/>
        </p:nvCxnSpPr>
        <p:spPr>
          <a:xfrm flipH="1">
            <a:off x="4229986" y="2906067"/>
            <a:ext cx="1236921" cy="3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466907" y="2906067"/>
            <a:ext cx="1314893" cy="35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8" idx="0"/>
          </p:cNvCxnSpPr>
          <p:nvPr/>
        </p:nvCxnSpPr>
        <p:spPr>
          <a:xfrm flipH="1">
            <a:off x="5466907" y="3746205"/>
            <a:ext cx="1314893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9" idx="0"/>
          </p:cNvCxnSpPr>
          <p:nvPr/>
        </p:nvCxnSpPr>
        <p:spPr>
          <a:xfrm>
            <a:off x="6781800" y="3746205"/>
            <a:ext cx="1304260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2"/>
          </p:cNvCxnSpPr>
          <p:nvPr/>
        </p:nvCxnSpPr>
        <p:spPr>
          <a:xfrm flipH="1">
            <a:off x="6771167" y="4661935"/>
            <a:ext cx="1314893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0" idx="0"/>
          </p:cNvCxnSpPr>
          <p:nvPr/>
        </p:nvCxnSpPr>
        <p:spPr>
          <a:xfrm>
            <a:off x="8086060" y="4661935"/>
            <a:ext cx="1190847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070112" y="3760382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cytology=1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110370" y="3810131"/>
            <a:ext cx="149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ytology=0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276907" y="4744304"/>
            <a:ext cx="139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weakness=1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410200" y="4758626"/>
            <a:ext cx="13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eakness=0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066796" y="5735055"/>
            <a:ext cx="800219" cy="829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000" dirty="0" smtClean="0"/>
              <a:t>...</a:t>
            </a:r>
            <a:endParaRPr lang="zh-TW" altLang="en-US" sz="4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18526" y="5736114"/>
            <a:ext cx="800219" cy="829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000" dirty="0" smtClean="0"/>
              <a:t>...</a:t>
            </a:r>
            <a:endParaRPr lang="zh-TW" altLang="en-US" sz="4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150685" y="2232789"/>
            <a:ext cx="285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8199" y="5161300"/>
            <a:ext cx="4767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然而這只是其中一棵決策樹，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決策樹隨機採樣的樣本與選取到的特徵可能會不同，分類上的結果也就會有所不同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隨機森林實作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假設我們要分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，設定隨機森林的決策樹數量為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對於我輸入的第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筆資料，第一棵樹輸出為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，第二棵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樹輸出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，第三棵樹輸出為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，則以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投票經多數決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判定第一筆資料屬於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回歸則單純將輸出的值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相加取平均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作為最終結果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Development of a Machine Learning</a:t>
            </a:r>
            <a:br>
              <a:rPr lang="en-US" altLang="zh-TW" sz="4000" dirty="0"/>
            </a:br>
            <a:r>
              <a:rPr lang="en-US" altLang="zh-TW" sz="4000" dirty="0"/>
              <a:t>Algorithm for the Surveillance of Autism</a:t>
            </a:r>
            <a:br>
              <a:rPr lang="en-US" altLang="zh-TW" sz="4000" dirty="0"/>
            </a:br>
            <a:r>
              <a:rPr lang="en-US" altLang="zh-TW" sz="4000" dirty="0"/>
              <a:t>Spectrum Disorder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2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/>
              <a:t>M</a:t>
            </a:r>
            <a:r>
              <a:rPr lang="en-US" altLang="zh-TW" sz="3200" dirty="0" smtClean="0"/>
              <a:t>ethod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 smtClean="0"/>
              <a:t>Experiments and Results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 smtClean="0"/>
              <a:t>Conclusions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3200" dirty="0" smtClean="0"/>
              <a:t>Comments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sz="32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6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Introduction(ASD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簡單介紹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症譜系障礙（</a:t>
            </a:r>
            <a:r>
              <a:rPr lang="en-US" altLang="zh-TW" dirty="0" smtClean="0"/>
              <a:t>Autism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Spectrum Disorder, </a:t>
            </a:r>
            <a:r>
              <a:rPr lang="en-US" altLang="zh-TW" dirty="0" smtClean="0"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）是指一組神經發育障礙，其特徵在於社交溝通障礙和重複行為以及受限制的興趣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/>
              <a:t>DSM-IV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自閉症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引用自維基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社交能力缺失、溝通能力缺失、重複或有限的行為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三歲前的發展遲緩、發展不正常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不能以蕾特氏症或兒童期崩解症解釋的障礙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資料收集及定義的困難性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在美國，對於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此疾病的分類的使用存在很大的差異性，因為它們的主要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預期目的是確保為個人提供適當的服務而不是對殘疾進行分類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，所以這些系統不能統一識別符合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標準的所有個人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疾病控制和預防中心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CDC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）開發了基於人群的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監視協議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，該協議使用來自多個健康和教育來源的信息，並且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不完全依賴於現有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診斷或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自閉症和發育障礙監測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絡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建立了一個收集資料的管道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每個站點都會從社區的診所和學校收集發育評估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6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自動評估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的必要性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鑑於這一勞動密集型審查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過程，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監測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系統的及時性和範圍受到必須手動審查的信息量不斷增加的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挑戰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總體報告的患病率增加了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喬治亞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ADDM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臨床醫生在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年評估了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1,152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項評估，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年評估了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9,811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項，增加了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提高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監測的效率和及時性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，開發了機器學習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的算法，該算法使用兒童評估中包含的單詞和短語來預測孩子是否符合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監督標準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8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ASD</a:t>
            </a:r>
            <a:r>
              <a:rPr lang="zh-TW" altLang="en-US" b="1" dirty="0"/>
              <a:t>監視系統和數據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這項研究使用了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年喬治亞州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ADDM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絡所監測並收集到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以上的兒童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和居住在研究區的兒童提供健康和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特殊教育的數據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數據經由專業的</a:t>
            </a:r>
            <a:r>
              <a:rPr lang="en-US" altLang="zh-TW" dirty="0" smtClean="0"/>
              <a:t>ADDM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研究臨床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醫師審查並評估</a:t>
            </a:r>
            <a:r>
              <a:rPr lang="en-US" altLang="zh-TW" b="1" dirty="0" smtClean="0"/>
              <a:t>DSM-IV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所描述的診斷標準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:1162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名的兒童，抽取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5396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項評估結果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 601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名兒童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符合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病例定義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:1450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兒童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，抽取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9811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項評估結果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754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名兒童符合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病例定義。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6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r>
              <a:rPr lang="en-US" altLang="zh-TW" sz="3200" dirty="0" smtClean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本做前處理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825" y="1482724"/>
            <a:ext cx="11944350" cy="513524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詞袋模型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(Bag of words, BOW):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捕捉文檔中單詞或短語的相對頻率，並忽略相鄰單詞或短語的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順序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 example: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 do not want to play with you, he do not, too.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 just want to play the piano.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BOW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會藉由所擁有的詞語或句子建立一字典，以上兩句為例，建立出字典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{I, do, not, want, to, play, with, you, he, too, just, the, piano}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根據字典，能把以上兩句子轉換為向量，分別為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[1, 2, 2, 1, 1, 1, 1, 1, 1, 1, 0, 0, 0]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[1, 0, 0, 1, 1, 1, 0, 0, 0, 0, 1, 1, 1]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1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假設判定是否有為患有此癌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的病人，則決策樹可能如下圖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1107" y="244886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4186" y="328900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28900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81107" y="420473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00260" y="420473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91107" y="512046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512046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95730" y="2880282"/>
            <a:ext cx="17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&gt;30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11525" y="2894401"/>
            <a:ext cx="15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&lt;30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>
            <a:stCxn id="4" idx="2"/>
            <a:endCxn id="6" idx="0"/>
          </p:cNvCxnSpPr>
          <p:nvPr/>
        </p:nvCxnSpPr>
        <p:spPr>
          <a:xfrm flipH="1">
            <a:off x="4229986" y="2906067"/>
            <a:ext cx="1236921" cy="3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466907" y="2906067"/>
            <a:ext cx="1314893" cy="35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8" idx="0"/>
          </p:cNvCxnSpPr>
          <p:nvPr/>
        </p:nvCxnSpPr>
        <p:spPr>
          <a:xfrm flipH="1">
            <a:off x="5466907" y="3746205"/>
            <a:ext cx="1314893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9" idx="0"/>
          </p:cNvCxnSpPr>
          <p:nvPr/>
        </p:nvCxnSpPr>
        <p:spPr>
          <a:xfrm>
            <a:off x="6781800" y="3746205"/>
            <a:ext cx="1304260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2"/>
          </p:cNvCxnSpPr>
          <p:nvPr/>
        </p:nvCxnSpPr>
        <p:spPr>
          <a:xfrm flipH="1">
            <a:off x="6771167" y="4661935"/>
            <a:ext cx="1314893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0" idx="0"/>
          </p:cNvCxnSpPr>
          <p:nvPr/>
        </p:nvCxnSpPr>
        <p:spPr>
          <a:xfrm>
            <a:off x="8086060" y="4661935"/>
            <a:ext cx="1190847" cy="45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070112" y="3760382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身高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&gt;170cm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110370" y="3810131"/>
            <a:ext cx="149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身高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&lt;170cm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276907" y="4744304"/>
            <a:ext cx="139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有抽菸習慣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410200" y="4758626"/>
            <a:ext cx="13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沒抽菸習慣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066796" y="5735055"/>
            <a:ext cx="800219" cy="829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000" dirty="0" smtClean="0"/>
              <a:t>...</a:t>
            </a:r>
            <a:endParaRPr lang="zh-TW" altLang="en-US" sz="4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18526" y="5736114"/>
            <a:ext cx="800219" cy="829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000" dirty="0" smtClean="0"/>
              <a:t>...</a:t>
            </a:r>
            <a:endParaRPr lang="zh-TW" altLang="en-US" sz="4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38876" y="5577665"/>
            <a:ext cx="405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基準為何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病例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使用隨機森林</a:t>
            </a:r>
            <a:r>
              <a:rPr lang="en-US" altLang="zh-TW" dirty="0"/>
              <a:t>(Random </a:t>
            </a:r>
            <a:r>
              <a:rPr lang="en-US" altLang="zh-TW" dirty="0" smtClean="0"/>
              <a:t>Forests, RF)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進行兩項任務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識別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對於分類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最重要的單詞和短語的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有用的單詞和短語中構建一個算法來執行實際的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分類，其中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1162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筆資料做為訓練資料集，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筆資料作為測試資料集來評估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4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進行變量重要度評分排名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690688"/>
            <a:ext cx="6091873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37810" y="6037582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變量重要度排名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0063" y="5760583"/>
            <a:ext cx="20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選取排名前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的變量進行下一步驟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2863" y="2432974"/>
            <a:ext cx="45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</a:p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ctr"/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</a:p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變量重要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24033" y="3363170"/>
            <a:ext cx="184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所有變量有做歸一化，因此所有變量的總和為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列出一部分的變量重要度做觀察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12" y="1482725"/>
            <a:ext cx="4224858" cy="518959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2772" y="3061857"/>
            <a:ext cx="355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這邊的變量從高到低排序，我們可以觀察到重要度最高的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autism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也不過只有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0.053333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3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觀察有無資料不平衡的問題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77071"/>
              </p:ext>
            </p:extLst>
          </p:nvPr>
        </p:nvGraphicFramePr>
        <p:xfrm>
          <a:off x="6732270" y="1412956"/>
          <a:ext cx="5269230" cy="1238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744">
                  <a:extLst>
                    <a:ext uri="{9D8B030D-6E8A-4147-A177-3AD203B41FA5}">
                      <a16:colId xmlns:a16="http://schemas.microsoft.com/office/drawing/2014/main" val="696464963"/>
                    </a:ext>
                  </a:extLst>
                </a:gridCol>
                <a:gridCol w="1977486">
                  <a:extLst>
                    <a:ext uri="{9D8B030D-6E8A-4147-A177-3AD203B41FA5}">
                      <a16:colId xmlns:a16="http://schemas.microsoft.com/office/drawing/2014/main" val="1268842757"/>
                    </a:ext>
                  </a:extLst>
                </a:gridCol>
              </a:tblGrid>
              <a:tr h="495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Cutoff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Overall percent agreement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extLst>
                  <a:ext uri="{0D108BD9-81ED-4DB2-BD59-A6C34878D82A}">
                    <a16:rowId xmlns:a16="http://schemas.microsoft.com/office/drawing/2014/main" val="609053084"/>
                  </a:ext>
                </a:extLst>
              </a:tr>
              <a:tr h="247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0.483 (proportion of non-cases)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86.4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extLst>
                  <a:ext uri="{0D108BD9-81ED-4DB2-BD59-A6C34878D82A}">
                    <a16:rowId xmlns:a16="http://schemas.microsoft.com/office/drawing/2014/main" val="3125143178"/>
                  </a:ext>
                </a:extLst>
              </a:tr>
              <a:tr h="247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0.409 (“optimal” based on data)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86.9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extLst>
                  <a:ext uri="{0D108BD9-81ED-4DB2-BD59-A6C34878D82A}">
                    <a16:rowId xmlns:a16="http://schemas.microsoft.com/office/drawing/2014/main" val="4056824742"/>
                  </a:ext>
                </a:extLst>
              </a:tr>
              <a:tr h="2476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0.500 (default RF for binary classification)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86.3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572" marR="89572" marT="0" marB="0"/>
                </a:tc>
                <a:extLst>
                  <a:ext uri="{0D108BD9-81ED-4DB2-BD59-A6C34878D82A}">
                    <a16:rowId xmlns:a16="http://schemas.microsoft.com/office/drawing/2014/main" val="231655421"/>
                  </a:ext>
                </a:extLst>
              </a:tr>
            </a:tbl>
          </a:graphicData>
        </a:graphic>
      </p:graphicFrame>
      <p:pic>
        <p:nvPicPr>
          <p:cNvPr id="8" name="Picture 9" descr="\\cdc.gov\private\L328\xde8\ADDM\evals\FinalScripts\POne\tunin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32547"/>
            <a:ext cx="6461760" cy="461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7018020" y="2842674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0.483=561/1162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1162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年資料總數，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561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為沒有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病例的兒童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92530" y="6109780"/>
            <a:ext cx="534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Figure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不同分類切點時的模型精度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018020" y="4149090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由於這些值非常相似，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因此將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截止值保留在原始值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Method(RF process)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5" y="1690688"/>
            <a:ext cx="5175957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8" y="1690689"/>
            <a:ext cx="5178017" cy="43513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7265" y="5273749"/>
            <a:ext cx="303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本研究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1162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個孩童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13135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個詞語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0093" y="2314502"/>
            <a:ext cx="215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對於一棵樹的訓練，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樣本採隨機忽略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37%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樣本來做置換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53596" y="3237832"/>
            <a:ext cx="286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第一個選到的重要度最高的特徵為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autism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，作為一開始分裂的節點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7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Method(RF process)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58" y="2074917"/>
            <a:ext cx="4724400" cy="35337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29" y="2074917"/>
            <a:ext cx="4743450" cy="36671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37414" y="4338083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當紀錄中有出現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autism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則往右走，沒有則往左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30140" y="5608692"/>
            <a:ext cx="37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以其他選取到的特徵繼續做分支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1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Method(RF process)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49" y="2128523"/>
            <a:ext cx="4914900" cy="37242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56" y="2128523"/>
            <a:ext cx="4676775" cy="3705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33304" y="5510582"/>
            <a:ext cx="378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其中一棵樹所得結果如圖，終端節點輸出為有自閉症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無自閉症，而本研究共用了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棵樹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87340" y="552963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對於所有樹的輸出採投票方式來獲得最終分類結果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4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Method(</a:t>
            </a:r>
            <a:r>
              <a:rPr lang="zh-TW" altLang="en-US" dirty="0" smtClean="0"/>
              <a:t>評估模型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302" y="1913860"/>
            <a:ext cx="10928498" cy="481045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敏度</a:t>
            </a:r>
            <a:r>
              <a:rPr lang="en-US" altLang="zh-TW" dirty="0" smtClean="0"/>
              <a:t>(Sensitivity)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TP/TP+FN  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特異性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ea typeface="標楷體" panose="03000509000000000000" pitchFamily="65" charset="-120"/>
              </a:rPr>
              <a:t>Specificity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en-US" altLang="zh-TW" dirty="0"/>
              <a:t> TN/FP+TN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陽性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預測值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Positive </a:t>
            </a:r>
            <a:r>
              <a:rPr lang="en-US" altLang="zh-TW" dirty="0"/>
              <a:t>predictive </a:t>
            </a:r>
            <a:r>
              <a:rPr lang="en-US" altLang="zh-TW" dirty="0" smtClean="0"/>
              <a:t>value, PPV</a:t>
            </a:r>
            <a:r>
              <a:rPr lang="zh-TW" altLang="en-US" dirty="0" smtClean="0"/>
              <a:t>）</a:t>
            </a:r>
            <a:r>
              <a:rPr lang="en-US" altLang="zh-TW" dirty="0" smtClean="0"/>
              <a:t>:TP/TP+FP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陰性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預測值</a:t>
            </a:r>
            <a:r>
              <a:rPr lang="zh-TW" altLang="en-US" dirty="0" smtClean="0"/>
              <a:t>（</a:t>
            </a:r>
            <a:r>
              <a:rPr lang="en-US" altLang="zh-TW" dirty="0" smtClean="0"/>
              <a:t>Negative </a:t>
            </a:r>
            <a:r>
              <a:rPr lang="en-US" altLang="zh-TW" dirty="0"/>
              <a:t>predictive </a:t>
            </a:r>
            <a:r>
              <a:rPr lang="en-US" altLang="zh-TW" dirty="0" smtClean="0"/>
              <a:t>value, NPV</a:t>
            </a:r>
            <a:r>
              <a:rPr lang="zh-TW" altLang="en-US" dirty="0" smtClean="0"/>
              <a:t>）</a:t>
            </a:r>
            <a:r>
              <a:rPr lang="en-US" altLang="zh-TW" dirty="0" smtClean="0"/>
              <a:t>:TN/TN+FN</a:t>
            </a:r>
          </a:p>
          <a:p>
            <a:r>
              <a:rPr lang="en-US" altLang="zh-TW" dirty="0" smtClean="0"/>
              <a:t>ROC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曲線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ea typeface="標楷體" panose="03000509000000000000" pitchFamily="65" charset="-120"/>
              </a:rPr>
              <a:t>R</a:t>
            </a:r>
            <a:r>
              <a:rPr lang="en-US" altLang="zh-TW" dirty="0" smtClean="0"/>
              <a:t>eceiver-operating characteristic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curve)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2191"/>
              </p:ext>
            </p:extLst>
          </p:nvPr>
        </p:nvGraphicFramePr>
        <p:xfrm>
          <a:off x="7364766" y="19899"/>
          <a:ext cx="3989034" cy="291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23">
                  <a:extLst>
                    <a:ext uri="{9D8B030D-6E8A-4147-A177-3AD203B41FA5}">
                      <a16:colId xmlns:a16="http://schemas.microsoft.com/office/drawing/2014/main" val="3598910476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425119068"/>
                    </a:ext>
                  </a:extLst>
                </a:gridCol>
                <a:gridCol w="1585959">
                  <a:extLst>
                    <a:ext uri="{9D8B030D-6E8A-4147-A177-3AD203B41FA5}">
                      <a16:colId xmlns:a16="http://schemas.microsoft.com/office/drawing/2014/main" val="1463820110"/>
                    </a:ext>
                  </a:extLst>
                </a:gridCol>
                <a:gridCol w="1482629">
                  <a:extLst>
                    <a:ext uri="{9D8B030D-6E8A-4147-A177-3AD203B41FA5}">
                      <a16:colId xmlns:a16="http://schemas.microsoft.com/office/drawing/2014/main" val="3377846314"/>
                    </a:ext>
                  </a:extLst>
                </a:gridCol>
              </a:tblGrid>
              <a:tr h="420477">
                <a:tc rowSpan="2"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真實值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70931"/>
                  </a:ext>
                </a:extLst>
              </a:tr>
              <a:tr h="465937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20376"/>
                  </a:ext>
                </a:extLst>
              </a:tr>
              <a:tr h="1014820">
                <a:tc rowSpan="2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p’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True</a:t>
                      </a:r>
                      <a:r>
                        <a:rPr lang="en-US" altLang="zh-TW" baseline="0" dirty="0" smtClean="0"/>
                        <a:t> Positive</a:t>
                      </a:r>
                    </a:p>
                    <a:p>
                      <a:r>
                        <a:rPr lang="en-US" altLang="zh-TW" baseline="0" dirty="0" smtClean="0"/>
                        <a:t>(TP)</a:t>
                      </a:r>
                    </a:p>
                    <a:p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真陽性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False Positive</a:t>
                      </a:r>
                    </a:p>
                    <a:p>
                      <a:r>
                        <a:rPr lang="en-US" altLang="zh-TW" dirty="0" smtClean="0"/>
                        <a:t>(FP)</a:t>
                      </a:r>
                    </a:p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偽陽性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4844"/>
                  </a:ext>
                </a:extLst>
              </a:tr>
              <a:tr h="1014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n’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False Negative</a:t>
                      </a:r>
                    </a:p>
                    <a:p>
                      <a:r>
                        <a:rPr lang="en-US" altLang="zh-TW" dirty="0" smtClean="0"/>
                        <a:t>(FN)</a:t>
                      </a:r>
                    </a:p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偽陰性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True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Negative</a:t>
                      </a:r>
                    </a:p>
                    <a:p>
                      <a:r>
                        <a:rPr lang="en-US" altLang="zh-TW" baseline="0" dirty="0" smtClean="0"/>
                        <a:t>(TN)</a:t>
                      </a:r>
                    </a:p>
                    <a:p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真陰性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8183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24017"/>
              </p:ext>
            </p:extLst>
          </p:nvPr>
        </p:nvGraphicFramePr>
        <p:xfrm>
          <a:off x="11353800" y="19900"/>
          <a:ext cx="588913" cy="291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13">
                  <a:extLst>
                    <a:ext uri="{9D8B030D-6E8A-4147-A177-3AD203B41FA5}">
                      <a16:colId xmlns:a16="http://schemas.microsoft.com/office/drawing/2014/main" val="4137336138"/>
                    </a:ext>
                  </a:extLst>
                </a:gridCol>
              </a:tblGrid>
              <a:tr h="8587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63345"/>
                  </a:ext>
                </a:extLst>
              </a:tr>
              <a:tr h="1033219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sz="2400" dirty="0" smtClean="0"/>
                        <a:t>P’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87869"/>
                  </a:ext>
                </a:extLst>
              </a:tr>
              <a:tr h="1024042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pPr algn="ctr"/>
                      <a:r>
                        <a:rPr lang="en-US" altLang="zh-TW" sz="2400" dirty="0" smtClean="0"/>
                        <a:t>N’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32228"/>
                  </a:ext>
                </a:extLst>
              </a:tr>
            </a:tbl>
          </a:graphicData>
        </a:graphic>
      </p:graphicFrame>
      <p:cxnSp>
        <p:nvCxnSpPr>
          <p:cNvPr id="18" name="直線接點 17"/>
          <p:cNvCxnSpPr/>
          <p:nvPr/>
        </p:nvCxnSpPr>
        <p:spPr>
          <a:xfrm>
            <a:off x="999461" y="6251946"/>
            <a:ext cx="2126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329070" y="6303467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1-Specificity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1549" y="4747437"/>
            <a:ext cx="461665" cy="1127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/>
              <a:t>Sensitivity</a:t>
            </a:r>
            <a:endParaRPr lang="zh-TW" altLang="en-US" dirty="0"/>
          </a:p>
        </p:txBody>
      </p:sp>
      <p:sp>
        <p:nvSpPr>
          <p:cNvPr id="26" name="弧形 25"/>
          <p:cNvSpPr/>
          <p:nvPr/>
        </p:nvSpPr>
        <p:spPr>
          <a:xfrm rot="17069506">
            <a:off x="273940" y="5441397"/>
            <a:ext cx="3577555" cy="2164922"/>
          </a:xfrm>
          <a:prstGeom prst="arc">
            <a:avLst>
              <a:gd name="adj1" fmla="val 16200000"/>
              <a:gd name="adj2" fmla="val 197837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999460" y="4359349"/>
            <a:ext cx="1973040" cy="190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9090434">
            <a:off x="594656" y="4813292"/>
            <a:ext cx="3577555" cy="2164922"/>
          </a:xfrm>
          <a:prstGeom prst="arc">
            <a:avLst>
              <a:gd name="adj1" fmla="val 16200000"/>
              <a:gd name="adj2" fmla="val 197837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1" name="直線接點 40"/>
          <p:cNvCxnSpPr>
            <a:stCxn id="39" idx="2"/>
          </p:cNvCxnSpPr>
          <p:nvPr/>
        </p:nvCxnSpPr>
        <p:spPr>
          <a:xfrm flipH="1">
            <a:off x="2838893" y="4477184"/>
            <a:ext cx="2831" cy="177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2972500" y="6251946"/>
            <a:ext cx="249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999460" y="4359349"/>
            <a:ext cx="0" cy="189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向右箭號 48"/>
          <p:cNvSpPr/>
          <p:nvPr/>
        </p:nvSpPr>
        <p:spPr>
          <a:xfrm>
            <a:off x="2446802" y="5045588"/>
            <a:ext cx="1398721" cy="31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022757" y="4789577"/>
            <a:ext cx="326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計算曲線下的區域面積，面積越大，正確率越高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3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941" y="1517281"/>
            <a:ext cx="6120052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67060" y="1988562"/>
            <a:ext cx="577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預測分數直方圖與臨床醫師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指定的監測病例定義的比較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（藍色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閉症譜系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障礙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紅色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無自閉症譜系障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21126" y="6027995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</a:t>
            </a:r>
            <a:r>
              <a:rPr lang="en-US" altLang="zh-TW" dirty="0" smtClean="0"/>
              <a:t>:</a:t>
            </a:r>
            <a:r>
              <a:rPr lang="zh-TW" altLang="en-US" dirty="0" smtClean="0"/>
              <a:t>樹預測</a:t>
            </a:r>
            <a:r>
              <a:rPr lang="en-US" altLang="zh-TW" dirty="0" smtClean="0"/>
              <a:t>ASD</a:t>
            </a:r>
            <a:r>
              <a:rPr lang="zh-TW" altLang="en-US" dirty="0" smtClean="0"/>
              <a:t>的比例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54642" y="2173229"/>
            <a:ext cx="446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r>
              <a:rPr lang="zh-TW" altLang="en-US" dirty="0" smtClean="0"/>
              <a:t>軸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:</a:t>
            </a:r>
            <a:r>
              <a:rPr lang="zh-TW" altLang="en-US" dirty="0" smtClean="0"/>
              <a:t>孩童數量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557436" y="4218622"/>
                <a:ext cx="31064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得到的準確率為</a:t>
                </a:r>
                <a:r>
                  <a:rPr lang="en-US" altLang="zh-TW" sz="2000" dirty="0" smtClean="0"/>
                  <a:t>633+621/633+621+121+75</a:t>
                </a:r>
              </a:p>
              <a:p>
                <a:r>
                  <a:rPr lang="en-US" altLang="zh-TW" sz="2000" dirty="0" smtClean="0"/>
                  <a:t>=1254/1450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86%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436" y="4218622"/>
                <a:ext cx="3106479" cy="1015663"/>
              </a:xfrm>
              <a:prstGeom prst="rect">
                <a:avLst/>
              </a:prstGeom>
              <a:blipFill>
                <a:blip r:embed="rId3"/>
                <a:stretch>
                  <a:fillRect l="-2161" t="-2994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13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03" y="1931950"/>
            <a:ext cx="748259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754372" y="1441987"/>
            <a:ext cx="897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臨床醫師指定的監測自閉症譜系障礙（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）病例狀況與隨機森林算法預測之間的比較。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6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623"/>
                <a:ext cx="10515600" cy="56352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評估基準    資訊獲益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(Information Gain, IG)</a:t>
                </a: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熵</a:t>
                </a:r>
                <a:r>
                  <a:rPr lang="en-US" altLang="zh-TW" dirty="0" smtClean="0"/>
                  <a:t>(Entropy)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表示符合條件的機率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表示不符合條件的機率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例子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假設總共有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30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個病患，一開始先決定以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或</a:t>
                </a:r>
                <a:r>
                  <a:rPr lang="zh-TW" altLang="en-US" sz="2400" dirty="0" smtClean="0">
                    <a:solidFill>
                      <a:schemeClr val="accent5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身高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來分類</a:t>
                </a:r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accent5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</a:t>
                </a:r>
                <a:r>
                  <a:rPr lang="zh-TW" altLang="en-US" sz="2400" dirty="0">
                    <a:solidFill>
                      <a:schemeClr val="accent5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高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的部分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&gt;170cm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的有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14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要接受治療，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位不用，經計算後其熵約為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0.99;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身高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&lt;170cm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的有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16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9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位不用，經計算後其熵約為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0.99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，取其熵的加權平均值為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(14/30)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0.99+(16/30)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0.99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0.99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齡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的部分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&gt;30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歲的有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位不用，經計算後其熵約為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0.72;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齡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&lt;30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歲的有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20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13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位不用，經計算後其熵約為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0.93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，取其熵的加權平均值為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(10/30)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0.72+(20/30)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0.93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0.86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熵越高代表資訊的凌亂程度越高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，越難分類，因此此例子會以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先做分類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623"/>
                <a:ext cx="10515600" cy="5635255"/>
              </a:xfrm>
              <a:blipFill>
                <a:blip r:embed="rId2"/>
                <a:stretch>
                  <a:fillRect l="-1217" t="-1948" b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466754" y="1176711"/>
            <a:ext cx="489098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通過演算法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估算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患病率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8206"/>
            <a:ext cx="9056470" cy="19375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1599" y="2509284"/>
            <a:ext cx="843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孤獨症和發育障礙監測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1,000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名兒童患自閉症譜系障礙（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）的患病率（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％置信區間）：公佈的和算法推算的估計值之間的比較。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26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1167" cy="1325563"/>
          </a:xfrm>
        </p:spPr>
        <p:txBody>
          <a:bodyPr/>
          <a:lstStyle/>
          <a:p>
            <a:r>
              <a:rPr lang="en-US" altLang="zh-TW" dirty="0" smtClean="0"/>
              <a:t>Results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具有一致和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致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的兒童的特徵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64" y="2344387"/>
            <a:ext cx="8635407" cy="3801232"/>
          </a:xfrm>
        </p:spPr>
      </p:pic>
      <p:sp>
        <p:nvSpPr>
          <p:cNvPr id="5" name="文字方塊 4"/>
          <p:cNvSpPr txBox="1"/>
          <p:nvPr/>
        </p:nvSpPr>
        <p:spPr>
          <a:xfrm>
            <a:off x="1891264" y="1832871"/>
            <a:ext cx="945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兒童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演算法與臨床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醫師對自閉症譜系障礙（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）病例狀況的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37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利用機器學習的自動化方法可以在判斷孩童是否符合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標準得到高的準確率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可能有機會獲得更高的準確率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61507" y="1825624"/>
                <a:ext cx="11621386" cy="494731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吉尼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純度</a:t>
                </a:r>
                <a:r>
                  <a:rPr lang="en-US" altLang="zh-TW" dirty="0" smtClean="0"/>
                  <a:t>(Gini impurity)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–(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延續上例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假設總共有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個病患，一開始先決定以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或</a:t>
                </a:r>
                <a:r>
                  <a:rPr lang="zh-TW" altLang="en-US" sz="2400" dirty="0">
                    <a:solidFill>
                      <a:schemeClr val="accent5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身高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來分類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chemeClr val="accent5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身高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的部分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&gt;170cm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的有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14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不純度約為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0.49;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&lt;170cm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的有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16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9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度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約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0.49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其值的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加權平均值為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(14/30)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0.49+(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16/30)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0.49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0.49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的部分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&gt;30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歲的有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不純度為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0.32;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身高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&lt;30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歲的有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20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人，其中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13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位要接受治療，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位不用，經計算後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度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0.455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不純度的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加權平均值為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(10/30)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0.32+(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20/30)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*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0.455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0.41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Gini</a:t>
                </a:r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不純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度</a:t>
                </a:r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越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高代表資訊的凌亂程度越高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，越難分類，因此此例子會以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先做分類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507" y="1825624"/>
                <a:ext cx="11621386" cy="4947315"/>
              </a:xfrm>
              <a:blipFill>
                <a:blip r:embed="rId2"/>
                <a:stretch>
                  <a:fillRect l="-944" t="-2217" r="-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ID3: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以熵值越小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資訊獲益越高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的特徵來劃分數據，為一種貪婪演算法。缺點為會優先選擇屬性值多的特徵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屬性值多的特徵資訊獲益越高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以及不能處理連續型特徵值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C4.5: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ID3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的兩個缺點，第一為改用資訊獲益率來衡量，第二為將連續型特徵值轉換為離散型特徵值再進行處理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CART: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最常被應用，使用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Gini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係數來作為劃分依據，採二分法劃分數據，可用於分類也可用於回歸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14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決策樹的優缺點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直觀且易於實現、可處理分類也可處理回歸問題、訓練時間短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資料量不平衡時結果易受影響、容易過度擬合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如何改善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(Random Forest)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1052623" y="4327452"/>
            <a:ext cx="584791" cy="372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9512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隨機森林為集成學習</a:t>
            </a:r>
            <a:r>
              <a:rPr lang="en-US" altLang="zh-TW" dirty="0"/>
              <a:t>(</a:t>
            </a:r>
            <a:r>
              <a:rPr lang="en-US" altLang="zh-TW" dirty="0" smtClean="0"/>
              <a:t>ensemble </a:t>
            </a:r>
            <a:r>
              <a:rPr lang="en-US" altLang="zh-TW" dirty="0"/>
              <a:t>learning)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的一種，由多棵決策樹構成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隨機取一定數量的樣本，採有放回的方式，作為決策樹的根節點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隨機取一定數量的特徵，選擇最合適的特徵作為分裂的節點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視問題為分類或者回歸問題，如為分類，以投票表決方式決定輸出類別，如為回歸，則取所有輸出的平均值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如圖，假設我們有圖中這些資料，直行為樣本數，橫列為特徵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23255"/>
            <a:ext cx="10058400" cy="378864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隨機森林實作步驟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行採樣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假設我們隨機選取資料，選到的資料可能為第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筆總共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筆資料，就將這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筆資料作為決策樹的輸入。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由於我們的資料採有放回的方式，所以可能有會有重複資料，這樣的做法就是為了避免每次訓練時都將全部的資料當作輸入，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降低過度擬合的問題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2763</Words>
  <Application>Microsoft Office PowerPoint</Application>
  <PresentationFormat>寬螢幕</PresentationFormat>
  <Paragraphs>289</Paragraphs>
  <Slides>33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Decision tree &amp; Random forest 決策樹與隨機森林 </vt:lpstr>
      <vt:lpstr>決策樹</vt:lpstr>
      <vt:lpstr>決策樹</vt:lpstr>
      <vt:lpstr>決策樹</vt:lpstr>
      <vt:lpstr>決策樹</vt:lpstr>
      <vt:lpstr>決策樹</vt:lpstr>
      <vt:lpstr>隨機森林</vt:lpstr>
      <vt:lpstr>隨機森林</vt:lpstr>
      <vt:lpstr>隨機森林</vt:lpstr>
      <vt:lpstr>隨機森林</vt:lpstr>
      <vt:lpstr>隨機森林</vt:lpstr>
      <vt:lpstr>隨機森林</vt:lpstr>
      <vt:lpstr>Development of a Machine Learning Algorithm for the Surveillance of Autism Spectrum Disorder</vt:lpstr>
      <vt:lpstr>Outline</vt:lpstr>
      <vt:lpstr>Introduction(ASD簡單介紹)</vt:lpstr>
      <vt:lpstr>Introduction(資料收集及定義的困難性)</vt:lpstr>
      <vt:lpstr>Introduction(自動評估ASD的必要性)</vt:lpstr>
      <vt:lpstr>Method</vt:lpstr>
      <vt:lpstr>Method(對評估的文本做前處理)</vt:lpstr>
      <vt:lpstr>Method(分類預測ASD病例狀態)</vt:lpstr>
      <vt:lpstr>Method(以RF進行變量重要度評分排名)</vt:lpstr>
      <vt:lpstr>Method(列出一部分的變量重要度做觀察)</vt:lpstr>
      <vt:lpstr>Method(觀察有無資料不平衡的問題)</vt:lpstr>
      <vt:lpstr>Method(RF process)</vt:lpstr>
      <vt:lpstr>Method(RF process)</vt:lpstr>
      <vt:lpstr>Method(RF process)</vt:lpstr>
      <vt:lpstr>Method(評估模型)</vt:lpstr>
      <vt:lpstr>Results</vt:lpstr>
      <vt:lpstr>Results</vt:lpstr>
      <vt:lpstr>Results</vt:lpstr>
      <vt:lpstr>Results(具有一致和不一致分類的兒童的特徵)</vt:lpstr>
      <vt:lpstr>Conclusion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Machine Learning Algorithm for the Surveillance of Autism Spectrum Disorder</dc:title>
  <dc:creator>Windows 使用者</dc:creator>
  <cp:lastModifiedBy>Windows 使用者</cp:lastModifiedBy>
  <cp:revision>85</cp:revision>
  <dcterms:created xsi:type="dcterms:W3CDTF">2018-05-23T14:42:47Z</dcterms:created>
  <dcterms:modified xsi:type="dcterms:W3CDTF">2018-06-18T05:30:36Z</dcterms:modified>
</cp:coreProperties>
</file>