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85" r:id="rId5"/>
    <p:sldId id="260" r:id="rId6"/>
    <p:sldId id="263" r:id="rId7"/>
    <p:sldId id="265" r:id="rId8"/>
    <p:sldId id="286" r:id="rId9"/>
    <p:sldId id="270" r:id="rId10"/>
    <p:sldId id="273" r:id="rId11"/>
    <p:sldId id="275" r:id="rId12"/>
    <p:sldId id="276" r:id="rId13"/>
    <p:sldId id="277" r:id="rId14"/>
    <p:sldId id="278" r:id="rId15"/>
    <p:sldId id="294" r:id="rId16"/>
    <p:sldId id="287" r:id="rId17"/>
    <p:sldId id="289" r:id="rId18"/>
    <p:sldId id="288" r:id="rId19"/>
    <p:sldId id="290" r:id="rId20"/>
    <p:sldId id="295" r:id="rId21"/>
    <p:sldId id="296" r:id="rId22"/>
    <p:sldId id="291" r:id="rId23"/>
    <p:sldId id="292" r:id="rId24"/>
    <p:sldId id="293" r:id="rId25"/>
    <p:sldId id="297" r:id="rId26"/>
    <p:sldId id="298" r:id="rId27"/>
    <p:sldId id="299" r:id="rId28"/>
    <p:sldId id="300" r:id="rId29"/>
    <p:sldId id="301" r:id="rId30"/>
    <p:sldId id="302" r:id="rId31"/>
    <p:sldId id="303" r:id="rId32"/>
    <p:sldId id="304" r:id="rId3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82927" autoAdjust="0"/>
  </p:normalViewPr>
  <p:slideViewPr>
    <p:cSldViewPr snapToGrid="0">
      <p:cViewPr varScale="1">
        <p:scale>
          <a:sx n="93" d="100"/>
          <a:sy n="93" d="100"/>
        </p:scale>
        <p:origin x="126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AA7D75-CA73-4FC0-AACC-F6CC853326F3}" type="datetimeFigureOut">
              <a:rPr lang="zh-TW" altLang="en-US" smtClean="0"/>
              <a:t>2018/7/31</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FA347B-B4C8-4DCA-BE44-321B73C800B7}" type="slidenum">
              <a:rPr lang="zh-TW" altLang="en-US" smtClean="0"/>
              <a:t>‹#›</a:t>
            </a:fld>
            <a:endParaRPr lang="zh-TW" altLang="en-US"/>
          </a:p>
        </p:txBody>
      </p:sp>
    </p:spTree>
    <p:extLst>
      <p:ext uri="{BB962C8B-B14F-4D97-AF65-F5344CB8AC3E}">
        <p14:creationId xmlns:p14="http://schemas.microsoft.com/office/powerpoint/2010/main" val="2861614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1EFA347B-B4C8-4DCA-BE44-321B73C800B7}" type="slidenum">
              <a:rPr lang="zh-TW" altLang="en-US" smtClean="0"/>
              <a:t>2</a:t>
            </a:fld>
            <a:endParaRPr lang="zh-TW" altLang="en-US"/>
          </a:p>
        </p:txBody>
      </p:sp>
    </p:spTree>
    <p:extLst>
      <p:ext uri="{BB962C8B-B14F-4D97-AF65-F5344CB8AC3E}">
        <p14:creationId xmlns:p14="http://schemas.microsoft.com/office/powerpoint/2010/main" val="886170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前面三種算是比較常用的回歸，前兩種應用在看連續分布的情形較多，邏輯斯回歸較常用來做分類</a:t>
            </a:r>
            <a:r>
              <a:rPr lang="en-US" altLang="zh-TW" dirty="0" smtClean="0"/>
              <a:t/>
            </a:r>
            <a:br>
              <a:rPr lang="en-US" altLang="zh-TW" dirty="0" smtClean="0"/>
            </a:br>
            <a:r>
              <a:rPr lang="zh-TW" altLang="en-US" dirty="0" smtClean="0"/>
              <a:t>，而有時為降低誤差會選擇用多項式回歸，其圖為曲線，但常常會有</a:t>
            </a:r>
            <a:r>
              <a:rPr lang="en-US" altLang="zh-TW" dirty="0" smtClean="0"/>
              <a:t>overfitting</a:t>
            </a:r>
            <a:r>
              <a:rPr lang="zh-TW" altLang="en-US" dirty="0" smtClean="0"/>
              <a:t>情況產生。逐步回歸</a:t>
            </a:r>
            <a:r>
              <a:rPr lang="en-US" altLang="zh-TW" dirty="0" smtClean="0"/>
              <a:t/>
            </a:r>
            <a:br>
              <a:rPr lang="en-US" altLang="zh-TW" dirty="0" smtClean="0"/>
            </a:br>
            <a:r>
              <a:rPr lang="zh-TW" altLang="en-US" dirty="0" smtClean="0"/>
              <a:t>則是在處理多變量時使用。剩下三個都與正規化相關，前面課程也有簡單提到過，這邊則是介紹他們</a:t>
            </a:r>
            <a:r>
              <a:rPr lang="en-US" altLang="zh-TW" dirty="0" smtClean="0"/>
              <a:t/>
            </a:r>
            <a:br>
              <a:rPr lang="en-US" altLang="zh-TW" dirty="0" smtClean="0"/>
            </a:br>
            <a:r>
              <a:rPr lang="zh-TW" altLang="en-US" dirty="0" smtClean="0"/>
              <a:t>與回歸的關聯</a:t>
            </a:r>
            <a:endParaRPr lang="en-US" altLang="zh-TW" dirty="0" smtClean="0"/>
          </a:p>
        </p:txBody>
      </p:sp>
      <p:sp>
        <p:nvSpPr>
          <p:cNvPr id="4" name="投影片編號版面配置區 3"/>
          <p:cNvSpPr>
            <a:spLocks noGrp="1"/>
          </p:cNvSpPr>
          <p:nvPr>
            <p:ph type="sldNum" sz="quarter" idx="10"/>
          </p:nvPr>
        </p:nvSpPr>
        <p:spPr/>
        <p:txBody>
          <a:bodyPr/>
          <a:lstStyle/>
          <a:p>
            <a:fld id="{1EFA347B-B4C8-4DCA-BE44-321B73C800B7}" type="slidenum">
              <a:rPr lang="zh-TW" altLang="en-US" smtClean="0"/>
              <a:t>3</a:t>
            </a:fld>
            <a:endParaRPr lang="zh-TW" altLang="en-US"/>
          </a:p>
        </p:txBody>
      </p:sp>
    </p:spTree>
    <p:extLst>
      <p:ext uri="{BB962C8B-B14F-4D97-AF65-F5344CB8AC3E}">
        <p14:creationId xmlns:p14="http://schemas.microsoft.com/office/powerpoint/2010/main" val="4095843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1EFA347B-B4C8-4DCA-BE44-321B73C800B7}" type="slidenum">
              <a:rPr lang="zh-TW" altLang="en-US" smtClean="0"/>
              <a:t>4</a:t>
            </a:fld>
            <a:endParaRPr lang="zh-TW" altLang="en-US"/>
          </a:p>
        </p:txBody>
      </p:sp>
    </p:spTree>
    <p:extLst>
      <p:ext uri="{BB962C8B-B14F-4D97-AF65-F5344CB8AC3E}">
        <p14:creationId xmlns:p14="http://schemas.microsoft.com/office/powerpoint/2010/main" val="2532948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1EFA347B-B4C8-4DCA-BE44-321B73C800B7}" type="slidenum">
              <a:rPr lang="zh-TW" altLang="en-US" smtClean="0"/>
              <a:t>5</a:t>
            </a:fld>
            <a:endParaRPr lang="zh-TW" altLang="en-US"/>
          </a:p>
        </p:txBody>
      </p:sp>
    </p:spTree>
    <p:extLst>
      <p:ext uri="{BB962C8B-B14F-4D97-AF65-F5344CB8AC3E}">
        <p14:creationId xmlns:p14="http://schemas.microsoft.com/office/powerpoint/2010/main" val="1413404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使用</a:t>
            </a:r>
            <a:r>
              <a:rPr lang="en-US" altLang="zh-TW" sz="1200" b="0" i="0" kern="1200" dirty="0" smtClean="0">
                <a:solidFill>
                  <a:schemeClr val="tx1"/>
                </a:solidFill>
                <a:effectLst/>
                <a:latin typeface="+mn-lt"/>
                <a:ea typeface="+mn-ea"/>
                <a:cs typeface="+mn-cs"/>
              </a:rPr>
              <a:t>Logistic</a:t>
            </a:r>
            <a:r>
              <a:rPr lang="zh-TW" altLang="en-US" sz="1200" b="0" i="0" kern="1200" dirty="0" smtClean="0">
                <a:solidFill>
                  <a:schemeClr val="tx1"/>
                </a:solidFill>
                <a:effectLst/>
                <a:latin typeface="+mn-lt"/>
                <a:ea typeface="+mn-ea"/>
                <a:cs typeface="+mn-cs"/>
              </a:rPr>
              <a:t>回歸分類器進行賴氨酸乙酰化位點預測</a:t>
            </a:r>
          </a:p>
          <a:p>
            <a:endParaRPr lang="zh-TW" altLang="en-US" dirty="0"/>
          </a:p>
        </p:txBody>
      </p:sp>
      <p:sp>
        <p:nvSpPr>
          <p:cNvPr id="4" name="投影片編號版面配置區 3"/>
          <p:cNvSpPr>
            <a:spLocks noGrp="1"/>
          </p:cNvSpPr>
          <p:nvPr>
            <p:ph type="sldNum" sz="quarter" idx="10"/>
          </p:nvPr>
        </p:nvSpPr>
        <p:spPr/>
        <p:txBody>
          <a:bodyPr/>
          <a:lstStyle/>
          <a:p>
            <a:fld id="{1EFA347B-B4C8-4DCA-BE44-321B73C800B7}" type="slidenum">
              <a:rPr lang="zh-TW" altLang="en-US" smtClean="0"/>
              <a:t>16</a:t>
            </a:fld>
            <a:endParaRPr lang="zh-TW" altLang="en-US"/>
          </a:p>
        </p:txBody>
      </p:sp>
    </p:spTree>
    <p:extLst>
      <p:ext uri="{BB962C8B-B14F-4D97-AF65-F5344CB8AC3E}">
        <p14:creationId xmlns:p14="http://schemas.microsoft.com/office/powerpoint/2010/main" val="538011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1EFA347B-B4C8-4DCA-BE44-321B73C800B7}" type="slidenum">
              <a:rPr lang="zh-TW" altLang="en-US" smtClean="0"/>
              <a:t>22</a:t>
            </a:fld>
            <a:endParaRPr lang="zh-TW" altLang="en-US"/>
          </a:p>
        </p:txBody>
      </p:sp>
    </p:spTree>
    <p:extLst>
      <p:ext uri="{BB962C8B-B14F-4D97-AF65-F5344CB8AC3E}">
        <p14:creationId xmlns:p14="http://schemas.microsoft.com/office/powerpoint/2010/main" val="1045503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1EFA347B-B4C8-4DCA-BE44-321B73C800B7}" type="slidenum">
              <a:rPr lang="zh-TW" altLang="en-US" smtClean="0"/>
              <a:t>23</a:t>
            </a:fld>
            <a:endParaRPr lang="zh-TW" altLang="en-US"/>
          </a:p>
        </p:txBody>
      </p:sp>
    </p:spTree>
    <p:extLst>
      <p:ext uri="{BB962C8B-B14F-4D97-AF65-F5344CB8AC3E}">
        <p14:creationId xmlns:p14="http://schemas.microsoft.com/office/powerpoint/2010/main" val="3199013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1EFA347B-B4C8-4DCA-BE44-321B73C800B7}" type="slidenum">
              <a:rPr lang="zh-TW" altLang="en-US" smtClean="0"/>
              <a:t>31</a:t>
            </a:fld>
            <a:endParaRPr lang="zh-TW" altLang="en-US"/>
          </a:p>
        </p:txBody>
      </p:sp>
    </p:spTree>
    <p:extLst>
      <p:ext uri="{BB962C8B-B14F-4D97-AF65-F5344CB8AC3E}">
        <p14:creationId xmlns:p14="http://schemas.microsoft.com/office/powerpoint/2010/main" val="685792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437F9F4B-0701-4E23-BF48-BEEA0B140F2D}" type="datetime1">
              <a:rPr lang="zh-TW" altLang="en-US" smtClean="0"/>
              <a:t>2018/7/31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53FDCA3-9BE4-42E3-9088-CB6F8D2D9B8F}" type="slidenum">
              <a:rPr lang="zh-TW" altLang="en-US" smtClean="0"/>
              <a:t>‹#›</a:t>
            </a:fld>
            <a:endParaRPr lang="zh-TW" altLang="en-US"/>
          </a:p>
        </p:txBody>
      </p:sp>
    </p:spTree>
    <p:extLst>
      <p:ext uri="{BB962C8B-B14F-4D97-AF65-F5344CB8AC3E}">
        <p14:creationId xmlns:p14="http://schemas.microsoft.com/office/powerpoint/2010/main" val="1856237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C61A226A-28B0-41EB-BCA9-5044A4572513}" type="datetime1">
              <a:rPr lang="zh-TW" altLang="en-US" smtClean="0"/>
              <a:t>2018/7/31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53FDCA3-9BE4-42E3-9088-CB6F8D2D9B8F}" type="slidenum">
              <a:rPr lang="zh-TW" altLang="en-US" smtClean="0"/>
              <a:t>‹#›</a:t>
            </a:fld>
            <a:endParaRPr lang="zh-TW" altLang="en-US"/>
          </a:p>
        </p:txBody>
      </p:sp>
    </p:spTree>
    <p:extLst>
      <p:ext uri="{BB962C8B-B14F-4D97-AF65-F5344CB8AC3E}">
        <p14:creationId xmlns:p14="http://schemas.microsoft.com/office/powerpoint/2010/main" val="3936107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7F50A9BA-E365-42F7-A0B1-F992542DDC08}" type="datetime1">
              <a:rPr lang="zh-TW" altLang="en-US" smtClean="0"/>
              <a:t>2018/7/31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53FDCA3-9BE4-42E3-9088-CB6F8D2D9B8F}" type="slidenum">
              <a:rPr lang="zh-TW" altLang="en-US" smtClean="0"/>
              <a:t>‹#›</a:t>
            </a:fld>
            <a:endParaRPr lang="zh-TW" altLang="en-US"/>
          </a:p>
        </p:txBody>
      </p:sp>
    </p:spTree>
    <p:extLst>
      <p:ext uri="{BB962C8B-B14F-4D97-AF65-F5344CB8AC3E}">
        <p14:creationId xmlns:p14="http://schemas.microsoft.com/office/powerpoint/2010/main" val="2042474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85E107CF-7322-4651-BF57-D1C513D27549}" type="datetime1">
              <a:rPr lang="zh-TW" altLang="en-US" smtClean="0"/>
              <a:t>2018/7/31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53FDCA3-9BE4-42E3-9088-CB6F8D2D9B8F}" type="slidenum">
              <a:rPr lang="zh-TW" altLang="en-US" smtClean="0"/>
              <a:t>‹#›</a:t>
            </a:fld>
            <a:endParaRPr lang="zh-TW" altLang="en-US"/>
          </a:p>
        </p:txBody>
      </p:sp>
    </p:spTree>
    <p:extLst>
      <p:ext uri="{BB962C8B-B14F-4D97-AF65-F5344CB8AC3E}">
        <p14:creationId xmlns:p14="http://schemas.microsoft.com/office/powerpoint/2010/main" val="1596695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77DAA29A-1124-4362-A026-0A8012525B8A}" type="datetime1">
              <a:rPr lang="zh-TW" altLang="en-US" smtClean="0"/>
              <a:t>2018/7/31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53FDCA3-9BE4-42E3-9088-CB6F8D2D9B8F}" type="slidenum">
              <a:rPr lang="zh-TW" altLang="en-US" smtClean="0"/>
              <a:t>‹#›</a:t>
            </a:fld>
            <a:endParaRPr lang="zh-TW" altLang="en-US"/>
          </a:p>
        </p:txBody>
      </p:sp>
    </p:spTree>
    <p:extLst>
      <p:ext uri="{BB962C8B-B14F-4D97-AF65-F5344CB8AC3E}">
        <p14:creationId xmlns:p14="http://schemas.microsoft.com/office/powerpoint/2010/main" val="3063284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85ADF535-1B18-4735-9F65-631EB0A54B14}" type="datetime1">
              <a:rPr lang="zh-TW" altLang="en-US" smtClean="0"/>
              <a:t>2018/7/31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53FDCA3-9BE4-42E3-9088-CB6F8D2D9B8F}" type="slidenum">
              <a:rPr lang="zh-TW" altLang="en-US" smtClean="0"/>
              <a:t>‹#›</a:t>
            </a:fld>
            <a:endParaRPr lang="zh-TW" altLang="en-US"/>
          </a:p>
        </p:txBody>
      </p:sp>
    </p:spTree>
    <p:extLst>
      <p:ext uri="{BB962C8B-B14F-4D97-AF65-F5344CB8AC3E}">
        <p14:creationId xmlns:p14="http://schemas.microsoft.com/office/powerpoint/2010/main" val="44968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766AD17D-873B-463F-BB2B-9980BB4BF1A6}" type="datetime1">
              <a:rPr lang="zh-TW" altLang="en-US" smtClean="0"/>
              <a:t>2018/7/31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53FDCA3-9BE4-42E3-9088-CB6F8D2D9B8F}" type="slidenum">
              <a:rPr lang="zh-TW" altLang="en-US" smtClean="0"/>
              <a:t>‹#›</a:t>
            </a:fld>
            <a:endParaRPr lang="zh-TW" altLang="en-US"/>
          </a:p>
        </p:txBody>
      </p:sp>
    </p:spTree>
    <p:extLst>
      <p:ext uri="{BB962C8B-B14F-4D97-AF65-F5344CB8AC3E}">
        <p14:creationId xmlns:p14="http://schemas.microsoft.com/office/powerpoint/2010/main" val="3643312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2A144257-B864-4B37-A9B0-FB1E6B70FF71}" type="datetime1">
              <a:rPr lang="zh-TW" altLang="en-US" smtClean="0"/>
              <a:t>2018/7/31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53FDCA3-9BE4-42E3-9088-CB6F8D2D9B8F}" type="slidenum">
              <a:rPr lang="zh-TW" altLang="en-US" smtClean="0"/>
              <a:t>‹#›</a:t>
            </a:fld>
            <a:endParaRPr lang="zh-TW" altLang="en-US"/>
          </a:p>
        </p:txBody>
      </p:sp>
    </p:spTree>
    <p:extLst>
      <p:ext uri="{BB962C8B-B14F-4D97-AF65-F5344CB8AC3E}">
        <p14:creationId xmlns:p14="http://schemas.microsoft.com/office/powerpoint/2010/main" val="3761175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65E9E454-32A2-44E7-9602-D120FCD4247D}" type="datetime1">
              <a:rPr lang="zh-TW" altLang="en-US" smtClean="0"/>
              <a:t>2018/7/31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53FDCA3-9BE4-42E3-9088-CB6F8D2D9B8F}" type="slidenum">
              <a:rPr lang="zh-TW" altLang="en-US" smtClean="0"/>
              <a:t>‹#›</a:t>
            </a:fld>
            <a:endParaRPr lang="zh-TW" altLang="en-US"/>
          </a:p>
        </p:txBody>
      </p:sp>
    </p:spTree>
    <p:extLst>
      <p:ext uri="{BB962C8B-B14F-4D97-AF65-F5344CB8AC3E}">
        <p14:creationId xmlns:p14="http://schemas.microsoft.com/office/powerpoint/2010/main" val="2866218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8D25186A-C446-46EE-86B3-9765449A559B}" type="datetime1">
              <a:rPr lang="zh-TW" altLang="en-US" smtClean="0"/>
              <a:t>2018/7/31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53FDCA3-9BE4-42E3-9088-CB6F8D2D9B8F}" type="slidenum">
              <a:rPr lang="zh-TW" altLang="en-US" smtClean="0"/>
              <a:t>‹#›</a:t>
            </a:fld>
            <a:endParaRPr lang="zh-TW" altLang="en-US"/>
          </a:p>
        </p:txBody>
      </p:sp>
    </p:spTree>
    <p:extLst>
      <p:ext uri="{BB962C8B-B14F-4D97-AF65-F5344CB8AC3E}">
        <p14:creationId xmlns:p14="http://schemas.microsoft.com/office/powerpoint/2010/main" val="1539140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9EBF1265-DD00-4E40-BEE8-322C89155A26}" type="datetime1">
              <a:rPr lang="zh-TW" altLang="en-US" smtClean="0"/>
              <a:t>2018/7/31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53FDCA3-9BE4-42E3-9088-CB6F8D2D9B8F}" type="slidenum">
              <a:rPr lang="zh-TW" altLang="en-US" smtClean="0"/>
              <a:t>‹#›</a:t>
            </a:fld>
            <a:endParaRPr lang="zh-TW" altLang="en-US"/>
          </a:p>
        </p:txBody>
      </p:sp>
    </p:spTree>
    <p:extLst>
      <p:ext uri="{BB962C8B-B14F-4D97-AF65-F5344CB8AC3E}">
        <p14:creationId xmlns:p14="http://schemas.microsoft.com/office/powerpoint/2010/main" val="414537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8EC157-B808-4252-869C-B6DE1544D25F}" type="datetime1">
              <a:rPr lang="zh-TW" altLang="en-US" smtClean="0"/>
              <a:t>2018/7/31</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3FDCA3-9BE4-42E3-9088-CB6F8D2D9B8F}" type="slidenum">
              <a:rPr lang="zh-TW" altLang="en-US" smtClean="0"/>
              <a:t>‹#›</a:t>
            </a:fld>
            <a:endParaRPr lang="zh-TW" altLang="en-US"/>
          </a:p>
        </p:txBody>
      </p:sp>
    </p:spTree>
    <p:extLst>
      <p:ext uri="{BB962C8B-B14F-4D97-AF65-F5344CB8AC3E}">
        <p14:creationId xmlns:p14="http://schemas.microsoft.com/office/powerpoint/2010/main" val="3084766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perverted-justice.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www.literotika.com/"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3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6.png"/><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zh-TW" altLang="en-US" sz="4400" dirty="0" smtClean="0">
                <a:latin typeface="微軟正黑體" panose="020B0604030504040204" pitchFamily="34" charset="-120"/>
                <a:ea typeface="微軟正黑體" panose="020B0604030504040204" pitchFamily="34" charset="-120"/>
              </a:rPr>
              <a:t>機器學習 </a:t>
            </a:r>
            <a:r>
              <a:rPr lang="en-US" altLang="zh-TW" sz="4400" dirty="0" smtClean="0">
                <a:latin typeface="微軟正黑體" panose="020B0604030504040204" pitchFamily="34" charset="-120"/>
                <a:ea typeface="微軟正黑體" panose="020B0604030504040204" pitchFamily="34" charset="-120"/>
              </a:rPr>
              <a:t>–</a:t>
            </a:r>
            <a:r>
              <a:rPr lang="zh-TW" altLang="en-US" sz="4400" dirty="0" smtClean="0">
                <a:latin typeface="微軟正黑體" panose="020B0604030504040204" pitchFamily="34" charset="-120"/>
                <a:ea typeface="微軟正黑體" panose="020B0604030504040204" pitchFamily="34" charset="-120"/>
              </a:rPr>
              <a:t> 回歸</a:t>
            </a:r>
            <a:endParaRPr lang="zh-TW" altLang="en-US" sz="4400" dirty="0">
              <a:latin typeface="微軟正黑體" panose="020B0604030504040204" pitchFamily="34" charset="-120"/>
              <a:ea typeface="微軟正黑體" panose="020B0604030504040204" pitchFamily="34" charset="-120"/>
            </a:endParaRPr>
          </a:p>
        </p:txBody>
      </p:sp>
      <p:sp>
        <p:nvSpPr>
          <p:cNvPr id="3" name="副標題 2"/>
          <p:cNvSpPr>
            <a:spLocks noGrp="1"/>
          </p:cNvSpPr>
          <p:nvPr>
            <p:ph type="subTitle"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53FDCA3-9BE4-42E3-9088-CB6F8D2D9B8F}" type="slidenum">
              <a:rPr lang="zh-TW" altLang="en-US" smtClean="0"/>
              <a:t>1</a:t>
            </a:fld>
            <a:endParaRPr lang="zh-TW" altLang="en-US"/>
          </a:p>
        </p:txBody>
      </p:sp>
    </p:spTree>
    <p:extLst>
      <p:ext uri="{BB962C8B-B14F-4D97-AF65-F5344CB8AC3E}">
        <p14:creationId xmlns:p14="http://schemas.microsoft.com/office/powerpoint/2010/main" val="1505018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評估線性回歸模型的效能</a:t>
            </a: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838199" y="1825625"/>
                <a:ext cx="11128131" cy="4351338"/>
              </a:xfrm>
            </p:spPr>
            <p:txBody>
              <a:bodyPr>
                <a:normAutofit lnSpcReduction="10000"/>
              </a:bodyPr>
              <a:lstStyle/>
              <a:p>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另一個可用來評估回歸模型效能的方法為</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均方誤差 </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(Mean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squared error ,</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MSE)</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簡單</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來說就是我們最小化以適合線性回歸模型</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的和平方差</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(SSE)</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成本</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函數的</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平均值</a:t>
                </a:r>
                <a:endPar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MSE</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對比較不同的回歸模型或通過網格搜索和交叉驗證來調整參數非常</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有用</a:t>
                </a:r>
                <a:endPar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公式如下</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 </a:t>
                </a:r>
                <a14:m>
                  <m:oMath xmlns:m="http://schemas.openxmlformats.org/officeDocument/2006/math">
                    <m:r>
                      <a:rPr lang="en-US" altLang="zh-TW" sz="2400" b="0" i="1" smtClean="0">
                        <a:latin typeface="Cambria Math" panose="02040503050406030204" pitchFamily="18" charset="0"/>
                        <a:ea typeface="微軟正黑體" panose="020B0604030504040204" pitchFamily="34" charset="-120"/>
                      </a:rPr>
                      <m:t>𝑀𝑆𝐸</m:t>
                    </m:r>
                    <m:r>
                      <a:rPr lang="en-US" altLang="zh-TW" sz="2400" b="0" i="1" smtClean="0">
                        <a:latin typeface="Cambria Math" panose="02040503050406030204" pitchFamily="18" charset="0"/>
                        <a:ea typeface="微軟正黑體" panose="020B0604030504040204" pitchFamily="34" charset="-120"/>
                      </a:rPr>
                      <m:t>= </m:t>
                    </m:r>
                    <m:f>
                      <m:fPr>
                        <m:ctrlPr>
                          <a:rPr lang="en-US" altLang="zh-TW" sz="2400" b="0" i="1" smtClean="0">
                            <a:latin typeface="Cambria Math" panose="02040503050406030204" pitchFamily="18" charset="0"/>
                            <a:ea typeface="微軟正黑體" panose="020B0604030504040204" pitchFamily="34" charset="-120"/>
                          </a:rPr>
                        </m:ctrlPr>
                      </m:fPr>
                      <m:num>
                        <m:r>
                          <a:rPr lang="en-US" altLang="zh-TW" sz="2400" b="0" i="1" smtClean="0">
                            <a:latin typeface="Cambria Math" panose="02040503050406030204" pitchFamily="18" charset="0"/>
                            <a:ea typeface="微軟正黑體" panose="020B0604030504040204" pitchFamily="34" charset="-120"/>
                          </a:rPr>
                          <m:t>1</m:t>
                        </m:r>
                      </m:num>
                      <m:den>
                        <m:r>
                          <a:rPr lang="en-US" altLang="zh-TW" sz="2400" b="0" i="1" smtClean="0">
                            <a:latin typeface="Cambria Math" panose="02040503050406030204" pitchFamily="18" charset="0"/>
                            <a:ea typeface="微軟正黑體" panose="020B0604030504040204" pitchFamily="34" charset="-120"/>
                          </a:rPr>
                          <m:t>𝑛</m:t>
                        </m:r>
                      </m:den>
                    </m:f>
                    <m:nary>
                      <m:naryPr>
                        <m:chr m:val="∑"/>
                        <m:ctrlPr>
                          <a:rPr lang="en-US" altLang="zh-TW" sz="2400" b="0" i="1" smtClean="0">
                            <a:latin typeface="Cambria Math" panose="02040503050406030204" pitchFamily="18" charset="0"/>
                            <a:ea typeface="微軟正黑體" panose="020B0604030504040204" pitchFamily="34" charset="-120"/>
                          </a:rPr>
                        </m:ctrlPr>
                      </m:naryPr>
                      <m:sub>
                        <m:r>
                          <m:rPr>
                            <m:brk m:alnAt="23"/>
                          </m:rPr>
                          <a:rPr lang="en-US" altLang="zh-TW" sz="2400" b="0" i="1" smtClean="0">
                            <a:latin typeface="Cambria Math" panose="02040503050406030204" pitchFamily="18" charset="0"/>
                            <a:ea typeface="微軟正黑體" panose="020B0604030504040204" pitchFamily="34" charset="-120"/>
                          </a:rPr>
                          <m:t>𝑖</m:t>
                        </m:r>
                        <m:r>
                          <a:rPr lang="en-US" altLang="zh-TW" sz="2400" b="0" i="1" smtClean="0">
                            <a:latin typeface="Cambria Math" panose="02040503050406030204" pitchFamily="18" charset="0"/>
                            <a:ea typeface="微軟正黑體" panose="020B0604030504040204" pitchFamily="34" charset="-120"/>
                          </a:rPr>
                          <m:t>=1</m:t>
                        </m:r>
                      </m:sub>
                      <m:sup>
                        <m:r>
                          <a:rPr lang="en-US" altLang="zh-TW" sz="2400" b="0" i="1" smtClean="0">
                            <a:latin typeface="Cambria Math" panose="02040503050406030204" pitchFamily="18" charset="0"/>
                            <a:ea typeface="微軟正黑體" panose="020B0604030504040204" pitchFamily="34" charset="-120"/>
                          </a:rPr>
                          <m:t>𝑛</m:t>
                        </m:r>
                      </m:sup>
                      <m:e>
                        <m:sSup>
                          <m:sSupPr>
                            <m:ctrlPr>
                              <a:rPr lang="en-US" altLang="zh-TW" sz="2400" b="0" i="1" smtClean="0">
                                <a:latin typeface="Cambria Math" panose="02040503050406030204" pitchFamily="18" charset="0"/>
                                <a:ea typeface="微軟正黑體" panose="020B0604030504040204" pitchFamily="34" charset="-120"/>
                              </a:rPr>
                            </m:ctrlPr>
                          </m:sSupPr>
                          <m:e>
                            <m:d>
                              <m:dPr>
                                <m:ctrlPr>
                                  <a:rPr lang="en-US" altLang="zh-TW" sz="2400" b="0" i="1" smtClean="0">
                                    <a:latin typeface="Cambria Math" panose="02040503050406030204" pitchFamily="18" charset="0"/>
                                    <a:ea typeface="微軟正黑體" panose="020B0604030504040204" pitchFamily="34" charset="-120"/>
                                  </a:rPr>
                                </m:ctrlPr>
                              </m:dPr>
                              <m:e>
                                <m:sSup>
                                  <m:sSupPr>
                                    <m:ctrlPr>
                                      <a:rPr lang="en-US" altLang="zh-TW" sz="2400" b="0" i="1" smtClean="0">
                                        <a:latin typeface="Cambria Math" panose="02040503050406030204" pitchFamily="18" charset="0"/>
                                        <a:ea typeface="微軟正黑體" panose="020B0604030504040204" pitchFamily="34" charset="-120"/>
                                      </a:rPr>
                                    </m:ctrlPr>
                                  </m:sSupPr>
                                  <m:e>
                                    <m:r>
                                      <a:rPr lang="en-US" altLang="zh-TW" sz="2400" b="0" i="1" smtClean="0">
                                        <a:latin typeface="Cambria Math" panose="02040503050406030204" pitchFamily="18" charset="0"/>
                                        <a:ea typeface="微軟正黑體" panose="020B0604030504040204" pitchFamily="34" charset="-120"/>
                                      </a:rPr>
                                      <m:t>𝑦</m:t>
                                    </m:r>
                                  </m:e>
                                  <m:sup>
                                    <m:d>
                                      <m:dPr>
                                        <m:ctrlPr>
                                          <a:rPr lang="en-US" altLang="zh-TW" sz="2400" b="0" i="1" smtClean="0">
                                            <a:latin typeface="Cambria Math" panose="02040503050406030204" pitchFamily="18" charset="0"/>
                                            <a:ea typeface="微軟正黑體" panose="020B0604030504040204" pitchFamily="34" charset="-120"/>
                                          </a:rPr>
                                        </m:ctrlPr>
                                      </m:dPr>
                                      <m:e>
                                        <m:r>
                                          <a:rPr lang="en-US" altLang="zh-TW" sz="2400" b="0" i="1" smtClean="0">
                                            <a:latin typeface="Cambria Math" panose="02040503050406030204" pitchFamily="18" charset="0"/>
                                            <a:ea typeface="微軟正黑體" panose="020B0604030504040204" pitchFamily="34" charset="-120"/>
                                          </a:rPr>
                                          <m:t>𝑖</m:t>
                                        </m:r>
                                      </m:e>
                                    </m:d>
                                  </m:sup>
                                </m:sSup>
                                <m:r>
                                  <a:rPr lang="en-US" altLang="zh-TW" sz="2400" b="0" i="1" smtClean="0">
                                    <a:latin typeface="Cambria Math" panose="02040503050406030204" pitchFamily="18" charset="0"/>
                                    <a:ea typeface="微軟正黑體" panose="020B0604030504040204" pitchFamily="34" charset="-120"/>
                                  </a:rPr>
                                  <m:t>−</m:t>
                                </m:r>
                                <m:sSup>
                                  <m:sSupPr>
                                    <m:ctrlPr>
                                      <a:rPr lang="en-US" altLang="zh-TW" sz="2400" b="0" i="1" smtClean="0">
                                        <a:latin typeface="Cambria Math" panose="02040503050406030204" pitchFamily="18" charset="0"/>
                                        <a:ea typeface="微軟正黑體" panose="020B0604030504040204" pitchFamily="34" charset="-120"/>
                                      </a:rPr>
                                    </m:ctrlPr>
                                  </m:sSupPr>
                                  <m:e>
                                    <m:acc>
                                      <m:accPr>
                                        <m:chr m:val="̂"/>
                                        <m:ctrlPr>
                                          <a:rPr lang="en-US" altLang="zh-TW" sz="2400" b="0" i="1" smtClean="0">
                                            <a:latin typeface="Cambria Math" panose="02040503050406030204" pitchFamily="18" charset="0"/>
                                            <a:ea typeface="微軟正黑體" panose="020B0604030504040204" pitchFamily="34" charset="-120"/>
                                          </a:rPr>
                                        </m:ctrlPr>
                                      </m:accPr>
                                      <m:e>
                                        <m:r>
                                          <a:rPr lang="en-US" altLang="zh-TW" sz="2400" b="0" i="1" smtClean="0">
                                            <a:latin typeface="Cambria Math" panose="02040503050406030204" pitchFamily="18" charset="0"/>
                                            <a:ea typeface="微軟正黑體" panose="020B0604030504040204" pitchFamily="34" charset="-120"/>
                                          </a:rPr>
                                          <m:t>𝑦</m:t>
                                        </m:r>
                                      </m:e>
                                    </m:acc>
                                  </m:e>
                                  <m:sup>
                                    <m:d>
                                      <m:dPr>
                                        <m:ctrlPr>
                                          <a:rPr lang="en-US" altLang="zh-TW" sz="2400" b="0" i="1" smtClean="0">
                                            <a:latin typeface="Cambria Math" panose="02040503050406030204" pitchFamily="18" charset="0"/>
                                            <a:ea typeface="微軟正黑體" panose="020B0604030504040204" pitchFamily="34" charset="-120"/>
                                          </a:rPr>
                                        </m:ctrlPr>
                                      </m:dPr>
                                      <m:e>
                                        <m:r>
                                          <a:rPr lang="en-US" altLang="zh-TW" sz="2400" b="0" i="1" smtClean="0">
                                            <a:latin typeface="Cambria Math" panose="02040503050406030204" pitchFamily="18" charset="0"/>
                                            <a:ea typeface="微軟正黑體" panose="020B0604030504040204" pitchFamily="34" charset="-120"/>
                                          </a:rPr>
                                          <m:t>𝑖</m:t>
                                        </m:r>
                                      </m:e>
                                    </m:d>
                                  </m:sup>
                                </m:sSup>
                              </m:e>
                            </m:d>
                          </m:e>
                          <m:sup>
                            <m:r>
                              <a:rPr lang="en-US" altLang="zh-TW" sz="2400" b="0" i="1" smtClean="0">
                                <a:latin typeface="Cambria Math" panose="02040503050406030204" pitchFamily="18" charset="0"/>
                                <a:ea typeface="微軟正黑體" panose="020B0604030504040204" pitchFamily="34" charset="-120"/>
                              </a:rPr>
                              <m:t>2</m:t>
                            </m:r>
                          </m:sup>
                        </m:sSup>
                      </m:e>
                    </m:nary>
                  </m:oMath>
                </a14:m>
                <a:endPar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另外，有時用決定係數</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a:t>
                </a:r>
                <a14:m>
                  <m:oMath xmlns:m="http://schemas.openxmlformats.org/officeDocument/2006/math">
                    <m:sSup>
                      <m:sSupPr>
                        <m:ctrlPr>
                          <a:rPr lang="en-US" altLang="zh-TW" sz="2400" i="1" smtClean="0">
                            <a:latin typeface="Cambria Math" panose="02040503050406030204" pitchFamily="18" charset="0"/>
                            <a:ea typeface="微軟正黑體" panose="020B0604030504040204" pitchFamily="34" charset="-120"/>
                          </a:rPr>
                        </m:ctrlPr>
                      </m:sSupPr>
                      <m:e>
                        <m:r>
                          <a:rPr lang="en-US" altLang="zh-TW" sz="2400" b="0" i="1" smtClean="0">
                            <a:latin typeface="Cambria Math" panose="02040503050406030204" pitchFamily="18" charset="0"/>
                            <a:ea typeface="微軟正黑體" panose="020B0604030504040204" pitchFamily="34" charset="-120"/>
                          </a:rPr>
                          <m:t>𝑅</m:t>
                        </m:r>
                      </m:e>
                      <m:sup>
                        <m:r>
                          <a:rPr lang="en-US" altLang="zh-TW" sz="2400" b="0" i="1" smtClean="0">
                            <a:latin typeface="Cambria Math" panose="02040503050406030204" pitchFamily="18" charset="0"/>
                            <a:ea typeface="微軟正黑體" panose="020B0604030504040204" pitchFamily="34" charset="-120"/>
                          </a:rPr>
                          <m:t>2</m:t>
                        </m:r>
                      </m:sup>
                    </m:sSup>
                  </m:oMath>
                </a14:m>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來表示相關性，可以了解是</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MSE</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的標準化版本</a:t>
                </a:r>
                <a:endPar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公式如下</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 </a:t>
                </a:r>
                <a14:m>
                  <m:oMath xmlns:m="http://schemas.openxmlformats.org/officeDocument/2006/math">
                    <m:sSup>
                      <m:sSupPr>
                        <m:ctrlPr>
                          <a:rPr lang="en-US" altLang="zh-TW" sz="2400" i="1" smtClean="0">
                            <a:latin typeface="Cambria Math" panose="02040503050406030204" pitchFamily="18" charset="0"/>
                            <a:ea typeface="微軟正黑體" panose="020B0604030504040204" pitchFamily="34" charset="-120"/>
                          </a:rPr>
                        </m:ctrlPr>
                      </m:sSupPr>
                      <m:e>
                        <m:r>
                          <a:rPr lang="en-US" altLang="zh-TW" sz="2400" b="0" i="1" smtClean="0">
                            <a:latin typeface="Cambria Math" panose="02040503050406030204" pitchFamily="18" charset="0"/>
                            <a:ea typeface="微軟正黑體" panose="020B0604030504040204" pitchFamily="34" charset="-120"/>
                          </a:rPr>
                          <m:t>𝑅</m:t>
                        </m:r>
                      </m:e>
                      <m:sup>
                        <m:r>
                          <a:rPr lang="en-US" altLang="zh-TW" sz="2400" b="0" i="1" smtClean="0">
                            <a:latin typeface="Cambria Math" panose="02040503050406030204" pitchFamily="18" charset="0"/>
                            <a:ea typeface="微軟正黑體" panose="020B0604030504040204" pitchFamily="34" charset="-120"/>
                          </a:rPr>
                          <m:t>2 </m:t>
                        </m:r>
                      </m:sup>
                    </m:sSup>
                    <m:r>
                      <a:rPr lang="en-US" altLang="zh-TW" sz="2400" b="0" i="1" smtClean="0">
                        <a:latin typeface="Cambria Math" panose="02040503050406030204" pitchFamily="18" charset="0"/>
                        <a:ea typeface="微軟正黑體" panose="020B0604030504040204" pitchFamily="34" charset="-120"/>
                      </a:rPr>
                      <m:t>=1−</m:t>
                    </m:r>
                    <m:f>
                      <m:fPr>
                        <m:ctrlPr>
                          <a:rPr lang="en-US" altLang="zh-TW" sz="2400" b="0" i="1" smtClean="0">
                            <a:latin typeface="Cambria Math" panose="02040503050406030204" pitchFamily="18" charset="0"/>
                            <a:ea typeface="微軟正黑體" panose="020B0604030504040204" pitchFamily="34" charset="-120"/>
                          </a:rPr>
                        </m:ctrlPr>
                      </m:fPr>
                      <m:num>
                        <m:r>
                          <a:rPr lang="en-US" altLang="zh-TW" sz="2400" b="0" i="1" smtClean="0">
                            <a:latin typeface="Cambria Math" panose="02040503050406030204" pitchFamily="18" charset="0"/>
                            <a:ea typeface="微軟正黑體" panose="020B0604030504040204" pitchFamily="34" charset="-120"/>
                          </a:rPr>
                          <m:t>𝑆𝑆𝐸</m:t>
                        </m:r>
                      </m:num>
                      <m:den>
                        <m:r>
                          <a:rPr lang="en-US" altLang="zh-TW" sz="2400" b="0" i="1" smtClean="0">
                            <a:latin typeface="Cambria Math" panose="02040503050406030204" pitchFamily="18" charset="0"/>
                            <a:ea typeface="微軟正黑體" panose="020B0604030504040204" pitchFamily="34" charset="-120"/>
                          </a:rPr>
                          <m:t>𝑆𝑆𝑇</m:t>
                        </m:r>
                      </m:den>
                    </m:f>
                    <m:r>
                      <a:rPr lang="en-US" altLang="zh-TW" sz="2400" b="0" i="1" smtClean="0">
                        <a:latin typeface="Cambria Math" panose="02040503050406030204" pitchFamily="18" charset="0"/>
                        <a:ea typeface="微軟正黑體" panose="020B0604030504040204" pitchFamily="34" charset="-120"/>
                      </a:rPr>
                      <m:t>=1− </m:t>
                    </m:r>
                    <m:f>
                      <m:fPr>
                        <m:ctrlPr>
                          <a:rPr lang="en-US" altLang="zh-TW" sz="2400" b="0" i="1" smtClean="0">
                            <a:latin typeface="Cambria Math" panose="02040503050406030204" pitchFamily="18" charset="0"/>
                            <a:ea typeface="微軟正黑體" panose="020B0604030504040204" pitchFamily="34" charset="-120"/>
                          </a:rPr>
                        </m:ctrlPr>
                      </m:fPr>
                      <m:num>
                        <m:f>
                          <m:fPr>
                            <m:ctrlPr>
                              <a:rPr lang="en-US" altLang="zh-TW" sz="2400" b="0" i="1" smtClean="0">
                                <a:latin typeface="Cambria Math" panose="02040503050406030204" pitchFamily="18" charset="0"/>
                                <a:ea typeface="微軟正黑體" panose="020B0604030504040204" pitchFamily="34" charset="-120"/>
                              </a:rPr>
                            </m:ctrlPr>
                          </m:fPr>
                          <m:num>
                            <m:r>
                              <a:rPr lang="en-US" altLang="zh-TW" sz="2400" b="0" i="1" smtClean="0">
                                <a:latin typeface="Cambria Math" panose="02040503050406030204" pitchFamily="18" charset="0"/>
                                <a:ea typeface="微軟正黑體" panose="020B0604030504040204" pitchFamily="34" charset="-120"/>
                              </a:rPr>
                              <m:t>1</m:t>
                            </m:r>
                          </m:num>
                          <m:den>
                            <m:r>
                              <a:rPr lang="en-US" altLang="zh-TW" sz="2400" b="0" i="1" smtClean="0">
                                <a:latin typeface="Cambria Math" panose="02040503050406030204" pitchFamily="18" charset="0"/>
                                <a:ea typeface="微軟正黑體" panose="020B0604030504040204" pitchFamily="34" charset="-120"/>
                              </a:rPr>
                              <m:t>𝑛</m:t>
                            </m:r>
                          </m:den>
                        </m:f>
                        <m:r>
                          <a:rPr lang="en-US" altLang="zh-TW" sz="2400" b="0" i="1" smtClean="0">
                            <a:latin typeface="Cambria Math" panose="02040503050406030204" pitchFamily="18" charset="0"/>
                            <a:ea typeface="微軟正黑體" panose="020B0604030504040204" pitchFamily="34" charset="-120"/>
                          </a:rPr>
                          <m:t> </m:t>
                        </m:r>
                        <m:nary>
                          <m:naryPr>
                            <m:chr m:val="∑"/>
                            <m:ctrlPr>
                              <a:rPr lang="en-US" altLang="zh-TW" sz="2400" b="0" i="1" smtClean="0">
                                <a:latin typeface="Cambria Math" panose="02040503050406030204" pitchFamily="18" charset="0"/>
                                <a:ea typeface="微軟正黑體" panose="020B0604030504040204" pitchFamily="34" charset="-120"/>
                              </a:rPr>
                            </m:ctrlPr>
                          </m:naryPr>
                          <m:sub>
                            <m:r>
                              <m:rPr>
                                <m:brk m:alnAt="23"/>
                              </m:rPr>
                              <a:rPr lang="en-US" altLang="zh-TW" sz="2400" b="0" i="1" smtClean="0">
                                <a:latin typeface="Cambria Math" panose="02040503050406030204" pitchFamily="18" charset="0"/>
                                <a:ea typeface="微軟正黑體" panose="020B0604030504040204" pitchFamily="34" charset="-120"/>
                              </a:rPr>
                              <m:t>𝑖</m:t>
                            </m:r>
                            <m:r>
                              <a:rPr lang="en-US" altLang="zh-TW" sz="2400" b="0" i="1" smtClean="0">
                                <a:latin typeface="Cambria Math" panose="02040503050406030204" pitchFamily="18" charset="0"/>
                                <a:ea typeface="微軟正黑體" panose="020B0604030504040204" pitchFamily="34" charset="-120"/>
                              </a:rPr>
                              <m:t>=1</m:t>
                            </m:r>
                          </m:sub>
                          <m:sup>
                            <m:r>
                              <a:rPr lang="en-US" altLang="zh-TW" sz="2400" b="0" i="1" smtClean="0">
                                <a:latin typeface="Cambria Math" panose="02040503050406030204" pitchFamily="18" charset="0"/>
                                <a:ea typeface="微軟正黑體" panose="020B0604030504040204" pitchFamily="34" charset="-120"/>
                              </a:rPr>
                              <m:t>𝑛</m:t>
                            </m:r>
                          </m:sup>
                          <m:e>
                            <m:sSup>
                              <m:sSupPr>
                                <m:ctrlPr>
                                  <a:rPr lang="en-US" altLang="zh-TW" sz="2400" b="0" i="1" smtClean="0">
                                    <a:latin typeface="Cambria Math" panose="02040503050406030204" pitchFamily="18" charset="0"/>
                                    <a:ea typeface="微軟正黑體" panose="020B0604030504040204" pitchFamily="34" charset="-120"/>
                                  </a:rPr>
                                </m:ctrlPr>
                              </m:sSupPr>
                              <m:e>
                                <m:d>
                                  <m:dPr>
                                    <m:ctrlPr>
                                      <a:rPr lang="en-US" altLang="zh-TW" sz="2400" b="0" i="1" smtClean="0">
                                        <a:latin typeface="Cambria Math" panose="02040503050406030204" pitchFamily="18" charset="0"/>
                                        <a:ea typeface="微軟正黑體" panose="020B0604030504040204" pitchFamily="34" charset="-120"/>
                                      </a:rPr>
                                    </m:ctrlPr>
                                  </m:dPr>
                                  <m:e>
                                    <m:sSup>
                                      <m:sSupPr>
                                        <m:ctrlPr>
                                          <a:rPr lang="en-US" altLang="zh-TW" sz="2400" b="0" i="1" smtClean="0">
                                            <a:latin typeface="Cambria Math" panose="02040503050406030204" pitchFamily="18" charset="0"/>
                                            <a:ea typeface="微軟正黑體" panose="020B0604030504040204" pitchFamily="34" charset="-120"/>
                                          </a:rPr>
                                        </m:ctrlPr>
                                      </m:sSupPr>
                                      <m:e>
                                        <m:r>
                                          <a:rPr lang="en-US" altLang="zh-TW" sz="2400" b="0" i="1" smtClean="0">
                                            <a:latin typeface="Cambria Math" panose="02040503050406030204" pitchFamily="18" charset="0"/>
                                            <a:ea typeface="微軟正黑體" panose="020B0604030504040204" pitchFamily="34" charset="-120"/>
                                          </a:rPr>
                                          <m:t>𝑦</m:t>
                                        </m:r>
                                      </m:e>
                                      <m:sup>
                                        <m:d>
                                          <m:dPr>
                                            <m:ctrlPr>
                                              <a:rPr lang="en-US" altLang="zh-TW" sz="2400" b="0" i="1" smtClean="0">
                                                <a:latin typeface="Cambria Math" panose="02040503050406030204" pitchFamily="18" charset="0"/>
                                                <a:ea typeface="微軟正黑體" panose="020B0604030504040204" pitchFamily="34" charset="-120"/>
                                              </a:rPr>
                                            </m:ctrlPr>
                                          </m:dPr>
                                          <m:e>
                                            <m:r>
                                              <a:rPr lang="en-US" altLang="zh-TW" sz="2400" b="0" i="1" smtClean="0">
                                                <a:latin typeface="Cambria Math" panose="02040503050406030204" pitchFamily="18" charset="0"/>
                                                <a:ea typeface="微軟正黑體" panose="020B0604030504040204" pitchFamily="34" charset="-120"/>
                                              </a:rPr>
                                              <m:t>𝑖</m:t>
                                            </m:r>
                                          </m:e>
                                        </m:d>
                                      </m:sup>
                                    </m:sSup>
                                    <m:r>
                                      <a:rPr lang="en-US" altLang="zh-TW" sz="2400" b="0" i="1" smtClean="0">
                                        <a:latin typeface="Cambria Math" panose="02040503050406030204" pitchFamily="18" charset="0"/>
                                        <a:ea typeface="微軟正黑體" panose="020B0604030504040204" pitchFamily="34" charset="-120"/>
                                      </a:rPr>
                                      <m:t>−</m:t>
                                    </m:r>
                                    <m:sSup>
                                      <m:sSupPr>
                                        <m:ctrlPr>
                                          <a:rPr lang="en-US" altLang="zh-TW" sz="2400" b="0" i="1" smtClean="0">
                                            <a:latin typeface="Cambria Math" panose="02040503050406030204" pitchFamily="18" charset="0"/>
                                            <a:ea typeface="微軟正黑體" panose="020B0604030504040204" pitchFamily="34" charset="-120"/>
                                          </a:rPr>
                                        </m:ctrlPr>
                                      </m:sSupPr>
                                      <m:e>
                                        <m:acc>
                                          <m:accPr>
                                            <m:chr m:val="̂"/>
                                            <m:ctrlPr>
                                              <a:rPr lang="en-US" altLang="zh-TW" sz="2400" b="0" i="1" smtClean="0">
                                                <a:latin typeface="Cambria Math" panose="02040503050406030204" pitchFamily="18" charset="0"/>
                                                <a:ea typeface="微軟正黑體" panose="020B0604030504040204" pitchFamily="34" charset="-120"/>
                                              </a:rPr>
                                            </m:ctrlPr>
                                          </m:accPr>
                                          <m:e>
                                            <m:r>
                                              <a:rPr lang="en-US" altLang="zh-TW" sz="2400" b="0" i="1" smtClean="0">
                                                <a:latin typeface="Cambria Math" panose="02040503050406030204" pitchFamily="18" charset="0"/>
                                                <a:ea typeface="微軟正黑體" panose="020B0604030504040204" pitchFamily="34" charset="-120"/>
                                              </a:rPr>
                                              <m:t>𝑦</m:t>
                                            </m:r>
                                          </m:e>
                                        </m:acc>
                                      </m:e>
                                      <m:sup>
                                        <m:d>
                                          <m:dPr>
                                            <m:ctrlPr>
                                              <a:rPr lang="en-US" altLang="zh-TW" sz="2400" b="0" i="1" smtClean="0">
                                                <a:latin typeface="Cambria Math" panose="02040503050406030204" pitchFamily="18" charset="0"/>
                                                <a:ea typeface="微軟正黑體" panose="020B0604030504040204" pitchFamily="34" charset="-120"/>
                                              </a:rPr>
                                            </m:ctrlPr>
                                          </m:dPr>
                                          <m:e>
                                            <m:r>
                                              <a:rPr lang="en-US" altLang="zh-TW" sz="2400" b="0" i="1" smtClean="0">
                                                <a:latin typeface="Cambria Math" panose="02040503050406030204" pitchFamily="18" charset="0"/>
                                                <a:ea typeface="微軟正黑體" panose="020B0604030504040204" pitchFamily="34" charset="-120"/>
                                              </a:rPr>
                                              <m:t>𝑖</m:t>
                                            </m:r>
                                          </m:e>
                                        </m:d>
                                      </m:sup>
                                    </m:sSup>
                                  </m:e>
                                </m:d>
                              </m:e>
                              <m:sup>
                                <m:r>
                                  <a:rPr lang="en-US" altLang="zh-TW" sz="2400" b="0" i="1" smtClean="0">
                                    <a:latin typeface="Cambria Math" panose="02040503050406030204" pitchFamily="18" charset="0"/>
                                    <a:ea typeface="微軟正黑體" panose="020B0604030504040204" pitchFamily="34" charset="-120"/>
                                  </a:rPr>
                                  <m:t>2</m:t>
                                </m:r>
                              </m:sup>
                            </m:sSup>
                          </m:e>
                        </m:nary>
                      </m:num>
                      <m:den>
                        <m:f>
                          <m:fPr>
                            <m:ctrlPr>
                              <a:rPr lang="en-US" altLang="zh-TW" sz="2400" b="0" i="1" smtClean="0">
                                <a:latin typeface="Cambria Math" panose="02040503050406030204" pitchFamily="18" charset="0"/>
                                <a:ea typeface="微軟正黑體" panose="020B0604030504040204" pitchFamily="34" charset="-120"/>
                              </a:rPr>
                            </m:ctrlPr>
                          </m:fPr>
                          <m:num>
                            <m:r>
                              <a:rPr lang="en-US" altLang="zh-TW" sz="2400" b="0" i="1" smtClean="0">
                                <a:latin typeface="Cambria Math" panose="02040503050406030204" pitchFamily="18" charset="0"/>
                                <a:ea typeface="微軟正黑體" panose="020B0604030504040204" pitchFamily="34" charset="-120"/>
                              </a:rPr>
                              <m:t>1</m:t>
                            </m:r>
                          </m:num>
                          <m:den>
                            <m:r>
                              <a:rPr lang="en-US" altLang="zh-TW" sz="2400" b="0" i="1" smtClean="0">
                                <a:latin typeface="Cambria Math" panose="02040503050406030204" pitchFamily="18" charset="0"/>
                                <a:ea typeface="微軟正黑體" panose="020B0604030504040204" pitchFamily="34" charset="-120"/>
                              </a:rPr>
                              <m:t>𝑛</m:t>
                            </m:r>
                          </m:den>
                        </m:f>
                        <m:nary>
                          <m:naryPr>
                            <m:chr m:val="∑"/>
                            <m:ctrlPr>
                              <a:rPr lang="en-US" altLang="zh-TW" sz="2400" b="0" i="1" smtClean="0">
                                <a:latin typeface="Cambria Math" panose="02040503050406030204" pitchFamily="18" charset="0"/>
                                <a:ea typeface="微軟正黑體" panose="020B0604030504040204" pitchFamily="34" charset="-120"/>
                              </a:rPr>
                            </m:ctrlPr>
                          </m:naryPr>
                          <m:sub>
                            <m:r>
                              <m:rPr>
                                <m:brk m:alnAt="23"/>
                              </m:rPr>
                              <a:rPr lang="en-US" altLang="zh-TW" sz="2400" b="0" i="1" smtClean="0">
                                <a:latin typeface="Cambria Math" panose="02040503050406030204" pitchFamily="18" charset="0"/>
                                <a:ea typeface="微軟正黑體" panose="020B0604030504040204" pitchFamily="34" charset="-120"/>
                              </a:rPr>
                              <m:t>𝑖</m:t>
                            </m:r>
                            <m:r>
                              <a:rPr lang="en-US" altLang="zh-TW" sz="2400" b="0" i="1" smtClean="0">
                                <a:latin typeface="Cambria Math" panose="02040503050406030204" pitchFamily="18" charset="0"/>
                                <a:ea typeface="微軟正黑體" panose="020B0604030504040204" pitchFamily="34" charset="-120"/>
                              </a:rPr>
                              <m:t>=1</m:t>
                            </m:r>
                          </m:sub>
                          <m:sup>
                            <m:r>
                              <a:rPr lang="en-US" altLang="zh-TW" sz="2400" b="0" i="1" smtClean="0">
                                <a:latin typeface="Cambria Math" panose="02040503050406030204" pitchFamily="18" charset="0"/>
                                <a:ea typeface="微軟正黑體" panose="020B0604030504040204" pitchFamily="34" charset="-120"/>
                              </a:rPr>
                              <m:t>𝑛</m:t>
                            </m:r>
                          </m:sup>
                          <m:e>
                            <m:sSup>
                              <m:sSupPr>
                                <m:ctrlPr>
                                  <a:rPr lang="en-US" altLang="zh-TW" sz="2400" b="0" i="1" smtClean="0">
                                    <a:latin typeface="Cambria Math" panose="02040503050406030204" pitchFamily="18" charset="0"/>
                                    <a:ea typeface="微軟正黑體" panose="020B0604030504040204" pitchFamily="34" charset="-120"/>
                                  </a:rPr>
                                </m:ctrlPr>
                              </m:sSupPr>
                              <m:e>
                                <m:d>
                                  <m:dPr>
                                    <m:ctrlPr>
                                      <a:rPr lang="en-US" altLang="zh-TW" sz="2400" b="0" i="1" smtClean="0">
                                        <a:latin typeface="Cambria Math" panose="02040503050406030204" pitchFamily="18" charset="0"/>
                                        <a:ea typeface="微軟正黑體" panose="020B0604030504040204" pitchFamily="34" charset="-120"/>
                                      </a:rPr>
                                    </m:ctrlPr>
                                  </m:dPr>
                                  <m:e>
                                    <m:sSup>
                                      <m:sSupPr>
                                        <m:ctrlPr>
                                          <a:rPr lang="en-US" altLang="zh-TW" sz="2400" b="0" i="1" smtClean="0">
                                            <a:latin typeface="Cambria Math" panose="02040503050406030204" pitchFamily="18" charset="0"/>
                                            <a:ea typeface="微軟正黑體" panose="020B0604030504040204" pitchFamily="34" charset="-120"/>
                                          </a:rPr>
                                        </m:ctrlPr>
                                      </m:sSupPr>
                                      <m:e>
                                        <m:r>
                                          <a:rPr lang="en-US" altLang="zh-TW" sz="2400" b="0" i="1" smtClean="0">
                                            <a:latin typeface="Cambria Math" panose="02040503050406030204" pitchFamily="18" charset="0"/>
                                            <a:ea typeface="微軟正黑體" panose="020B0604030504040204" pitchFamily="34" charset="-120"/>
                                          </a:rPr>
                                          <m:t>𝑦</m:t>
                                        </m:r>
                                      </m:e>
                                      <m:sup>
                                        <m:d>
                                          <m:dPr>
                                            <m:ctrlPr>
                                              <a:rPr lang="en-US" altLang="zh-TW" sz="2400" b="0" i="1" smtClean="0">
                                                <a:latin typeface="Cambria Math" panose="02040503050406030204" pitchFamily="18" charset="0"/>
                                                <a:ea typeface="微軟正黑體" panose="020B0604030504040204" pitchFamily="34" charset="-120"/>
                                              </a:rPr>
                                            </m:ctrlPr>
                                          </m:dPr>
                                          <m:e>
                                            <m:r>
                                              <a:rPr lang="en-US" altLang="zh-TW" sz="2400" b="0" i="1" smtClean="0">
                                                <a:latin typeface="Cambria Math" panose="02040503050406030204" pitchFamily="18" charset="0"/>
                                                <a:ea typeface="微軟正黑體" panose="020B0604030504040204" pitchFamily="34" charset="-120"/>
                                              </a:rPr>
                                              <m:t>𝑖</m:t>
                                            </m:r>
                                          </m:e>
                                        </m:d>
                                      </m:sup>
                                    </m:sSup>
                                    <m:r>
                                      <a:rPr lang="en-US" altLang="zh-TW" sz="2400" b="0" i="1" smtClean="0">
                                        <a:latin typeface="Cambria Math" panose="02040503050406030204" pitchFamily="18" charset="0"/>
                                        <a:ea typeface="微軟正黑體" panose="020B0604030504040204" pitchFamily="34" charset="-120"/>
                                      </a:rPr>
                                      <m:t>−</m:t>
                                    </m:r>
                                    <m:sSub>
                                      <m:sSubPr>
                                        <m:ctrlPr>
                                          <a:rPr lang="en-US" altLang="zh-TW" sz="2400" b="0" i="1" smtClean="0">
                                            <a:latin typeface="Cambria Math" panose="02040503050406030204" pitchFamily="18" charset="0"/>
                                            <a:ea typeface="微軟正黑體" panose="020B0604030504040204" pitchFamily="34" charset="-120"/>
                                          </a:rPr>
                                        </m:ctrlPr>
                                      </m:sSubPr>
                                      <m:e>
                                        <m:r>
                                          <a:rPr lang="zh-TW" altLang="en-US" sz="2400" b="0" i="1" smtClean="0">
                                            <a:latin typeface="Cambria Math" panose="02040503050406030204" pitchFamily="18" charset="0"/>
                                            <a:ea typeface="微軟正黑體" panose="020B0604030504040204" pitchFamily="34" charset="-120"/>
                                          </a:rPr>
                                          <m:t>𝜇</m:t>
                                        </m:r>
                                      </m:e>
                                      <m:sub>
                                        <m:r>
                                          <a:rPr lang="en-US" altLang="zh-TW" sz="2400" b="0" i="1" smtClean="0">
                                            <a:latin typeface="Cambria Math" panose="02040503050406030204" pitchFamily="18" charset="0"/>
                                            <a:ea typeface="微軟正黑體" panose="020B0604030504040204" pitchFamily="34" charset="-120"/>
                                          </a:rPr>
                                          <m:t>𝑦</m:t>
                                        </m:r>
                                      </m:sub>
                                    </m:sSub>
                                  </m:e>
                                </m:d>
                              </m:e>
                              <m:sup>
                                <m:r>
                                  <a:rPr lang="en-US" altLang="zh-TW" sz="2400" b="0" i="1" smtClean="0">
                                    <a:latin typeface="Cambria Math" panose="02040503050406030204" pitchFamily="18" charset="0"/>
                                    <a:ea typeface="微軟正黑體" panose="020B0604030504040204" pitchFamily="34" charset="-120"/>
                                  </a:rPr>
                                  <m:t>2</m:t>
                                </m:r>
                              </m:sup>
                            </m:sSup>
                          </m:e>
                        </m:nary>
                      </m:den>
                    </m:f>
                    <m:r>
                      <a:rPr lang="en-US" altLang="zh-TW" sz="2400" b="0" i="1" smtClean="0">
                        <a:latin typeface="Cambria Math" panose="02040503050406030204" pitchFamily="18" charset="0"/>
                        <a:ea typeface="微軟正黑體" panose="020B0604030504040204" pitchFamily="34" charset="-120"/>
                      </a:rPr>
                      <m:t>=1−</m:t>
                    </m:r>
                    <m:f>
                      <m:fPr>
                        <m:ctrlPr>
                          <a:rPr lang="en-US" altLang="zh-TW" sz="2400" b="0" i="1" smtClean="0">
                            <a:latin typeface="Cambria Math" panose="02040503050406030204" pitchFamily="18" charset="0"/>
                            <a:ea typeface="微軟正黑體" panose="020B0604030504040204" pitchFamily="34" charset="-120"/>
                          </a:rPr>
                        </m:ctrlPr>
                      </m:fPr>
                      <m:num>
                        <m:r>
                          <a:rPr lang="en-US" altLang="zh-TW" sz="2400" b="0" i="1" smtClean="0">
                            <a:latin typeface="Cambria Math" panose="02040503050406030204" pitchFamily="18" charset="0"/>
                            <a:ea typeface="微軟正黑體" panose="020B0604030504040204" pitchFamily="34" charset="-120"/>
                          </a:rPr>
                          <m:t>𝑀𝑆𝐸</m:t>
                        </m:r>
                      </m:num>
                      <m:den>
                        <m:r>
                          <a:rPr lang="en-US" altLang="zh-TW" sz="2400" b="0" i="1" smtClean="0">
                            <a:latin typeface="Cambria Math" panose="02040503050406030204" pitchFamily="18" charset="0"/>
                            <a:ea typeface="微軟正黑體" panose="020B0604030504040204" pitchFamily="34" charset="-120"/>
                          </a:rPr>
                          <m:t>𝑉𝑎𝑟</m:t>
                        </m:r>
                        <m:r>
                          <a:rPr lang="en-US" altLang="zh-TW" sz="2400" b="0" i="1" smtClean="0">
                            <a:latin typeface="Cambria Math" panose="02040503050406030204" pitchFamily="18" charset="0"/>
                            <a:ea typeface="微軟正黑體" panose="020B0604030504040204" pitchFamily="34" charset="-120"/>
                          </a:rPr>
                          <m:t> </m:t>
                        </m:r>
                        <m:d>
                          <m:dPr>
                            <m:ctrlPr>
                              <a:rPr lang="en-US" altLang="zh-TW" sz="2400" b="0" i="1" smtClean="0">
                                <a:latin typeface="Cambria Math" panose="02040503050406030204" pitchFamily="18" charset="0"/>
                                <a:ea typeface="微軟正黑體" panose="020B0604030504040204" pitchFamily="34" charset="-120"/>
                              </a:rPr>
                            </m:ctrlPr>
                          </m:dPr>
                          <m:e>
                            <m:r>
                              <a:rPr lang="en-US" altLang="zh-TW" sz="2400" b="0" i="1" smtClean="0">
                                <a:latin typeface="Cambria Math" panose="02040503050406030204" pitchFamily="18" charset="0"/>
                                <a:ea typeface="微軟正黑體" panose="020B0604030504040204" pitchFamily="34" charset="-120"/>
                              </a:rPr>
                              <m:t>𝑦</m:t>
                            </m:r>
                          </m:e>
                        </m:d>
                      </m:den>
                    </m:f>
                  </m:oMath>
                </a14:m>
                <a:endParaRPr lang="en-US" altLang="zh-TW" sz="2400" b="0" dirty="0" smtClean="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對於訓練</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數據</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集來說，</a:t>
                </a:r>
                <a14:m>
                  <m:oMath xmlns:m="http://schemas.openxmlformats.org/officeDocument/2006/math">
                    <m:sSup>
                      <m:sSupPr>
                        <m:ctrlPr>
                          <a:rPr lang="en-US" altLang="zh-TW" sz="2400" i="1" smtClean="0">
                            <a:latin typeface="Cambria Math" panose="02040503050406030204" pitchFamily="18" charset="0"/>
                            <a:ea typeface="微軟正黑體" panose="020B0604030504040204" pitchFamily="34" charset="-120"/>
                          </a:rPr>
                        </m:ctrlPr>
                      </m:sSupPr>
                      <m:e>
                        <m:r>
                          <a:rPr lang="en-US" altLang="zh-TW" sz="2400" i="1">
                            <a:latin typeface="Cambria Math" panose="02040503050406030204" pitchFamily="18" charset="0"/>
                            <a:ea typeface="微軟正黑體" panose="020B0604030504040204" pitchFamily="34" charset="-120"/>
                          </a:rPr>
                          <m:t>𝑅</m:t>
                        </m:r>
                      </m:e>
                      <m:sup>
                        <m:r>
                          <a:rPr lang="en-US" altLang="zh-TW" sz="2400" i="1">
                            <a:latin typeface="Cambria Math" panose="02040503050406030204" pitchFamily="18" charset="0"/>
                            <a:ea typeface="微軟正黑體" panose="020B0604030504040204" pitchFamily="34" charset="-120"/>
                          </a:rPr>
                          <m:t>2</m:t>
                        </m:r>
                      </m:sup>
                    </m:sSup>
                    <m:r>
                      <a:rPr lang="zh-TW" altLang="en-US" sz="2400" i="1">
                        <a:latin typeface="Cambria Math" panose="02040503050406030204" pitchFamily="18" charset="0"/>
                        <a:ea typeface="微軟正黑體" panose="020B0604030504040204" pitchFamily="34" charset="-120"/>
                      </a:rPr>
                      <m:t> </m:t>
                    </m:r>
                    <m:r>
                      <a:rPr lang="zh-TW" altLang="en-US" sz="2400" i="1" smtClean="0">
                        <a:latin typeface="Cambria Math" panose="02040503050406030204" pitchFamily="18" charset="0"/>
                        <a:ea typeface="微軟正黑體" panose="020B0604030504040204" pitchFamily="34" charset="-120"/>
                      </a:rPr>
                      <m:t>介</m:t>
                    </m:r>
                    <m:r>
                      <a:rPr lang="zh-TW" altLang="en-US" sz="2400" i="1" dirty="0" smtClean="0">
                        <a:latin typeface="Cambria Math" panose="02040503050406030204" pitchFamily="18" charset="0"/>
                        <a:ea typeface="微軟正黑體" panose="020B0604030504040204" pitchFamily="34" charset="-120"/>
                      </a:rPr>
                      <m:t>於</m:t>
                    </m:r>
                    <m:r>
                      <a:rPr lang="en-US" altLang="zh-TW" sz="2400" i="1" dirty="0" smtClean="0">
                        <a:latin typeface="Cambria Math" panose="02040503050406030204" pitchFamily="18" charset="0"/>
                        <a:ea typeface="微軟正黑體" panose="020B0604030504040204" pitchFamily="34" charset="-120"/>
                      </a:rPr>
                      <m:t>0</m:t>
                    </m:r>
                    <m:r>
                      <a:rPr lang="zh-TW" altLang="en-US" sz="2400" i="1" dirty="0" smtClean="0">
                        <a:latin typeface="Cambria Math" panose="02040503050406030204" pitchFamily="18" charset="0"/>
                        <a:ea typeface="微軟正黑體" panose="020B0604030504040204" pitchFamily="34" charset="-120"/>
                      </a:rPr>
                      <m:t>到</m:t>
                    </m:r>
                    <m:r>
                      <a:rPr lang="en-US" altLang="zh-TW" sz="2400" i="1" dirty="0" smtClean="0">
                        <a:latin typeface="Cambria Math" panose="02040503050406030204" pitchFamily="18" charset="0"/>
                        <a:ea typeface="微軟正黑體" panose="020B0604030504040204" pitchFamily="34" charset="-120"/>
                      </a:rPr>
                      <m:t>1</m:t>
                    </m:r>
                    <m:r>
                      <a:rPr lang="zh-TW" altLang="en-US" sz="2400" i="1" dirty="0" smtClean="0">
                        <a:latin typeface="Cambria Math" panose="02040503050406030204" pitchFamily="18" charset="0"/>
                        <a:ea typeface="微軟正黑體" panose="020B0604030504040204" pitchFamily="34" charset="-120"/>
                      </a:rPr>
                      <m:t>之間</m:t>
                    </m:r>
                  </m:oMath>
                </a14:m>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，當</a:t>
                </a:r>
                <a14:m>
                  <m:oMath xmlns:m="http://schemas.openxmlformats.org/officeDocument/2006/math">
                    <m:sSup>
                      <m:sSupPr>
                        <m:ctrlPr>
                          <a:rPr lang="en-US" altLang="zh-TW" sz="2400" i="1" smtClean="0">
                            <a:latin typeface="Cambria Math" panose="02040503050406030204" pitchFamily="18" charset="0"/>
                            <a:ea typeface="微軟正黑體" panose="020B0604030504040204" pitchFamily="34" charset="-120"/>
                          </a:rPr>
                        </m:ctrlPr>
                      </m:sSupPr>
                      <m:e>
                        <m:r>
                          <a:rPr lang="en-US" altLang="zh-TW" sz="2400" i="1">
                            <a:latin typeface="Cambria Math" panose="02040503050406030204" pitchFamily="18" charset="0"/>
                            <a:ea typeface="微軟正黑體" panose="020B0604030504040204" pitchFamily="34" charset="-120"/>
                          </a:rPr>
                          <m:t>𝑅</m:t>
                        </m:r>
                      </m:e>
                      <m:sup>
                        <m:r>
                          <a:rPr lang="en-US" altLang="zh-TW" sz="2400" i="1">
                            <a:latin typeface="Cambria Math" panose="02040503050406030204" pitchFamily="18" charset="0"/>
                            <a:ea typeface="微軟正黑體" panose="020B0604030504040204" pitchFamily="34" charset="-120"/>
                          </a:rPr>
                          <m:t>2</m:t>
                        </m:r>
                      </m:sup>
                    </m:sSup>
                    <m:r>
                      <a:rPr lang="en-US" altLang="zh-TW" sz="2400" i="1">
                        <a:latin typeface="Cambria Math" panose="02040503050406030204" pitchFamily="18" charset="0"/>
                        <a:ea typeface="微軟正黑體" panose="020B0604030504040204" pitchFamily="34" charset="-120"/>
                      </a:rPr>
                      <m:t>=</m:t>
                    </m:r>
                  </m:oMath>
                </a14:m>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1</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時，代表模型對於資料完美擬合，相應的</a:t>
                </a:r>
                <a:r>
                  <a:rPr lang="en-US" altLang="zh-TW" sz="2400" i="1" dirty="0" smtClean="0">
                    <a:latin typeface="Times New Roman" panose="02020603050405020304" pitchFamily="18" charset="0"/>
                    <a:ea typeface="標楷體" panose="03000509000000000000" pitchFamily="65" charset="-120"/>
                    <a:cs typeface="Times New Roman" panose="02020603050405020304" pitchFamily="18" charset="0"/>
                  </a:rPr>
                  <a:t>MSE = </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0</a:t>
                </a: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838199" y="1825625"/>
                <a:ext cx="11128131" cy="4351338"/>
              </a:xfrm>
              <a:blipFill>
                <a:blip r:embed="rId2"/>
                <a:stretch>
                  <a:fillRect l="-712" t="-2801" r="-767"/>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fld id="{753FDCA3-9BE4-42E3-9088-CB6F8D2D9B8F}" type="slidenum">
              <a:rPr lang="zh-TW" altLang="en-US" smtClean="0"/>
              <a:t>10</a:t>
            </a:fld>
            <a:endParaRPr lang="zh-TW" altLang="en-US"/>
          </a:p>
        </p:txBody>
      </p:sp>
    </p:spTree>
    <p:extLst>
      <p:ext uri="{BB962C8B-B14F-4D97-AF65-F5344CB8AC3E}">
        <p14:creationId xmlns:p14="http://schemas.microsoft.com/office/powerpoint/2010/main" val="3890239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latin typeface="標楷體" panose="03000509000000000000" pitchFamily="65" charset="-120"/>
                <a:ea typeface="標楷體" panose="03000509000000000000" pitchFamily="65" charset="-120"/>
              </a:rPr>
              <a:t>使用正規化方法進行回歸</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a:xfrm>
            <a:off x="219075" y="1825625"/>
            <a:ext cx="11763375" cy="4351338"/>
          </a:xfrm>
        </p:spPr>
        <p:txBody>
          <a:bodyPr>
            <a:normAutofit/>
          </a:bodyPr>
          <a:lstStyle/>
          <a:p>
            <a:r>
              <a:rPr lang="zh-TW" altLang="en-US" sz="2400" dirty="0">
                <a:latin typeface="微軟正黑體" panose="020B0604030504040204" pitchFamily="34" charset="-120"/>
                <a:ea typeface="微軟正黑體" panose="020B0604030504040204" pitchFamily="34" charset="-120"/>
              </a:rPr>
              <a:t>正規化是</a:t>
            </a:r>
            <a:r>
              <a:rPr lang="zh-TW" altLang="en-US" sz="2400" dirty="0" smtClean="0">
                <a:latin typeface="微軟正黑體" panose="020B0604030504040204" pitchFamily="34" charset="-120"/>
                <a:ea typeface="微軟正黑體" panose="020B0604030504040204" pitchFamily="34" charset="-120"/>
              </a:rPr>
              <a:t>處理</a:t>
            </a:r>
            <a:r>
              <a:rPr lang="en-US" altLang="zh-TW" sz="2400" dirty="0" smtClean="0">
                <a:latin typeface="微軟正黑體" panose="020B0604030504040204" pitchFamily="34" charset="-120"/>
                <a:ea typeface="微軟正黑體" panose="020B0604030504040204" pitchFamily="34" charset="-120"/>
              </a:rPr>
              <a:t>overfitting</a:t>
            </a:r>
            <a:r>
              <a:rPr lang="zh-TW" altLang="en-US" sz="2400" dirty="0" smtClean="0">
                <a:latin typeface="微軟正黑體" panose="020B0604030504040204" pitchFamily="34" charset="-120"/>
                <a:ea typeface="微軟正黑體" panose="020B0604030504040204" pitchFamily="34" charset="-120"/>
              </a:rPr>
              <a:t>現象的</a:t>
            </a:r>
            <a:r>
              <a:rPr lang="zh-TW" altLang="en-US" sz="2400" dirty="0">
                <a:latin typeface="微軟正黑體" panose="020B0604030504040204" pitchFamily="34" charset="-120"/>
                <a:ea typeface="微軟正黑體" panose="020B0604030504040204" pitchFamily="34" charset="-120"/>
              </a:rPr>
              <a:t>一種方法</a:t>
            </a:r>
            <a:r>
              <a:rPr lang="en-US" altLang="zh-TW" sz="2400" dirty="0" smtClean="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透過對</a:t>
            </a:r>
            <a:r>
              <a:rPr lang="zh-TW" altLang="en-US" sz="2400" dirty="0">
                <a:latin typeface="微軟正黑體" panose="020B0604030504040204" pitchFamily="34" charset="-120"/>
                <a:ea typeface="微軟正黑體" panose="020B0604030504040204" pitchFamily="34" charset="-120"/>
              </a:rPr>
              <a:t>過度複雜的模型給予適當的懲罰</a:t>
            </a:r>
            <a:r>
              <a:rPr lang="en-US" altLang="zh-TW" sz="2400" dirty="0">
                <a:ea typeface="微軟正黑體" panose="020B0604030504040204" pitchFamily="34" charset="-120"/>
              </a:rPr>
              <a:t>(penalty)</a:t>
            </a:r>
            <a:r>
              <a:rPr lang="zh-TW" altLang="en-US" sz="2400" dirty="0">
                <a:latin typeface="微軟正黑體" panose="020B0604030504040204" pitchFamily="34" charset="-120"/>
                <a:ea typeface="微軟正黑體" panose="020B0604030504040204" pitchFamily="34" charset="-120"/>
              </a:rPr>
              <a:t>來縮小模型參</a:t>
            </a:r>
            <a:r>
              <a:rPr lang="zh-TW" altLang="en-US" sz="2400" dirty="0" smtClean="0">
                <a:latin typeface="微軟正黑體" panose="020B0604030504040204" pitchFamily="34" charset="-120"/>
                <a:ea typeface="微軟正黑體" panose="020B0604030504040204" pitchFamily="34" charset="-120"/>
              </a:rPr>
              <a:t>數值</a:t>
            </a:r>
            <a:endParaRPr lang="en-US" altLang="zh-TW" sz="2400" dirty="0" smtClean="0">
              <a:latin typeface="微軟正黑體" panose="020B0604030504040204" pitchFamily="34" charset="-120"/>
              <a:ea typeface="微軟正黑體" panose="020B0604030504040204" pitchFamily="34" charset="-120"/>
            </a:endParaRPr>
          </a:p>
          <a:p>
            <a:r>
              <a:rPr lang="zh-TW" altLang="en-US" sz="2400" dirty="0" smtClean="0">
                <a:latin typeface="微軟正黑體" panose="020B0604030504040204" pitchFamily="34" charset="-120"/>
                <a:ea typeface="微軟正黑體" panose="020B0604030504040204" pitchFamily="34" charset="-120"/>
              </a:rPr>
              <a:t>線性回歸正規化有下三種方法</a:t>
            </a:r>
            <a:r>
              <a:rPr lang="en-US" altLang="zh-TW" sz="2400" dirty="0" smtClean="0">
                <a:latin typeface="微軟正黑體" panose="020B0604030504040204" pitchFamily="34" charset="-120"/>
                <a:ea typeface="微軟正黑體" panose="020B0604030504040204" pitchFamily="34" charset="-120"/>
              </a:rPr>
              <a:t>:</a:t>
            </a:r>
          </a:p>
          <a:p>
            <a:pPr marL="0" indent="0">
              <a:buNone/>
            </a:pPr>
            <a:r>
              <a:rPr lang="en-US" altLang="zh-TW" sz="2400" dirty="0" smtClean="0">
                <a:latin typeface="微軟正黑體" panose="020B0604030504040204" pitchFamily="34" charset="-120"/>
                <a:ea typeface="微軟正黑體" panose="020B0604030504040204" pitchFamily="34" charset="-120"/>
              </a:rPr>
              <a:t>1.</a:t>
            </a:r>
            <a:r>
              <a:rPr lang="zh-TW" altLang="en-US" sz="2400" dirty="0" smtClean="0">
                <a:latin typeface="微軟正黑體" panose="020B0604030504040204" pitchFamily="34" charset="-120"/>
                <a:ea typeface="微軟正黑體" panose="020B0604030504040204" pitchFamily="34" charset="-120"/>
              </a:rPr>
              <a:t>脊回歸 </a:t>
            </a:r>
            <a:r>
              <a:rPr lang="en-US" altLang="zh-TW" sz="2400" dirty="0" smtClean="0">
                <a:latin typeface="微軟正黑體" panose="020B0604030504040204" pitchFamily="34" charset="-120"/>
                <a:ea typeface="微軟正黑體" panose="020B0604030504040204" pitchFamily="34" charset="-120"/>
              </a:rPr>
              <a:t>(</a:t>
            </a:r>
            <a:r>
              <a:rPr lang="en-US" altLang="zh-TW" dirty="0"/>
              <a:t>Ridge </a:t>
            </a:r>
            <a:r>
              <a:rPr lang="en-US" altLang="zh-TW" dirty="0" smtClean="0"/>
              <a:t>Regression)</a:t>
            </a:r>
            <a:endParaRPr lang="en-US" altLang="zh-TW" sz="2400" dirty="0" smtClean="0">
              <a:latin typeface="微軟正黑體" panose="020B0604030504040204" pitchFamily="34" charset="-120"/>
              <a:ea typeface="微軟正黑體" panose="020B0604030504040204" pitchFamily="34" charset="-120"/>
            </a:endParaRPr>
          </a:p>
          <a:p>
            <a:pPr marL="0" indent="0">
              <a:buNone/>
            </a:pPr>
            <a:r>
              <a:rPr lang="en-US" altLang="zh-TW" sz="2400" dirty="0" smtClean="0">
                <a:latin typeface="微軟正黑體" panose="020B0604030504040204" pitchFamily="34" charset="-120"/>
                <a:ea typeface="微軟正黑體" panose="020B0604030504040204" pitchFamily="34" charset="-120"/>
              </a:rPr>
              <a:t>2.</a:t>
            </a:r>
            <a:r>
              <a:rPr lang="zh-TW" altLang="en-US" sz="2400" dirty="0" smtClean="0">
                <a:latin typeface="微軟正黑體" panose="020B0604030504040204" pitchFamily="34" charset="-120"/>
                <a:ea typeface="微軟正黑體" panose="020B0604030504040204" pitchFamily="34" charset="-120"/>
              </a:rPr>
              <a:t>套索回歸</a:t>
            </a:r>
            <a:r>
              <a:rPr lang="en-US" altLang="zh-TW" sz="2400" dirty="0" smtClean="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最小</a:t>
            </a:r>
            <a:r>
              <a:rPr lang="zh-TW" altLang="en-US" sz="2400" dirty="0">
                <a:latin typeface="微軟正黑體" panose="020B0604030504040204" pitchFamily="34" charset="-120"/>
                <a:ea typeface="微軟正黑體" panose="020B0604030504040204" pitchFamily="34" charset="-120"/>
              </a:rPr>
              <a:t>絕對壓縮挑選機制 </a:t>
            </a:r>
            <a:r>
              <a:rPr lang="en-US" altLang="zh-TW" sz="2400" dirty="0"/>
              <a:t>Least absolute shrinkage and selection </a:t>
            </a:r>
            <a:r>
              <a:rPr lang="en-US" altLang="zh-TW" sz="2400" dirty="0" smtClean="0"/>
              <a:t>operator,</a:t>
            </a:r>
            <a:r>
              <a:rPr lang="zh-TW" altLang="en-US" sz="2400" dirty="0" smtClean="0"/>
              <a:t> </a:t>
            </a:r>
            <a:r>
              <a:rPr lang="en-US" altLang="zh-TW" sz="2400" dirty="0" smtClean="0"/>
              <a:t>LASSO)</a:t>
            </a:r>
            <a:endParaRPr lang="en-US" altLang="zh-TW" sz="2400" dirty="0">
              <a:latin typeface="微軟正黑體" panose="020B0604030504040204" pitchFamily="34" charset="-120"/>
              <a:ea typeface="微軟正黑體" panose="020B0604030504040204" pitchFamily="34" charset="-120"/>
            </a:endParaRPr>
          </a:p>
          <a:p>
            <a:pPr marL="0" indent="0">
              <a:buNone/>
            </a:pPr>
            <a:r>
              <a:rPr lang="en-US" altLang="zh-TW" sz="2400" dirty="0" smtClean="0">
                <a:latin typeface="微軟正黑體" panose="020B0604030504040204" pitchFamily="34" charset="-120"/>
                <a:ea typeface="微軟正黑體" panose="020B0604030504040204" pitchFamily="34" charset="-120"/>
              </a:rPr>
              <a:t>3.</a:t>
            </a:r>
            <a:r>
              <a:rPr lang="zh-TW" altLang="en-US" sz="2400" dirty="0" smtClean="0">
                <a:latin typeface="微軟正黑體" panose="020B0604030504040204" pitchFamily="34" charset="-120"/>
                <a:ea typeface="微軟正黑體" panose="020B0604030504040204" pitchFamily="34" charset="-120"/>
              </a:rPr>
              <a:t>彈性網路回歸 </a:t>
            </a:r>
            <a:r>
              <a:rPr lang="en-US" altLang="zh-TW" dirty="0" smtClean="0">
                <a:ea typeface="微軟正黑體" panose="020B0604030504040204" pitchFamily="34" charset="-120"/>
              </a:rPr>
              <a:t>(Elastic Net)</a:t>
            </a:r>
          </a:p>
          <a:p>
            <a:pPr marL="0" indent="0">
              <a:buNone/>
            </a:pPr>
            <a:endParaRPr lang="en-US" altLang="zh-TW" dirty="0" smtClean="0">
              <a:ea typeface="微軟正黑體" panose="020B0604030504040204" pitchFamily="34" charset="-120"/>
            </a:endParaRPr>
          </a:p>
          <a:p>
            <a:endParaRPr lang="zh-TW" altLang="en-US" sz="2400" dirty="0" smtClean="0">
              <a:latin typeface="微軟正黑體" panose="020B0604030504040204" pitchFamily="34" charset="-120"/>
              <a:ea typeface="微軟正黑體" panose="020B0604030504040204" pitchFamily="34" charset="-120"/>
            </a:endParaRPr>
          </a:p>
          <a:p>
            <a:endParaRPr lang="zh-TW" altLang="en-US" sz="24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753FDCA3-9BE4-42E3-9088-CB6F8D2D9B8F}" type="slidenum">
              <a:rPr lang="zh-TW" altLang="en-US" smtClean="0"/>
              <a:t>11</a:t>
            </a:fld>
            <a:endParaRPr lang="zh-TW" altLang="en-US"/>
          </a:p>
        </p:txBody>
      </p:sp>
    </p:spTree>
    <p:extLst>
      <p:ext uri="{BB962C8B-B14F-4D97-AF65-F5344CB8AC3E}">
        <p14:creationId xmlns:p14="http://schemas.microsoft.com/office/powerpoint/2010/main" val="1501186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4000" dirty="0">
                <a:latin typeface="標楷體" panose="03000509000000000000" pitchFamily="65" charset="-120"/>
                <a:ea typeface="標楷體" panose="03000509000000000000" pitchFamily="65" charset="-120"/>
              </a:rPr>
              <a:t>脊回歸 </a:t>
            </a:r>
            <a:r>
              <a:rPr lang="en-US" altLang="zh-TW" sz="4000" dirty="0">
                <a:latin typeface="微軟正黑體" panose="020B0604030504040204" pitchFamily="34" charset="-120"/>
                <a:ea typeface="微軟正黑體" panose="020B0604030504040204" pitchFamily="34" charset="-120"/>
              </a:rPr>
              <a:t>(</a:t>
            </a:r>
            <a:r>
              <a:rPr lang="en-US" altLang="zh-TW" dirty="0"/>
              <a:t>Ridge Regression)</a:t>
            </a:r>
            <a:r>
              <a:rPr lang="en-US" altLang="zh-TW" sz="4000" dirty="0">
                <a:latin typeface="微軟正黑體" panose="020B0604030504040204" pitchFamily="34" charset="-120"/>
                <a:ea typeface="微軟正黑體" panose="020B0604030504040204" pitchFamily="34" charset="-120"/>
              </a:rPr>
              <a:t/>
            </a:r>
            <a:br>
              <a:rPr lang="en-US" altLang="zh-TW" sz="4000" dirty="0">
                <a:latin typeface="微軟正黑體" panose="020B0604030504040204" pitchFamily="34" charset="-120"/>
                <a:ea typeface="微軟正黑體" panose="020B0604030504040204" pitchFamily="34" charset="-120"/>
              </a:rPr>
            </a:br>
            <a:endParaRPr lang="zh-TW" altLang="en-US" dirty="0"/>
          </a:p>
        </p:txBody>
      </p:sp>
      <p:sp>
        <p:nvSpPr>
          <p:cNvPr id="3" name="內容版面配置區 2"/>
          <p:cNvSpPr>
            <a:spLocks noGrp="1"/>
          </p:cNvSpPr>
          <p:nvPr>
            <p:ph idx="1"/>
          </p:nvPr>
        </p:nvSpPr>
        <p:spPr/>
        <p:txBody>
          <a:bodyPr/>
          <a:lstStyle/>
          <a:p>
            <a:r>
              <a:rPr lang="zh-TW" altLang="en-US" dirty="0">
                <a:latin typeface="微軟正黑體" panose="020B0604030504040204" pitchFamily="34" charset="-120"/>
                <a:ea typeface="微軟正黑體" panose="020B0604030504040204" pitchFamily="34" charset="-120"/>
              </a:rPr>
              <a:t>屬於</a:t>
            </a:r>
            <a:r>
              <a:rPr lang="en-US" altLang="zh-TW" dirty="0">
                <a:ea typeface="微軟正黑體" panose="020B0604030504040204" pitchFamily="34" charset="-120"/>
              </a:rPr>
              <a:t>L2 penalized model(L2</a:t>
            </a:r>
            <a:r>
              <a:rPr lang="zh-TW" altLang="en-US" dirty="0">
                <a:latin typeface="微軟正黑體" panose="020B0604030504040204" pitchFamily="34" charset="-120"/>
                <a:ea typeface="微軟正黑體" panose="020B0604030504040204" pitchFamily="34" charset="-120"/>
              </a:rPr>
              <a:t>懲罰模型</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的一種</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將加權平方和加到最小平方成本函數中</a:t>
            </a:r>
          </a:p>
          <a:p>
            <a:r>
              <a:rPr lang="en-US" altLang="zh-TW" dirty="0">
                <a:ea typeface="微軟正黑體" panose="020B0604030504040204" pitchFamily="34" charset="-120"/>
              </a:rPr>
              <a:t>alpha</a:t>
            </a:r>
            <a:r>
              <a:rPr lang="en-US" altLang="zh-TW" dirty="0">
                <a:latin typeface="微軟正黑體" panose="020B0604030504040204" pitchFamily="34" charset="-120"/>
                <a:ea typeface="微軟正黑體" panose="020B0604030504040204" pitchFamily="34" charset="-120"/>
              </a:rPr>
              <a:t>=1.0 </a:t>
            </a:r>
            <a:r>
              <a:rPr lang="zh-TW" altLang="en-US" dirty="0">
                <a:latin typeface="微軟正黑體" panose="020B0604030504040204" pitchFamily="34" charset="-120"/>
                <a:ea typeface="微軟正黑體" panose="020B0604030504040204" pitchFamily="34" charset="-120"/>
              </a:rPr>
              <a:t>正規化的強度（越大來提高正規化的強度</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且收縮模型加權</a:t>
            </a:r>
            <a:r>
              <a:rPr lang="zh-TW" altLang="en-US"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公式如下</a:t>
            </a:r>
            <a:r>
              <a:rPr lang="en-US" altLang="zh-TW" dirty="0" smtClean="0">
                <a:latin typeface="微軟正黑體" panose="020B0604030504040204" pitchFamily="34" charset="-120"/>
                <a:ea typeface="微軟正黑體" panose="020B0604030504040204" pitchFamily="34" charset="-120"/>
              </a:rPr>
              <a:t>:</a:t>
            </a:r>
            <a:endParaRPr lang="zh-TW" altLang="en-US" dirty="0">
              <a:latin typeface="微軟正黑體" panose="020B0604030504040204" pitchFamily="34" charset="-120"/>
              <a:ea typeface="微軟正黑體" panose="020B0604030504040204" pitchFamily="34" charset="-120"/>
            </a:endParaRPr>
          </a:p>
          <a:p>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753FDCA3-9BE4-42E3-9088-CB6F8D2D9B8F}" type="slidenum">
              <a:rPr lang="zh-TW" altLang="en-US" smtClean="0"/>
              <a:t>12</a:t>
            </a:fld>
            <a:endParaRPr lang="zh-TW" altLang="en-US"/>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9850" y="4005262"/>
            <a:ext cx="4026694" cy="2533650"/>
          </a:xfrm>
          <a:prstGeom prst="rect">
            <a:avLst/>
          </a:prstGeom>
        </p:spPr>
      </p:pic>
    </p:spTree>
    <p:extLst>
      <p:ext uri="{BB962C8B-B14F-4D97-AF65-F5344CB8AC3E}">
        <p14:creationId xmlns:p14="http://schemas.microsoft.com/office/powerpoint/2010/main" val="55937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latin typeface="微軟正黑體" panose="020B0604030504040204" pitchFamily="34" charset="-120"/>
                <a:ea typeface="微軟正黑體" panose="020B0604030504040204" pitchFamily="34" charset="-120"/>
              </a:rPr>
              <a:t>   </a:t>
            </a:r>
            <a:r>
              <a:rPr lang="zh-TW" altLang="en-US" dirty="0" smtClean="0">
                <a:latin typeface="標楷體" panose="03000509000000000000" pitchFamily="65" charset="-120"/>
                <a:ea typeface="標楷體" panose="03000509000000000000" pitchFamily="65" charset="-120"/>
              </a:rPr>
              <a:t>套索回歸</a:t>
            </a:r>
            <a:r>
              <a:rPr lang="en-US" altLang="zh-TW" dirty="0" smtClean="0">
                <a:latin typeface="微軟正黑體" panose="020B0604030504040204" pitchFamily="34" charset="-120"/>
                <a:ea typeface="微軟正黑體" panose="020B0604030504040204" pitchFamily="34" charset="-120"/>
              </a:rPr>
              <a:t>(Lasso Regression)</a:t>
            </a:r>
            <a:endParaRPr lang="zh-TW" altLang="en-US" dirty="0"/>
          </a:p>
        </p:txBody>
      </p:sp>
      <p:sp>
        <p:nvSpPr>
          <p:cNvPr id="3" name="內容版面配置區 2"/>
          <p:cNvSpPr>
            <a:spLocks noGrp="1"/>
          </p:cNvSpPr>
          <p:nvPr>
            <p:ph idx="1"/>
          </p:nvPr>
        </p:nvSpPr>
        <p:spPr/>
        <p:txBody>
          <a:bodyPr>
            <a:normAutofit/>
          </a:bodyPr>
          <a:lstStyle/>
          <a:p>
            <a:r>
              <a:rPr lang="zh-TW" altLang="en-US" dirty="0">
                <a:latin typeface="微軟正黑體" panose="020B0604030504040204" pitchFamily="34" charset="-120"/>
                <a:ea typeface="微軟正黑體" panose="020B0604030504040204" pitchFamily="34" charset="-120"/>
              </a:rPr>
              <a:t>產生稀疏矩陣</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根據不同的正規化強度</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某些加權會變</a:t>
            </a:r>
            <a:r>
              <a:rPr lang="en-US" altLang="zh-TW" dirty="0" smtClean="0">
                <a:latin typeface="微軟正黑體" panose="020B0604030504040204" pitchFamily="34" charset="-120"/>
                <a:ea typeface="微軟正黑體" panose="020B0604030504040204" pitchFamily="34" charset="-120"/>
              </a:rPr>
              <a:t>0,</a:t>
            </a:r>
            <a:r>
              <a:rPr lang="zh-TW" altLang="en-US" dirty="0" smtClean="0">
                <a:latin typeface="微軟正黑體" panose="020B0604030504040204" pitchFamily="34" charset="-120"/>
                <a:ea typeface="微軟正黑體" panose="020B0604030504040204" pitchFamily="34" charset="-120"/>
              </a:rPr>
              <a:t> 為常用的</a:t>
            </a:r>
            <a:r>
              <a:rPr lang="zh-TW" altLang="en-US" dirty="0">
                <a:latin typeface="微軟正黑體" panose="020B0604030504040204" pitchFamily="34" charset="-120"/>
                <a:ea typeface="微軟正黑體" panose="020B0604030504040204" pitchFamily="34" charset="-120"/>
              </a:rPr>
              <a:t>監督式</a:t>
            </a:r>
            <a:r>
              <a:rPr lang="zh-TW" altLang="en-US" dirty="0" smtClean="0">
                <a:latin typeface="微軟正黑體" panose="020B0604030504040204" pitchFamily="34" charset="-120"/>
                <a:ea typeface="微軟正黑體" panose="020B0604030504040204" pitchFamily="34" charset="-120"/>
              </a:rPr>
              <a:t>特徵選擇技術</a:t>
            </a:r>
            <a:endParaRPr lang="zh-TW" altLang="en-US"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限制：假如</a:t>
            </a:r>
            <a:r>
              <a:rPr lang="en-US" altLang="zh-TW" dirty="0">
                <a:latin typeface="微軟正黑體" panose="020B0604030504040204" pitchFamily="34" charset="-120"/>
                <a:ea typeface="微軟正黑體" panose="020B0604030504040204" pitchFamily="34" charset="-120"/>
              </a:rPr>
              <a:t>m&gt;n</a:t>
            </a:r>
            <a:r>
              <a:rPr lang="zh-TW" altLang="en-US" dirty="0">
                <a:latin typeface="微軟正黑體" panose="020B0604030504040204" pitchFamily="34" charset="-120"/>
                <a:ea typeface="微軟正黑體" panose="020B0604030504040204" pitchFamily="34" charset="-120"/>
              </a:rPr>
              <a:t>最多只會選擇</a:t>
            </a:r>
            <a:r>
              <a:rPr lang="en-US" altLang="zh-TW" dirty="0">
                <a:latin typeface="微軟正黑體" panose="020B0604030504040204" pitchFamily="34" charset="-120"/>
                <a:ea typeface="微軟正黑體" panose="020B0604030504040204" pitchFamily="34" charset="-120"/>
              </a:rPr>
              <a:t>n</a:t>
            </a:r>
            <a:r>
              <a:rPr lang="zh-TW" altLang="en-US" dirty="0">
                <a:latin typeface="微軟正黑體" panose="020B0604030504040204" pitchFamily="34" charset="-120"/>
                <a:ea typeface="微軟正黑體" panose="020B0604030504040204" pitchFamily="34" charset="-120"/>
              </a:rPr>
              <a:t>個</a:t>
            </a:r>
            <a:r>
              <a:rPr lang="zh-TW" altLang="en-US" dirty="0" smtClean="0">
                <a:latin typeface="微軟正黑體" panose="020B0604030504040204" pitchFamily="34" charset="-120"/>
                <a:ea typeface="微軟正黑體" panose="020B0604030504040204" pitchFamily="34" charset="-120"/>
              </a:rPr>
              <a:t>變數</a:t>
            </a:r>
            <a:endParaRPr lang="en-US" altLang="zh-TW" dirty="0" smtClean="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公式</a:t>
            </a:r>
            <a:r>
              <a:rPr lang="zh-TW" altLang="en-US" dirty="0" smtClean="0">
                <a:latin typeface="微軟正黑體" panose="020B0604030504040204" pitchFamily="34" charset="-120"/>
                <a:ea typeface="微軟正黑體" panose="020B0604030504040204" pitchFamily="34" charset="-120"/>
              </a:rPr>
              <a:t>如下</a:t>
            </a:r>
            <a:r>
              <a:rPr lang="en-US" altLang="zh-TW" dirty="0" smtClean="0">
                <a:latin typeface="微軟正黑體" panose="020B0604030504040204" pitchFamily="34" charset="-120"/>
                <a:ea typeface="微軟正黑體" panose="020B0604030504040204" pitchFamily="34" charset="-120"/>
              </a:rPr>
              <a:t>:</a:t>
            </a:r>
          </a:p>
          <a:p>
            <a:endParaRPr lang="zh-TW" altLang="en-US" sz="2400" dirty="0"/>
          </a:p>
          <a:p>
            <a:endParaRPr lang="zh-TW" altLang="en-US" sz="2400" dirty="0"/>
          </a:p>
        </p:txBody>
      </p:sp>
      <p:sp>
        <p:nvSpPr>
          <p:cNvPr id="4" name="投影片編號版面配置區 3"/>
          <p:cNvSpPr>
            <a:spLocks noGrp="1"/>
          </p:cNvSpPr>
          <p:nvPr>
            <p:ph type="sldNum" sz="quarter" idx="12"/>
          </p:nvPr>
        </p:nvSpPr>
        <p:spPr/>
        <p:txBody>
          <a:bodyPr/>
          <a:lstStyle/>
          <a:p>
            <a:fld id="{753FDCA3-9BE4-42E3-9088-CB6F8D2D9B8F}" type="slidenum">
              <a:rPr lang="zh-TW" altLang="en-US" smtClean="0"/>
              <a:t>13</a:t>
            </a:fld>
            <a:endParaRPr lang="zh-TW" altLang="en-US"/>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8912" y="3725059"/>
            <a:ext cx="3957638" cy="2451904"/>
          </a:xfrm>
          <a:prstGeom prst="rect">
            <a:avLst/>
          </a:prstGeom>
        </p:spPr>
      </p:pic>
    </p:spTree>
    <p:extLst>
      <p:ext uri="{BB962C8B-B14F-4D97-AF65-F5344CB8AC3E}">
        <p14:creationId xmlns:p14="http://schemas.microsoft.com/office/powerpoint/2010/main" val="1316536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latin typeface="標楷體" panose="03000509000000000000" pitchFamily="65" charset="-120"/>
                <a:ea typeface="標楷體" panose="03000509000000000000" pitchFamily="65" charset="-120"/>
              </a:rPr>
              <a:t>彈性網路回歸</a:t>
            </a:r>
            <a:r>
              <a:rPr lang="en-US" altLang="zh-TW" dirty="0" smtClean="0"/>
              <a:t>(Elastic Net</a:t>
            </a:r>
            <a:r>
              <a:rPr lang="zh-TW" altLang="en-US" dirty="0"/>
              <a:t> </a:t>
            </a:r>
            <a:r>
              <a:rPr lang="en-US" altLang="zh-TW" dirty="0" smtClean="0"/>
              <a:t>Regression)</a:t>
            </a:r>
            <a:endParaRPr lang="zh-TW" altLang="en-US" dirty="0"/>
          </a:p>
        </p:txBody>
      </p:sp>
      <p:sp>
        <p:nvSpPr>
          <p:cNvPr id="3" name="內容版面配置區 2"/>
          <p:cNvSpPr>
            <a:spLocks noGrp="1"/>
          </p:cNvSpPr>
          <p:nvPr>
            <p:ph idx="1"/>
          </p:nvPr>
        </p:nvSpPr>
        <p:spPr/>
        <p:txBody>
          <a:bodyPr/>
          <a:lstStyle/>
          <a:p>
            <a:r>
              <a:rPr lang="zh-TW" altLang="en-US" dirty="0" smtClean="0">
                <a:latin typeface="微軟正黑體" panose="020B0604030504040204" pitchFamily="34" charset="-120"/>
                <a:ea typeface="微軟正黑體" panose="020B0604030504040204" pitchFamily="34" charset="-120"/>
              </a:rPr>
              <a:t>前兩種方法的折衷</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利用</a:t>
            </a:r>
            <a:r>
              <a:rPr lang="en-US" altLang="zh-TW" dirty="0">
                <a:latin typeface="微軟正黑體" panose="020B0604030504040204" pitchFamily="34" charset="-120"/>
                <a:ea typeface="微軟正黑體" panose="020B0604030504040204" pitchFamily="34" charset="-120"/>
              </a:rPr>
              <a:t>L1</a:t>
            </a:r>
            <a:r>
              <a:rPr lang="zh-TW" altLang="en-US" dirty="0">
                <a:latin typeface="微軟正黑體" panose="020B0604030504040204" pitchFamily="34" charset="-120"/>
                <a:ea typeface="微軟正黑體" panose="020B0604030504040204" pitchFamily="34" charset="-120"/>
              </a:rPr>
              <a:t>懲罰 來產生稀疏性</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並利用</a:t>
            </a:r>
            <a:r>
              <a:rPr lang="en-US" altLang="zh-TW" dirty="0">
                <a:latin typeface="微軟正黑體" panose="020B0604030504040204" pitchFamily="34" charset="-120"/>
                <a:ea typeface="微軟正黑體" panose="020B0604030504040204" pitchFamily="34" charset="-120"/>
              </a:rPr>
              <a:t>L2</a:t>
            </a:r>
            <a:r>
              <a:rPr lang="zh-TW" altLang="en-US" dirty="0">
                <a:latin typeface="微軟正黑體" panose="020B0604030504040204" pitchFamily="34" charset="-120"/>
                <a:ea typeface="微軟正黑體" panose="020B0604030504040204" pitchFamily="34" charset="-120"/>
              </a:rPr>
              <a:t>懲罰來克服</a:t>
            </a:r>
            <a:r>
              <a:rPr lang="en-US" altLang="zh-TW" dirty="0">
                <a:latin typeface="微軟正黑體" panose="020B0604030504040204" pitchFamily="34" charset="-120"/>
                <a:ea typeface="微軟正黑體" panose="020B0604030504040204" pitchFamily="34" charset="-120"/>
              </a:rPr>
              <a:t>LASSO</a:t>
            </a:r>
            <a:r>
              <a:rPr lang="zh-TW" altLang="en-US" dirty="0" smtClean="0">
                <a:latin typeface="微軟正黑體" panose="020B0604030504040204" pitchFamily="34" charset="-120"/>
                <a:ea typeface="微軟正黑體" panose="020B0604030504040204" pitchFamily="34" charset="-120"/>
              </a:rPr>
              <a:t>得一些局限性，例如</a:t>
            </a:r>
            <a:r>
              <a:rPr lang="en-US" altLang="zh-TW" dirty="0" smtClean="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選擇變數的個數</a:t>
            </a:r>
          </a:p>
          <a:p>
            <a:r>
              <a:rPr lang="zh-TW" altLang="en-US" dirty="0">
                <a:latin typeface="微軟正黑體" panose="020B0604030504040204" pitchFamily="34" charset="-120"/>
                <a:ea typeface="微軟正黑體" panose="020B0604030504040204" pitchFamily="34" charset="-120"/>
              </a:rPr>
              <a:t>可以分</a:t>
            </a:r>
            <a:r>
              <a:rPr lang="zh-TW" altLang="en-US" dirty="0" smtClean="0">
                <a:latin typeface="微軟正黑體" panose="020B0604030504040204" pitchFamily="34" charset="-120"/>
                <a:ea typeface="微軟正黑體" panose="020B0604030504040204" pitchFamily="34" charset="-120"/>
              </a:rPr>
              <a:t>開設定</a:t>
            </a:r>
            <a:r>
              <a:rPr lang="en-US" altLang="zh-TW" dirty="0" smtClean="0">
                <a:ea typeface="微軟正黑體" panose="020B0604030504040204" pitchFamily="34" charset="-120"/>
              </a:rPr>
              <a:t>L1,L2</a:t>
            </a:r>
            <a:r>
              <a:rPr lang="zh-TW" altLang="en-US" dirty="0" smtClean="0">
                <a:latin typeface="微軟正黑體" panose="020B0604030504040204" pitchFamily="34" charset="-120"/>
                <a:ea typeface="微軟正黑體" panose="020B0604030504040204" pitchFamily="34" charset="-120"/>
              </a:rPr>
              <a:t>比率，例如</a:t>
            </a:r>
            <a:r>
              <a:rPr lang="zh-TW" altLang="en-US" dirty="0">
                <a:latin typeface="微軟正黑體" panose="020B0604030504040204" pitchFamily="34" charset="-120"/>
                <a:ea typeface="微軟正黑體" panose="020B0604030504040204" pitchFamily="34" charset="-120"/>
              </a:rPr>
              <a:t>把</a:t>
            </a:r>
            <a:r>
              <a:rPr lang="en-US" altLang="zh-TW" dirty="0">
                <a:ea typeface="微軟正黑體" panose="020B0604030504040204" pitchFamily="34" charset="-120"/>
              </a:rPr>
              <a:t>L2</a:t>
            </a:r>
            <a:r>
              <a:rPr lang="zh-TW" altLang="en-US" dirty="0">
                <a:latin typeface="微軟正黑體" panose="020B0604030504040204" pitchFamily="34" charset="-120"/>
                <a:ea typeface="微軟正黑體" panose="020B0604030504040204" pitchFamily="34" charset="-120"/>
              </a:rPr>
              <a:t>也設為</a:t>
            </a:r>
            <a:r>
              <a:rPr lang="en-US" altLang="zh-TW" dirty="0" smtClean="0">
                <a:latin typeface="微軟正黑體" panose="020B0604030504040204" pitchFamily="34" charset="-120"/>
                <a:ea typeface="微軟正黑體" panose="020B0604030504040204" pitchFamily="34" charset="-120"/>
              </a:rPr>
              <a:t>1</a:t>
            </a:r>
            <a:r>
              <a:rPr lang="zh-TW" altLang="en-US" dirty="0" smtClean="0">
                <a:latin typeface="微軟正黑體" panose="020B0604030504040204" pitchFamily="34" charset="-120"/>
                <a:ea typeface="微軟正黑體" panose="020B0604030504040204" pitchFamily="34" charset="-120"/>
              </a:rPr>
              <a:t>，所得到的效果就跟</a:t>
            </a:r>
            <a:r>
              <a:rPr lang="en-US" altLang="zh-TW" dirty="0" smtClean="0">
                <a:latin typeface="微軟正黑體" panose="020B0604030504040204" pitchFamily="34" charset="-120"/>
                <a:ea typeface="微軟正黑體" panose="020B0604030504040204" pitchFamily="34" charset="-120"/>
              </a:rPr>
              <a:t>LASSO</a:t>
            </a:r>
            <a:r>
              <a:rPr lang="zh-TW" altLang="en-US" dirty="0" smtClean="0">
                <a:latin typeface="微軟正黑體" panose="020B0604030504040204" pitchFamily="34" charset="-120"/>
                <a:ea typeface="微軟正黑體" panose="020B0604030504040204" pitchFamily="34" charset="-120"/>
              </a:rPr>
              <a:t>一樣</a:t>
            </a:r>
            <a:endParaRPr lang="en-US" altLang="zh-TW" dirty="0" smtClean="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公式</a:t>
            </a:r>
            <a:r>
              <a:rPr lang="zh-TW" altLang="en-US" dirty="0" smtClean="0">
                <a:latin typeface="微軟正黑體" panose="020B0604030504040204" pitchFamily="34" charset="-120"/>
                <a:ea typeface="微軟正黑體" panose="020B0604030504040204" pitchFamily="34" charset="-120"/>
              </a:rPr>
              <a:t>如下</a:t>
            </a:r>
            <a:r>
              <a:rPr lang="en-US" altLang="zh-TW" dirty="0" smtClean="0">
                <a:latin typeface="微軟正黑體" panose="020B0604030504040204" pitchFamily="34" charset="-120"/>
                <a:ea typeface="微軟正黑體" panose="020B0604030504040204" pitchFamily="34" charset="-120"/>
              </a:rPr>
              <a:t>:</a:t>
            </a:r>
          </a:p>
          <a:p>
            <a:endParaRPr lang="en-US" altLang="zh-TW" dirty="0">
              <a:latin typeface="微軟正黑體" panose="020B0604030504040204" pitchFamily="34" charset="-120"/>
              <a:ea typeface="微軟正黑體" panose="020B0604030504040204" pitchFamily="34" charset="-120"/>
            </a:endParaRPr>
          </a:p>
          <a:p>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753FDCA3-9BE4-42E3-9088-CB6F8D2D9B8F}" type="slidenum">
              <a:rPr lang="zh-TW" altLang="en-US" smtClean="0"/>
              <a:t>14</a:t>
            </a:fld>
            <a:endParaRPr lang="zh-TW" altLang="en-US"/>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650" y="4257675"/>
            <a:ext cx="6694458" cy="1190625"/>
          </a:xfrm>
          <a:prstGeom prst="rect">
            <a:avLst/>
          </a:prstGeom>
        </p:spPr>
      </p:pic>
    </p:spTree>
    <p:extLst>
      <p:ext uri="{BB962C8B-B14F-4D97-AF65-F5344CB8AC3E}">
        <p14:creationId xmlns:p14="http://schemas.microsoft.com/office/powerpoint/2010/main" val="2715720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pPr marL="0" indent="0">
              <a:buNone/>
            </a:pPr>
            <a:r>
              <a:rPr lang="zh-TW" altLang="en-US" dirty="0" smtClean="0">
                <a:latin typeface="標楷體" panose="03000509000000000000" pitchFamily="65" charset="-120"/>
                <a:ea typeface="標楷體" panose="03000509000000000000" pitchFamily="65" charset="-120"/>
              </a:rPr>
              <a:t>備註</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回歸大多屬於統計的範疇，用於對連續變量做預測，而在機器學習較常談到的為羅吉斯回歸，用來對資料做分類，與我們的主題相關性較高，因此我們接下來介紹的為一個使用羅吉斯回歸做分類的例子</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753FDCA3-9BE4-42E3-9088-CB6F8D2D9B8F}" type="slidenum">
              <a:rPr lang="zh-TW" altLang="en-US" smtClean="0"/>
              <a:t>15</a:t>
            </a:fld>
            <a:endParaRPr lang="zh-TW" altLang="en-US"/>
          </a:p>
        </p:txBody>
      </p:sp>
    </p:spTree>
    <p:extLst>
      <p:ext uri="{BB962C8B-B14F-4D97-AF65-F5344CB8AC3E}">
        <p14:creationId xmlns:p14="http://schemas.microsoft.com/office/powerpoint/2010/main" val="381264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ctrTitle"/>
          </p:nvPr>
        </p:nvSpPr>
        <p:spPr/>
        <p:txBody>
          <a:bodyPr>
            <a:noAutofit/>
          </a:bodyPr>
          <a:lstStyle/>
          <a:p>
            <a:r>
              <a:rPr lang="en-US" altLang="zh-TW" sz="4800" dirty="0"/>
              <a:t>Logistic Models for Classifying Online Grooming Conversation</a:t>
            </a:r>
            <a:endParaRPr lang="zh-TW" altLang="en-US" sz="3200" dirty="0"/>
          </a:p>
        </p:txBody>
      </p:sp>
      <p:sp>
        <p:nvSpPr>
          <p:cNvPr id="6" name="副標題 5"/>
          <p:cNvSpPr>
            <a:spLocks noGrp="1"/>
          </p:cNvSpPr>
          <p:nvPr>
            <p:ph type="subTitle" idx="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753FDCA3-9BE4-42E3-9088-CB6F8D2D9B8F}" type="slidenum">
              <a:rPr lang="zh-TW" altLang="en-US" smtClean="0"/>
              <a:t>16</a:t>
            </a:fld>
            <a:endParaRPr lang="zh-TW" altLang="en-US"/>
          </a:p>
        </p:txBody>
      </p:sp>
    </p:spTree>
    <p:extLst>
      <p:ext uri="{BB962C8B-B14F-4D97-AF65-F5344CB8AC3E}">
        <p14:creationId xmlns:p14="http://schemas.microsoft.com/office/powerpoint/2010/main" val="3954529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Outline</a:t>
            </a:r>
            <a:endParaRPr lang="zh-TW" altLang="en-US" dirty="0"/>
          </a:p>
        </p:txBody>
      </p:sp>
      <p:sp>
        <p:nvSpPr>
          <p:cNvPr id="3" name="內容版面配置區 2"/>
          <p:cNvSpPr>
            <a:spLocks noGrp="1"/>
          </p:cNvSpPr>
          <p:nvPr>
            <p:ph idx="1"/>
          </p:nvPr>
        </p:nvSpPr>
        <p:spPr/>
        <p:txBody>
          <a:bodyPr/>
          <a:lstStyle/>
          <a:p>
            <a:pPr>
              <a:buFont typeface="Wingdings" panose="05000000000000000000" pitchFamily="2" charset="2"/>
              <a:buChar char="n"/>
            </a:pPr>
            <a:r>
              <a:rPr lang="en-US" altLang="zh-TW" dirty="0" smtClean="0"/>
              <a:t>Introduction</a:t>
            </a:r>
          </a:p>
          <a:p>
            <a:pPr>
              <a:buFont typeface="Wingdings" panose="05000000000000000000" pitchFamily="2" charset="2"/>
              <a:buChar char="n"/>
            </a:pPr>
            <a:r>
              <a:rPr lang="en-US" altLang="zh-TW" dirty="0" smtClean="0"/>
              <a:t>Related works</a:t>
            </a:r>
            <a:endParaRPr lang="en-US" altLang="zh-TW" dirty="0"/>
          </a:p>
          <a:p>
            <a:pPr>
              <a:buFont typeface="Wingdings" panose="05000000000000000000" pitchFamily="2" charset="2"/>
              <a:buChar char="n"/>
            </a:pPr>
            <a:r>
              <a:rPr lang="en-US" altLang="zh-TW" dirty="0" smtClean="0"/>
              <a:t>Method</a:t>
            </a:r>
            <a:endParaRPr lang="en-US" altLang="zh-TW" sz="1800" dirty="0"/>
          </a:p>
          <a:p>
            <a:pPr>
              <a:buFont typeface="Wingdings" panose="05000000000000000000" pitchFamily="2" charset="2"/>
              <a:buChar char="n"/>
            </a:pPr>
            <a:r>
              <a:rPr lang="en-US" altLang="zh-TW" dirty="0" smtClean="0"/>
              <a:t>Results</a:t>
            </a:r>
            <a:endParaRPr lang="en-US" altLang="zh-TW" dirty="0"/>
          </a:p>
          <a:p>
            <a:pPr>
              <a:buFont typeface="Wingdings" panose="05000000000000000000" pitchFamily="2" charset="2"/>
              <a:buChar char="n"/>
            </a:pPr>
            <a:r>
              <a:rPr lang="en-US" altLang="zh-TW" dirty="0" smtClean="0"/>
              <a:t>Conclusions</a:t>
            </a:r>
            <a:endParaRPr lang="en-US" altLang="zh-TW" dirty="0"/>
          </a:p>
          <a:p>
            <a:pPr>
              <a:buFont typeface="Wingdings" panose="05000000000000000000" pitchFamily="2" charset="2"/>
              <a:buChar char="n"/>
            </a:pPr>
            <a:endParaRPr lang="zh-TW" altLang="en-US" dirty="0"/>
          </a:p>
          <a:p>
            <a:endParaRPr lang="zh-TW" altLang="en-US" dirty="0"/>
          </a:p>
        </p:txBody>
      </p:sp>
      <p:sp>
        <p:nvSpPr>
          <p:cNvPr id="4" name="投影片編號版面配置區 3"/>
          <p:cNvSpPr>
            <a:spLocks noGrp="1"/>
          </p:cNvSpPr>
          <p:nvPr>
            <p:ph type="sldNum" sz="quarter" idx="12"/>
          </p:nvPr>
        </p:nvSpPr>
        <p:spPr/>
        <p:txBody>
          <a:bodyPr/>
          <a:lstStyle/>
          <a:p>
            <a:fld id="{753FDCA3-9BE4-42E3-9088-CB6F8D2D9B8F}" type="slidenum">
              <a:rPr lang="zh-TW" altLang="en-US" smtClean="0"/>
              <a:t>17</a:t>
            </a:fld>
            <a:endParaRPr lang="zh-TW" altLang="en-US"/>
          </a:p>
        </p:txBody>
      </p:sp>
    </p:spTree>
    <p:extLst>
      <p:ext uri="{BB962C8B-B14F-4D97-AF65-F5344CB8AC3E}">
        <p14:creationId xmlns:p14="http://schemas.microsoft.com/office/powerpoint/2010/main" val="3601456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Introduction(</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研究</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背景與動機</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a:xfrm>
            <a:off x="838200" y="1690688"/>
            <a:ext cx="10515600" cy="4351338"/>
          </a:xfrm>
        </p:spPr>
        <p:txBody>
          <a:bodyPr/>
          <a:lstStyle/>
          <a:p>
            <a:pPr marL="514350" indent="-514350">
              <a:buFont typeface="+mj-lt"/>
              <a:buAutoNum type="arabicPeriod"/>
            </a:pPr>
            <a:r>
              <a:rPr lang="zh-TW" altLang="en-US" dirty="0" smtClean="0">
                <a:latin typeface="標楷體" panose="03000509000000000000" pitchFamily="65" charset="-120"/>
                <a:ea typeface="標楷體" panose="03000509000000000000" pitchFamily="65" charset="-120"/>
              </a:rPr>
              <a:t>隨著網路越來越發達，美國有</a:t>
            </a:r>
            <a:r>
              <a:rPr lang="en-US" altLang="zh-TW" dirty="0" smtClean="0">
                <a:latin typeface="標楷體" panose="03000509000000000000" pitchFamily="65" charset="-120"/>
                <a:ea typeface="標楷體" panose="03000509000000000000" pitchFamily="65" charset="-120"/>
              </a:rPr>
              <a:t>2/3</a:t>
            </a:r>
            <a:r>
              <a:rPr lang="zh-TW" altLang="en-US" dirty="0" smtClean="0">
                <a:latin typeface="標楷體" panose="03000509000000000000" pitchFamily="65" charset="-120"/>
                <a:ea typeface="標楷體" panose="03000509000000000000" pitchFamily="65" charset="-120"/>
              </a:rPr>
              <a:t>的比例家中小孩會使用網路，而其中</a:t>
            </a:r>
            <a:r>
              <a:rPr lang="en-US" altLang="zh-TW" dirty="0" smtClean="0">
                <a:latin typeface="標楷體" panose="03000509000000000000" pitchFamily="65" charset="-120"/>
                <a:ea typeface="標楷體" panose="03000509000000000000" pitchFamily="65" charset="-120"/>
              </a:rPr>
              <a:t>84%</a:t>
            </a:r>
            <a:r>
              <a:rPr lang="zh-TW" altLang="en-US" dirty="0" smtClean="0">
                <a:latin typeface="標楷體" panose="03000509000000000000" pitchFamily="65" charset="-120"/>
                <a:ea typeface="標楷體" panose="03000509000000000000" pitchFamily="65" charset="-120"/>
              </a:rPr>
              <a:t>小孩、</a:t>
            </a:r>
            <a:r>
              <a:rPr lang="en-US" altLang="zh-TW" dirty="0" smtClean="0">
                <a:latin typeface="標楷體" panose="03000509000000000000" pitchFamily="65" charset="-120"/>
                <a:ea typeface="標楷體" panose="03000509000000000000" pitchFamily="65" charset="-120"/>
              </a:rPr>
              <a:t>97%</a:t>
            </a:r>
            <a:r>
              <a:rPr lang="zh-TW" altLang="en-US" dirty="0" smtClean="0">
                <a:latin typeface="標楷體" panose="03000509000000000000" pitchFamily="65" charset="-120"/>
                <a:ea typeface="標楷體" panose="03000509000000000000" pitchFamily="65" charset="-120"/>
              </a:rPr>
              <a:t>的</a:t>
            </a:r>
            <a:r>
              <a:rPr lang="en-US" altLang="zh-TW" dirty="0" smtClean="0">
                <a:latin typeface="標楷體" panose="03000509000000000000" pitchFamily="65" charset="-120"/>
                <a:ea typeface="標楷體" panose="03000509000000000000" pitchFamily="65" charset="-120"/>
              </a:rPr>
              <a:t>12~18</a:t>
            </a:r>
            <a:r>
              <a:rPr lang="zh-TW" altLang="en-US" dirty="0" smtClean="0">
                <a:latin typeface="標楷體" panose="03000509000000000000" pitchFamily="65" charset="-120"/>
                <a:ea typeface="標楷體" panose="03000509000000000000" pitchFamily="65" charset="-120"/>
              </a:rPr>
              <a:t>歲青年會運用網路來互相聯絡</a:t>
            </a:r>
            <a:endParaRPr lang="en-US" altLang="zh-TW" dirty="0" smtClean="0">
              <a:latin typeface="標楷體" panose="03000509000000000000" pitchFamily="65" charset="-120"/>
              <a:ea typeface="標楷體" panose="03000509000000000000" pitchFamily="65" charset="-120"/>
            </a:endParaRPr>
          </a:p>
          <a:p>
            <a:pPr marL="514350" indent="-514350">
              <a:buFont typeface="+mj-lt"/>
              <a:buAutoNum type="arabicPeriod"/>
            </a:pPr>
            <a:endParaRPr lang="en-US" altLang="zh-TW" dirty="0">
              <a:latin typeface="標楷體" panose="03000509000000000000" pitchFamily="65" charset="-120"/>
              <a:ea typeface="標楷體" panose="03000509000000000000" pitchFamily="65" charset="-120"/>
            </a:endParaRPr>
          </a:p>
          <a:p>
            <a:pPr marL="514350" indent="-514350">
              <a:buFont typeface="+mj-lt"/>
              <a:buAutoNum type="arabicPeriod"/>
            </a:pPr>
            <a:r>
              <a:rPr lang="zh-TW" altLang="en-US" dirty="0" smtClean="0">
                <a:latin typeface="標楷體" panose="03000509000000000000" pitchFamily="65" charset="-120"/>
                <a:ea typeface="標楷體" panose="03000509000000000000" pitchFamily="65" charset="-120"/>
              </a:rPr>
              <a:t>社交軟體如</a:t>
            </a:r>
            <a:r>
              <a:rPr lang="en-US" altLang="zh-TW" dirty="0" smtClean="0">
                <a:latin typeface="標楷體" panose="03000509000000000000" pitchFamily="65" charset="-120"/>
                <a:ea typeface="標楷體" panose="03000509000000000000" pitchFamily="65" charset="-120"/>
              </a:rPr>
              <a:t>FB</a:t>
            </a:r>
            <a:r>
              <a:rPr lang="zh-TW" altLang="en-US" dirty="0" smtClean="0">
                <a:latin typeface="標楷體" panose="03000509000000000000" pitchFamily="65" charset="-120"/>
                <a:ea typeface="標楷體" panose="03000509000000000000" pitchFamily="65" charset="-120"/>
              </a:rPr>
              <a:t>、</a:t>
            </a:r>
            <a:r>
              <a:rPr lang="en-US" altLang="zh-TW" dirty="0" smtClean="0">
                <a:latin typeface="標楷體" panose="03000509000000000000" pitchFamily="65" charset="-120"/>
                <a:ea typeface="標楷體" panose="03000509000000000000" pitchFamily="65" charset="-120"/>
              </a:rPr>
              <a:t>Twitter</a:t>
            </a:r>
            <a:r>
              <a:rPr lang="zh-TW" altLang="en-US" dirty="0" smtClean="0">
                <a:latin typeface="標楷體" panose="03000509000000000000" pitchFamily="65" charset="-120"/>
                <a:ea typeface="標楷體" panose="03000509000000000000" pitchFamily="65" charset="-120"/>
              </a:rPr>
              <a:t>的使用人數及媒體的參與度增加</a:t>
            </a:r>
            <a:endParaRPr lang="en-US" altLang="zh-TW" dirty="0" smtClean="0">
              <a:latin typeface="標楷體" panose="03000509000000000000" pitchFamily="65" charset="-120"/>
              <a:ea typeface="標楷體" panose="03000509000000000000" pitchFamily="65" charset="-120"/>
            </a:endParaRPr>
          </a:p>
          <a:p>
            <a:pPr marL="514350" indent="-514350">
              <a:buFont typeface="+mj-lt"/>
              <a:buAutoNum type="arabicPeriod"/>
            </a:pPr>
            <a:endParaRPr lang="en-US" altLang="zh-TW" dirty="0">
              <a:latin typeface="標楷體" panose="03000509000000000000" pitchFamily="65" charset="-120"/>
              <a:ea typeface="標楷體" panose="03000509000000000000" pitchFamily="65" charset="-120"/>
            </a:endParaRPr>
          </a:p>
          <a:p>
            <a:pPr marL="514350" indent="-514350">
              <a:buFont typeface="+mj-lt"/>
              <a:buAutoNum type="arabicPeriod"/>
            </a:pPr>
            <a:r>
              <a:rPr lang="zh-TW" altLang="en-US" dirty="0" smtClean="0">
                <a:latin typeface="標楷體" panose="03000509000000000000" pitchFamily="65" charset="-120"/>
                <a:ea typeface="標楷體" panose="03000509000000000000" pitchFamily="65" charset="-120"/>
              </a:rPr>
              <a:t>透過網路來犯罪的數量</a:t>
            </a:r>
            <a:r>
              <a:rPr lang="zh-TW" altLang="en-US" dirty="0">
                <a:latin typeface="標楷體" panose="03000509000000000000" pitchFamily="65" charset="-120"/>
                <a:ea typeface="標楷體" panose="03000509000000000000" pitchFamily="65" charset="-120"/>
              </a:rPr>
              <a:t>不斷增加，</a:t>
            </a:r>
            <a:r>
              <a:rPr lang="zh-TW" altLang="en-US" dirty="0" smtClean="0">
                <a:latin typeface="標楷體" panose="03000509000000000000" pitchFamily="65" charset="-120"/>
                <a:ea typeface="標楷體" panose="03000509000000000000" pitchFamily="65" charset="-120"/>
              </a:rPr>
              <a:t>包括誘姦兒童</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(grooming)</a:t>
            </a:r>
          </a:p>
          <a:p>
            <a:pPr marL="514350" indent="-514350">
              <a:buFont typeface="+mj-lt"/>
              <a:buAutoNum type="arabicPeriod"/>
            </a:pPr>
            <a:endParaRPr lang="en-US" altLang="zh-TW" dirty="0">
              <a:latin typeface="標楷體" panose="03000509000000000000" pitchFamily="65" charset="-120"/>
              <a:ea typeface="標楷體" panose="03000509000000000000" pitchFamily="65" charset="-120"/>
            </a:endParaRPr>
          </a:p>
          <a:p>
            <a:pPr marL="514350" indent="-514350">
              <a:buFont typeface="+mj-lt"/>
              <a:buAutoNum type="arabicPeriod"/>
            </a:pPr>
            <a:r>
              <a:rPr lang="zh-TW" altLang="en-US" dirty="0">
                <a:latin typeface="標楷體" panose="03000509000000000000" pitchFamily="65" charset="-120"/>
                <a:ea typeface="標楷體" panose="03000509000000000000" pitchFamily="65" charset="-120"/>
              </a:rPr>
              <a:t>兒童性</a:t>
            </a:r>
            <a:r>
              <a:rPr lang="zh-TW" altLang="en-US" dirty="0" smtClean="0">
                <a:latin typeface="標楷體" panose="03000509000000000000" pitchFamily="65" charset="-120"/>
                <a:ea typeface="標楷體" panose="03000509000000000000" pitchFamily="65" charset="-120"/>
              </a:rPr>
              <a:t>虐待的犯</a:t>
            </a:r>
            <a:r>
              <a:rPr lang="zh-TW" altLang="en-US" dirty="0">
                <a:latin typeface="標楷體" panose="03000509000000000000" pitchFamily="65" charset="-120"/>
                <a:ea typeface="標楷體" panose="03000509000000000000" pitchFamily="65" charset="-120"/>
              </a:rPr>
              <a:t>行</a:t>
            </a:r>
            <a:r>
              <a:rPr lang="zh-TW" altLang="en-US" dirty="0" smtClean="0">
                <a:latin typeface="標楷體" panose="03000509000000000000" pitchFamily="65" charset="-120"/>
                <a:ea typeface="標楷體" panose="03000509000000000000" pitchFamily="65" charset="-120"/>
              </a:rPr>
              <a:t>在</a:t>
            </a:r>
            <a:r>
              <a:rPr lang="zh-TW" altLang="en-US" dirty="0">
                <a:latin typeface="標楷體" panose="03000509000000000000" pitchFamily="65" charset="-120"/>
                <a:ea typeface="標楷體" panose="03000509000000000000" pitchFamily="65" charset="-120"/>
              </a:rPr>
              <a:t>身體和生理上都會影響情緒，行為和心理</a:t>
            </a:r>
            <a:r>
              <a:rPr lang="zh-TW" altLang="en-US" dirty="0" smtClean="0">
                <a:latin typeface="標楷體" panose="03000509000000000000" pitchFamily="65" charset="-120"/>
                <a:ea typeface="標楷體" panose="03000509000000000000" pitchFamily="65" charset="-120"/>
              </a:rPr>
              <a:t>社會</a:t>
            </a:r>
            <a:endParaRPr lang="en-US" altLang="zh-TW" dirty="0" smtClean="0">
              <a:latin typeface="標楷體" panose="03000509000000000000" pitchFamily="65" charset="-120"/>
              <a:ea typeface="標楷體" panose="03000509000000000000" pitchFamily="65" charset="-120"/>
            </a:endParaRPr>
          </a:p>
          <a:p>
            <a:pPr marL="514350" indent="-514350">
              <a:buFont typeface="+mj-lt"/>
              <a:buAutoNum type="arabicPeriod"/>
            </a:pPr>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753FDCA3-9BE4-42E3-9088-CB6F8D2D9B8F}" type="slidenum">
              <a:rPr lang="zh-TW" altLang="en-US" smtClean="0"/>
              <a:t>18</a:t>
            </a:fld>
            <a:endParaRPr lang="zh-TW" altLang="en-US"/>
          </a:p>
        </p:txBody>
      </p:sp>
    </p:spTree>
    <p:extLst>
      <p:ext uri="{BB962C8B-B14F-4D97-AF65-F5344CB8AC3E}">
        <p14:creationId xmlns:p14="http://schemas.microsoft.com/office/powerpoint/2010/main" val="1805171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Introduction</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研究背景與動機</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dirty="0"/>
          </a:p>
        </p:txBody>
      </p:sp>
      <p:sp>
        <p:nvSpPr>
          <p:cNvPr id="3" name="內容版面配置區 2"/>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根據兒童剝削與線上保護組織提到，線上誘姦兒童在</a:t>
            </a:r>
            <a:r>
              <a:rPr lang="en-US" altLang="zh-TW" dirty="0">
                <a:latin typeface="標楷體" panose="03000509000000000000" pitchFamily="65" charset="-120"/>
                <a:ea typeface="標楷體" panose="03000509000000000000" pitchFamily="65" charset="-120"/>
              </a:rPr>
              <a:t>2009~10</a:t>
            </a:r>
            <a:r>
              <a:rPr lang="zh-TW" altLang="en-US" dirty="0">
                <a:latin typeface="標楷體" panose="03000509000000000000" pitchFamily="65" charset="-120"/>
                <a:ea typeface="標楷體" panose="03000509000000000000" pitchFamily="65" charset="-120"/>
              </a:rPr>
              <a:t>年間是被提出最多質疑的線上</a:t>
            </a:r>
            <a:r>
              <a:rPr lang="zh-TW" altLang="en-US" dirty="0" smtClean="0">
                <a:latin typeface="標楷體" panose="03000509000000000000" pitchFamily="65" charset="-120"/>
                <a:ea typeface="標楷體" panose="03000509000000000000" pitchFamily="65" charset="-120"/>
              </a:rPr>
              <a:t>活動</a:t>
            </a:r>
            <a:endParaRPr lang="en-US" altLang="zh-TW" dirty="0" smtClean="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互聯網上的通信往往留下數字足跡。 可以收集這些數字數據進行取證分析，以找到有關性犯罪者的有價值信息</a:t>
            </a:r>
            <a:endParaRPr lang="en-US" altLang="zh-TW" dirty="0">
              <a:latin typeface="標楷體" panose="03000509000000000000" pitchFamily="65" charset="-12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這</a:t>
            </a:r>
            <a:r>
              <a:rPr lang="zh-TW" altLang="en-US" dirty="0">
                <a:latin typeface="標楷體" panose="03000509000000000000" pitchFamily="65" charset="-120"/>
                <a:ea typeface="標楷體" panose="03000509000000000000" pitchFamily="65" charset="-120"/>
              </a:rPr>
              <a:t>項研究旨在建立一個數學模型來分類在線對話腳本是否是一個誘姦兒童的</a:t>
            </a:r>
            <a:r>
              <a:rPr lang="zh-TW" altLang="en-US" dirty="0" smtClean="0">
                <a:latin typeface="標楷體" panose="03000509000000000000" pitchFamily="65" charset="-120"/>
                <a:ea typeface="標楷體" panose="03000509000000000000" pitchFamily="65" charset="-120"/>
              </a:rPr>
              <a:t>對話</a:t>
            </a:r>
            <a:endParaRPr lang="en-US" altLang="zh-TW" dirty="0" smtClean="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753FDCA3-9BE4-42E3-9088-CB6F8D2D9B8F}" type="slidenum">
              <a:rPr lang="zh-TW" altLang="en-US" smtClean="0"/>
              <a:t>19</a:t>
            </a:fld>
            <a:endParaRPr lang="zh-TW" altLang="en-US"/>
          </a:p>
        </p:txBody>
      </p:sp>
    </p:spTree>
    <p:extLst>
      <p:ext uri="{BB962C8B-B14F-4D97-AF65-F5344CB8AC3E}">
        <p14:creationId xmlns:p14="http://schemas.microsoft.com/office/powerpoint/2010/main" val="3229077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認識回歸</a:t>
            </a:r>
            <a:endParaRPr lang="zh-TW" altLang="en-US" dirty="0"/>
          </a:p>
        </p:txBody>
      </p:sp>
      <p:sp>
        <p:nvSpPr>
          <p:cNvPr id="3" name="內容版面配置區 2"/>
          <p:cNvSpPr>
            <a:spLocks noGrp="1"/>
          </p:cNvSpPr>
          <p:nvPr>
            <p:ph idx="1"/>
          </p:nvPr>
        </p:nvSpPr>
        <p:spPr/>
        <p:txBody>
          <a:bodyPr>
            <a:normAutofit/>
          </a:bodyPr>
          <a:lstStyle/>
          <a:p>
            <a:r>
              <a:rPr lang="zh-TW" altLang="en-US" sz="2400" dirty="0" smtClean="0">
                <a:latin typeface="標楷體" panose="03000509000000000000" pitchFamily="65" charset="-120"/>
                <a:ea typeface="標楷體" panose="03000509000000000000" pitchFamily="65" charset="-120"/>
              </a:rPr>
              <a:t>回歸原本是統計學的工具，機器學習出現後也被納入其門科中</a:t>
            </a:r>
            <a:endParaRPr lang="en-US" altLang="zh-TW" sz="2400" dirty="0" smtClean="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為</a:t>
            </a:r>
            <a:r>
              <a:rPr lang="zh-TW" altLang="en-US" sz="2400" dirty="0" smtClean="0">
                <a:latin typeface="標楷體" panose="03000509000000000000" pitchFamily="65" charset="-120"/>
                <a:ea typeface="標楷體" panose="03000509000000000000" pitchFamily="65" charset="-120"/>
              </a:rPr>
              <a:t>監督式學習，分為分類算法及回歸算法兩種</a:t>
            </a:r>
            <a:endParaRPr lang="en-US" altLang="zh-TW" sz="2400" dirty="0" smtClean="0">
              <a:latin typeface="標楷體" panose="03000509000000000000" pitchFamily="65" charset="-120"/>
              <a:ea typeface="標楷體" panose="03000509000000000000" pitchFamily="65" charset="-120"/>
            </a:endParaRPr>
          </a:p>
          <a:p>
            <a:r>
              <a:rPr lang="zh-TW" altLang="en-US" sz="2400" dirty="0" smtClean="0">
                <a:latin typeface="標楷體" panose="03000509000000000000" pitchFamily="65" charset="-120"/>
                <a:ea typeface="標楷體" panose="03000509000000000000" pitchFamily="65" charset="-120"/>
              </a:rPr>
              <a:t>回歸算法用於對於數值型樣本連續型的分布預測</a:t>
            </a:r>
            <a:endParaRPr lang="en-US" altLang="zh-TW" sz="2400" dirty="0" smtClean="0">
              <a:latin typeface="標楷體" panose="03000509000000000000" pitchFamily="65" charset="-120"/>
              <a:ea typeface="標楷體" panose="03000509000000000000" pitchFamily="65" charset="-120"/>
            </a:endParaRPr>
          </a:p>
          <a:p>
            <a:r>
              <a:rPr lang="zh-TW" altLang="en-US" sz="2400" dirty="0" smtClean="0">
                <a:latin typeface="標楷體" panose="03000509000000000000" pitchFamily="65" charset="-120"/>
                <a:ea typeface="標楷體" panose="03000509000000000000" pitchFamily="65" charset="-120"/>
              </a:rPr>
              <a:t>使用回歸可以在給定輸入的時候預測出一個數值</a:t>
            </a:r>
            <a:endParaRPr lang="en-US" altLang="zh-TW" sz="2400" dirty="0" smtClean="0">
              <a:latin typeface="標楷體" panose="03000509000000000000" pitchFamily="65" charset="-120"/>
              <a:ea typeface="標楷體" panose="03000509000000000000" pitchFamily="65" charset="-120"/>
            </a:endParaRPr>
          </a:p>
          <a:p>
            <a:r>
              <a:rPr lang="zh-TW" altLang="en-US" sz="2400" dirty="0" smtClean="0">
                <a:latin typeface="標楷體" panose="03000509000000000000" pitchFamily="65" charset="-120"/>
                <a:ea typeface="標楷體" panose="03000509000000000000" pitchFamily="65" charset="-120"/>
              </a:rPr>
              <a:t>相較於分類方法只是求得類別標籤是一種提升</a:t>
            </a:r>
            <a:endParaRPr lang="zh-TW" altLang="en-US" sz="24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753FDCA3-9BE4-42E3-9088-CB6F8D2D9B8F}" type="slidenum">
              <a:rPr lang="zh-TW" altLang="en-US" smtClean="0"/>
              <a:t>2</a:t>
            </a:fld>
            <a:endParaRPr lang="zh-TW" altLang="en-US"/>
          </a:p>
        </p:txBody>
      </p:sp>
    </p:spTree>
    <p:extLst>
      <p:ext uri="{BB962C8B-B14F-4D97-AF65-F5344CB8AC3E}">
        <p14:creationId xmlns:p14="http://schemas.microsoft.com/office/powerpoint/2010/main" val="3414848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Related works</a:t>
            </a:r>
            <a:endParaRPr lang="zh-TW" altLang="en-US" dirty="0"/>
          </a:p>
        </p:txBody>
      </p:sp>
      <p:sp>
        <p:nvSpPr>
          <p:cNvPr id="5" name="文字版面配置區 4"/>
          <p:cNvSpPr>
            <a:spLocks noGrp="1"/>
          </p:cNvSpPr>
          <p:nvPr>
            <p:ph type="body" idx="1"/>
          </p:nvPr>
        </p:nvSpPr>
        <p:spPr>
          <a:xfrm>
            <a:off x="839787" y="2126352"/>
            <a:ext cx="5157787" cy="823912"/>
          </a:xfrm>
        </p:spPr>
        <p:txBody>
          <a:bodyPr/>
          <a:lstStyle/>
          <a:p>
            <a:r>
              <a:rPr lang="en-US" altLang="zh-TW" b="0" dirty="0" err="1" smtClean="0">
                <a:latin typeface="Times New Roman" panose="02020603050405020304" pitchFamily="18" charset="0"/>
                <a:cs typeface="Times New Roman" panose="02020603050405020304" pitchFamily="18" charset="0"/>
              </a:rPr>
              <a:t>O’Connel</a:t>
            </a:r>
            <a:r>
              <a:rPr lang="en-US" altLang="zh-TW" b="0" dirty="0" smtClean="0">
                <a:latin typeface="Times New Roman" panose="02020603050405020304" pitchFamily="18" charset="0"/>
                <a:cs typeface="Times New Roman" panose="02020603050405020304" pitchFamily="18" charset="0"/>
              </a:rPr>
              <a:t> </a:t>
            </a:r>
            <a:r>
              <a:rPr lang="en-US" altLang="zh-TW" b="0" dirty="0">
                <a:latin typeface="Times New Roman" panose="02020603050405020304" pitchFamily="18" charset="0"/>
                <a:cs typeface="Times New Roman" panose="02020603050405020304" pitchFamily="18" charset="0"/>
              </a:rPr>
              <a:t>[10]</a:t>
            </a:r>
          </a:p>
          <a:p>
            <a:endParaRPr lang="zh-TW" altLang="en-US" dirty="0"/>
          </a:p>
        </p:txBody>
      </p:sp>
      <p:sp>
        <p:nvSpPr>
          <p:cNvPr id="3" name="內容版面配置區 2"/>
          <p:cNvSpPr>
            <a:spLocks noGrp="1"/>
          </p:cNvSpPr>
          <p:nvPr>
            <p:ph sz="half" idx="2"/>
          </p:nvPr>
        </p:nvSpPr>
        <p:spPr/>
        <p:txBody>
          <a:bodyPr/>
          <a:lstStyle/>
          <a:p>
            <a:pPr marL="514350" indent="-514350">
              <a:buFont typeface="+mj-lt"/>
              <a:buAutoNum type="arabicPeriod"/>
            </a:pPr>
            <a:r>
              <a:rPr lang="zh-TW" altLang="en-US" dirty="0" smtClean="0">
                <a:latin typeface="標楷體" panose="03000509000000000000" pitchFamily="65" charset="-120"/>
                <a:ea typeface="標楷體" panose="03000509000000000000" pitchFamily="65" charset="-120"/>
              </a:rPr>
              <a:t>友誼形成階段</a:t>
            </a:r>
            <a:endParaRPr lang="en-US" altLang="zh-TW" dirty="0" smtClean="0">
              <a:latin typeface="標楷體" panose="03000509000000000000" pitchFamily="65" charset="-120"/>
              <a:ea typeface="標楷體" panose="03000509000000000000" pitchFamily="65" charset="-120"/>
            </a:endParaRPr>
          </a:p>
          <a:p>
            <a:pPr marL="514350" indent="-514350">
              <a:buFont typeface="+mj-lt"/>
              <a:buAutoNum type="arabicPeriod"/>
            </a:pPr>
            <a:r>
              <a:rPr lang="zh-TW" altLang="en-US" dirty="0" smtClean="0">
                <a:latin typeface="標楷體" panose="03000509000000000000" pitchFamily="65" charset="-120"/>
                <a:ea typeface="標楷體" panose="03000509000000000000" pitchFamily="65" charset="-120"/>
              </a:rPr>
              <a:t>關係形成階段</a:t>
            </a:r>
            <a:endParaRPr lang="en-US" altLang="zh-TW" dirty="0" smtClean="0">
              <a:latin typeface="標楷體" panose="03000509000000000000" pitchFamily="65" charset="-120"/>
              <a:ea typeface="標楷體" panose="03000509000000000000" pitchFamily="65" charset="-120"/>
            </a:endParaRPr>
          </a:p>
          <a:p>
            <a:pPr marL="514350" indent="-514350">
              <a:buFont typeface="+mj-lt"/>
              <a:buAutoNum type="arabicPeriod"/>
            </a:pPr>
            <a:r>
              <a:rPr lang="zh-TW" altLang="en-US" dirty="0">
                <a:latin typeface="標楷體" panose="03000509000000000000" pitchFamily="65" charset="-120"/>
                <a:ea typeface="標楷體" panose="03000509000000000000" pitchFamily="65" charset="-120"/>
              </a:rPr>
              <a:t>風險評估</a:t>
            </a:r>
            <a:r>
              <a:rPr lang="zh-TW" altLang="en-US" dirty="0" smtClean="0">
                <a:latin typeface="標楷體" panose="03000509000000000000" pitchFamily="65" charset="-120"/>
                <a:ea typeface="標楷體" panose="03000509000000000000" pitchFamily="65" charset="-120"/>
              </a:rPr>
              <a:t>階段</a:t>
            </a:r>
            <a:endParaRPr lang="en-US" altLang="zh-TW" dirty="0" smtClean="0">
              <a:latin typeface="標楷體" panose="03000509000000000000" pitchFamily="65" charset="-120"/>
              <a:ea typeface="標楷體" panose="03000509000000000000" pitchFamily="65" charset="-120"/>
            </a:endParaRPr>
          </a:p>
          <a:p>
            <a:pPr marL="514350" indent="-514350">
              <a:buFont typeface="+mj-lt"/>
              <a:buAutoNum type="arabicPeriod"/>
            </a:pPr>
            <a:r>
              <a:rPr lang="zh-TW" altLang="en-US" dirty="0">
                <a:latin typeface="標楷體" panose="03000509000000000000" pitchFamily="65" charset="-120"/>
                <a:ea typeface="標楷體" panose="03000509000000000000" pitchFamily="65" charset="-120"/>
              </a:rPr>
              <a:t>獨</a:t>
            </a:r>
            <a:r>
              <a:rPr lang="zh-TW" altLang="en-US" dirty="0" smtClean="0">
                <a:latin typeface="標楷體" panose="03000509000000000000" pitchFamily="65" charset="-120"/>
                <a:ea typeface="標楷體" panose="03000509000000000000" pitchFamily="65" charset="-120"/>
              </a:rPr>
              <a:t>佔階段</a:t>
            </a:r>
            <a:endParaRPr lang="en-US" altLang="zh-TW" dirty="0" smtClean="0">
              <a:latin typeface="標楷體" panose="03000509000000000000" pitchFamily="65" charset="-120"/>
              <a:ea typeface="標楷體" panose="03000509000000000000" pitchFamily="65" charset="-120"/>
            </a:endParaRPr>
          </a:p>
          <a:p>
            <a:pPr marL="514350" indent="-514350">
              <a:buFont typeface="+mj-lt"/>
              <a:buAutoNum type="arabicPeriod"/>
            </a:pPr>
            <a:r>
              <a:rPr lang="zh-TW" altLang="en-US" dirty="0" smtClean="0">
                <a:latin typeface="標楷體" panose="03000509000000000000" pitchFamily="65" charset="-120"/>
                <a:ea typeface="標楷體" panose="03000509000000000000" pitchFamily="65" charset="-120"/>
              </a:rPr>
              <a:t>性</a:t>
            </a:r>
            <a:r>
              <a:rPr lang="zh-TW" altLang="en-US" dirty="0">
                <a:latin typeface="標楷體" panose="03000509000000000000" pitchFamily="65" charset="-120"/>
                <a:ea typeface="標楷體" panose="03000509000000000000" pitchFamily="65" charset="-120"/>
              </a:rPr>
              <a:t>階段</a:t>
            </a:r>
          </a:p>
        </p:txBody>
      </p:sp>
      <p:sp>
        <p:nvSpPr>
          <p:cNvPr id="6" name="文字版面配置區 5"/>
          <p:cNvSpPr>
            <a:spLocks noGrp="1"/>
          </p:cNvSpPr>
          <p:nvPr>
            <p:ph type="body" sz="quarter" idx="3"/>
          </p:nvPr>
        </p:nvSpPr>
        <p:spPr>
          <a:xfrm>
            <a:off x="6172200" y="2126352"/>
            <a:ext cx="5183188" cy="823912"/>
          </a:xfrm>
        </p:spPr>
        <p:txBody>
          <a:bodyPr/>
          <a:lstStyle/>
          <a:p>
            <a:r>
              <a:rPr lang="en-US" altLang="zh-TW" b="0" dirty="0" err="1">
                <a:latin typeface="Times New Roman" panose="02020603050405020304" pitchFamily="18" charset="0"/>
                <a:cs typeface="Times New Roman" panose="02020603050405020304" pitchFamily="18" charset="0"/>
              </a:rPr>
              <a:t>Welner</a:t>
            </a:r>
            <a:r>
              <a:rPr lang="zh-TW" altLang="en-US" b="0" dirty="0">
                <a:latin typeface="Times New Roman" panose="02020603050405020304" pitchFamily="18" charset="0"/>
                <a:cs typeface="Times New Roman" panose="02020603050405020304" pitchFamily="18" charset="0"/>
              </a:rPr>
              <a:t> </a:t>
            </a:r>
            <a:r>
              <a:rPr lang="en-US" altLang="zh-TW" b="0" dirty="0">
                <a:latin typeface="Times New Roman" panose="02020603050405020304" pitchFamily="18" charset="0"/>
                <a:cs typeface="Times New Roman" panose="02020603050405020304" pitchFamily="18" charset="0"/>
              </a:rPr>
              <a:t>[11]</a:t>
            </a:r>
            <a:endParaRPr lang="zh-TW" altLang="en-US" dirty="0">
              <a:latin typeface="Times New Roman" panose="02020603050405020304" pitchFamily="18" charset="0"/>
              <a:cs typeface="Times New Roman" panose="02020603050405020304" pitchFamily="18" charset="0"/>
            </a:endParaRPr>
          </a:p>
          <a:p>
            <a:endParaRPr lang="zh-TW" altLang="en-US" dirty="0">
              <a:latin typeface="Times New Roman" panose="02020603050405020304" pitchFamily="18" charset="0"/>
              <a:cs typeface="Times New Roman" panose="02020603050405020304" pitchFamily="18" charset="0"/>
            </a:endParaRPr>
          </a:p>
        </p:txBody>
      </p:sp>
      <p:sp>
        <p:nvSpPr>
          <p:cNvPr id="7" name="內容版面配置區 6"/>
          <p:cNvSpPr>
            <a:spLocks noGrp="1"/>
          </p:cNvSpPr>
          <p:nvPr>
            <p:ph sz="quarter" idx="4"/>
          </p:nvPr>
        </p:nvSpPr>
        <p:spPr/>
        <p:txBody>
          <a:bodyPr/>
          <a:lstStyle/>
          <a:p>
            <a:pPr marL="514350" indent="-514350">
              <a:buFont typeface="+mj-lt"/>
              <a:buAutoNum type="arabicPeriod"/>
            </a:pPr>
            <a:r>
              <a:rPr lang="zh-TW" altLang="en-US" dirty="0" smtClean="0">
                <a:latin typeface="標楷體" panose="03000509000000000000" pitchFamily="65" charset="-120"/>
                <a:ea typeface="標楷體" panose="03000509000000000000" pitchFamily="65" charset="-120"/>
              </a:rPr>
              <a:t>尋找受害者目標</a:t>
            </a:r>
            <a:endParaRPr lang="en-US" altLang="zh-TW" dirty="0" smtClean="0">
              <a:latin typeface="標楷體" panose="03000509000000000000" pitchFamily="65" charset="-120"/>
              <a:ea typeface="標楷體" panose="03000509000000000000" pitchFamily="65" charset="-120"/>
            </a:endParaRPr>
          </a:p>
          <a:p>
            <a:pPr marL="514350" indent="-514350">
              <a:buFont typeface="+mj-lt"/>
              <a:buAutoNum type="arabicPeriod"/>
            </a:pPr>
            <a:r>
              <a:rPr lang="zh-TW" altLang="en-US" dirty="0" smtClean="0">
                <a:latin typeface="標楷體" panose="03000509000000000000" pitchFamily="65" charset="-120"/>
                <a:ea typeface="標楷體" panose="03000509000000000000" pitchFamily="65" charset="-120"/>
              </a:rPr>
              <a:t>獲得受害者信任</a:t>
            </a:r>
            <a:endParaRPr lang="en-US" altLang="zh-TW" dirty="0" smtClean="0">
              <a:latin typeface="標楷體" panose="03000509000000000000" pitchFamily="65" charset="-120"/>
              <a:ea typeface="標楷體" panose="03000509000000000000" pitchFamily="65" charset="-120"/>
            </a:endParaRPr>
          </a:p>
          <a:p>
            <a:pPr marL="514350" indent="-514350">
              <a:buFont typeface="+mj-lt"/>
              <a:buAutoNum type="arabicPeriod"/>
            </a:pPr>
            <a:r>
              <a:rPr lang="zh-TW" altLang="en-US" dirty="0" smtClean="0">
                <a:latin typeface="標楷體" panose="03000509000000000000" pitchFamily="65" charset="-120"/>
                <a:ea typeface="標楷體" panose="03000509000000000000" pitchFamily="65" charset="-120"/>
              </a:rPr>
              <a:t>滿足受害者需求</a:t>
            </a:r>
            <a:endParaRPr lang="en-US" altLang="zh-TW" dirty="0" smtClean="0">
              <a:latin typeface="標楷體" panose="03000509000000000000" pitchFamily="65" charset="-120"/>
              <a:ea typeface="標楷體" panose="03000509000000000000" pitchFamily="65" charset="-120"/>
            </a:endParaRPr>
          </a:p>
          <a:p>
            <a:pPr marL="514350" indent="-514350">
              <a:buFont typeface="+mj-lt"/>
              <a:buAutoNum type="arabicPeriod"/>
            </a:pPr>
            <a:r>
              <a:rPr lang="zh-TW" altLang="en-US" dirty="0" smtClean="0">
                <a:latin typeface="標楷體" panose="03000509000000000000" pitchFamily="65" charset="-120"/>
                <a:ea typeface="標楷體" panose="03000509000000000000" pitchFamily="65" charset="-120"/>
              </a:rPr>
              <a:t>孤立受害者</a:t>
            </a:r>
            <a:endParaRPr lang="en-US" altLang="zh-TW" dirty="0" smtClean="0">
              <a:latin typeface="標楷體" panose="03000509000000000000" pitchFamily="65" charset="-120"/>
              <a:ea typeface="標楷體" panose="03000509000000000000" pitchFamily="65" charset="-120"/>
            </a:endParaRPr>
          </a:p>
          <a:p>
            <a:pPr marL="514350" indent="-514350">
              <a:buFont typeface="+mj-lt"/>
              <a:buAutoNum type="arabicPeriod"/>
            </a:pPr>
            <a:r>
              <a:rPr lang="zh-TW" altLang="en-US" dirty="0" smtClean="0">
                <a:latin typeface="標楷體" panose="03000509000000000000" pitchFamily="65" charset="-120"/>
                <a:ea typeface="標楷體" panose="03000509000000000000" pitchFamily="65" charset="-120"/>
              </a:rPr>
              <a:t>使關係性化</a:t>
            </a:r>
            <a:endParaRPr lang="en-US" altLang="zh-TW" dirty="0" smtClean="0">
              <a:latin typeface="標楷體" panose="03000509000000000000" pitchFamily="65" charset="-120"/>
              <a:ea typeface="標楷體" panose="03000509000000000000" pitchFamily="65" charset="-120"/>
            </a:endParaRPr>
          </a:p>
          <a:p>
            <a:pPr marL="514350" indent="-514350">
              <a:buFont typeface="+mj-lt"/>
              <a:buAutoNum type="arabicPeriod"/>
            </a:pPr>
            <a:r>
              <a:rPr lang="zh-TW" altLang="en-US" dirty="0" smtClean="0">
                <a:latin typeface="標楷體" panose="03000509000000000000" pitchFamily="65" charset="-120"/>
                <a:ea typeface="標楷體" panose="03000509000000000000" pitchFamily="65" charset="-120"/>
              </a:rPr>
              <a:t>維持並掌控</a:t>
            </a:r>
            <a:endParaRPr lang="en-US" altLang="zh-TW" dirty="0" smtClean="0">
              <a:latin typeface="標楷體" panose="03000509000000000000" pitchFamily="65" charset="-120"/>
              <a:ea typeface="標楷體" panose="03000509000000000000" pitchFamily="65" charset="-120"/>
            </a:endParaRPr>
          </a:p>
          <a:p>
            <a:pPr marL="514350" indent="-514350">
              <a:buFont typeface="+mj-lt"/>
              <a:buAutoNum type="arabicPeriod"/>
            </a:pP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753FDCA3-9BE4-42E3-9088-CB6F8D2D9B8F}" type="slidenum">
              <a:rPr lang="zh-TW" altLang="en-US" smtClean="0"/>
              <a:t>20</a:t>
            </a:fld>
            <a:endParaRPr lang="zh-TW" altLang="en-US"/>
          </a:p>
        </p:txBody>
      </p:sp>
      <p:sp>
        <p:nvSpPr>
          <p:cNvPr id="9" name="文字方塊 8"/>
          <p:cNvSpPr txBox="1"/>
          <p:nvPr/>
        </p:nvSpPr>
        <p:spPr>
          <a:xfrm>
            <a:off x="753626" y="1459855"/>
            <a:ext cx="7856974" cy="461665"/>
          </a:xfrm>
          <a:prstGeom prst="rect">
            <a:avLst/>
          </a:prstGeom>
          <a:noFill/>
        </p:spPr>
        <p:txBody>
          <a:bodyPr wrap="square" rtlCol="0">
            <a:spAutoFit/>
          </a:bodyPr>
          <a:lstStyle/>
          <a:p>
            <a:r>
              <a:rPr lang="zh-TW" altLang="en-US" sz="2400" dirty="0" smtClean="0">
                <a:latin typeface="標楷體" panose="03000509000000000000" pitchFamily="65" charset="-120"/>
                <a:ea typeface="標楷體" panose="03000509000000000000" pitchFamily="65" charset="-120"/>
              </a:rPr>
              <a:t>過去研究者提出的誘姦可分成幾個過程</a:t>
            </a:r>
            <a:endParaRPr lang="zh-TW" altLang="en-US" sz="24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469834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Related works</a:t>
            </a:r>
            <a:endParaRPr lang="zh-TW" altLang="en-US" dirty="0"/>
          </a:p>
        </p:txBody>
      </p:sp>
      <p:sp>
        <p:nvSpPr>
          <p:cNvPr id="8" name="內容版面配置區 7"/>
          <p:cNvSpPr>
            <a:spLocks noGrp="1"/>
          </p:cNvSpPr>
          <p:nvPr>
            <p:ph idx="1"/>
          </p:nvPr>
        </p:nvSpPr>
        <p:spPr>
          <a:xfrm>
            <a:off x="838200" y="1471613"/>
            <a:ext cx="10515600" cy="4351338"/>
          </a:xfrm>
        </p:spPr>
        <p:txBody>
          <a:bodyPr/>
          <a:lstStyle/>
          <a:p>
            <a:pPr marL="0" indent="0">
              <a:buNone/>
            </a:pPr>
            <a:r>
              <a:rPr lang="en-US" altLang="zh-TW" dirty="0" smtClean="0">
                <a:latin typeface="Times New Roman" panose="02020603050405020304" pitchFamily="18" charset="0"/>
                <a:cs typeface="Times New Roman" panose="02020603050405020304" pitchFamily="18" charset="0"/>
              </a:rPr>
              <a:t>Gupta</a:t>
            </a:r>
            <a:r>
              <a:rPr lang="zh-TW" altLang="en-US" dirty="0" smtClean="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[9]</a:t>
            </a:r>
          </a:p>
          <a:p>
            <a:pPr marL="0" indent="0">
              <a:buNone/>
            </a:pPr>
            <a:endParaRPr lang="zh-TW" altLang="en-US" dirty="0">
              <a:latin typeface="Times New Roman" panose="02020603050405020304" pitchFamily="18" charset="0"/>
              <a:cs typeface="Times New Roman" panose="02020603050405020304" pitchFamily="18" charset="0"/>
            </a:endParaRPr>
          </a:p>
        </p:txBody>
      </p:sp>
      <p:sp>
        <p:nvSpPr>
          <p:cNvPr id="7" name="投影片編號版面配置區 6"/>
          <p:cNvSpPr>
            <a:spLocks noGrp="1"/>
          </p:cNvSpPr>
          <p:nvPr>
            <p:ph type="sldNum" sz="quarter" idx="12"/>
          </p:nvPr>
        </p:nvSpPr>
        <p:spPr/>
        <p:txBody>
          <a:bodyPr/>
          <a:lstStyle/>
          <a:p>
            <a:fld id="{753FDCA3-9BE4-42E3-9088-CB6F8D2D9B8F}" type="slidenum">
              <a:rPr lang="zh-TW" altLang="en-US" smtClean="0"/>
              <a:t>21</a:t>
            </a:fld>
            <a:endParaRPr lang="zh-TW" altLang="en-US"/>
          </a:p>
        </p:txBody>
      </p:sp>
      <p:pic>
        <p:nvPicPr>
          <p:cNvPr id="9" name="圖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133652"/>
            <a:ext cx="10424409" cy="4497388"/>
          </a:xfrm>
          <a:prstGeom prst="rect">
            <a:avLst/>
          </a:prstGeom>
        </p:spPr>
      </p:pic>
    </p:spTree>
    <p:extLst>
      <p:ext uri="{BB962C8B-B14F-4D97-AF65-F5344CB8AC3E}">
        <p14:creationId xmlns:p14="http://schemas.microsoft.com/office/powerpoint/2010/main" val="2006652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a:t>
            </a:r>
            <a:endParaRPr lang="zh-TW" altLang="en-US" dirty="0"/>
          </a:p>
        </p:txBody>
      </p:sp>
      <p:sp>
        <p:nvSpPr>
          <p:cNvPr id="3" name="內容版面配置區 2"/>
          <p:cNvSpPr>
            <a:spLocks noGrp="1"/>
          </p:cNvSpPr>
          <p:nvPr>
            <p:ph idx="1"/>
          </p:nvPr>
        </p:nvSpPr>
        <p:spPr>
          <a:xfrm>
            <a:off x="838200" y="1825625"/>
            <a:ext cx="10515600" cy="4715852"/>
          </a:xfrm>
        </p:spPr>
        <p:txBody>
          <a:bodyPr>
            <a:normAutofit/>
          </a:bodyPr>
          <a:lstStyle/>
          <a:p>
            <a:pPr marL="0" indent="0">
              <a:buNone/>
            </a:pPr>
            <a:r>
              <a:rPr lang="en-US" altLang="zh-TW" dirty="0" smtClean="0">
                <a:latin typeface="Times New Roman" panose="02020603050405020304" pitchFamily="18" charset="0"/>
                <a:cs typeface="Times New Roman" panose="02020603050405020304" pitchFamily="18" charset="0"/>
              </a:rPr>
              <a:t>1. Data source</a:t>
            </a:r>
          </a:p>
          <a:p>
            <a:r>
              <a:rPr lang="en-US" altLang="zh-TW" dirty="0" smtClean="0">
                <a:latin typeface="Times New Roman" panose="02020603050405020304" pitchFamily="18" charset="0"/>
                <a:cs typeface="Times New Roman" panose="02020603050405020304" pitchFamily="18" charset="0"/>
              </a:rPr>
              <a:t>111</a:t>
            </a:r>
            <a:r>
              <a:rPr lang="zh-TW" altLang="en-US" dirty="0" smtClean="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scripts </a:t>
            </a:r>
            <a:r>
              <a:rPr lang="en-US" altLang="zh-TW" dirty="0" smtClean="0">
                <a:latin typeface="Times New Roman" panose="02020603050405020304" pitchFamily="18" charset="0"/>
                <a:cs typeface="Times New Roman" panose="02020603050405020304" pitchFamily="18" charset="0"/>
                <a:hlinkClick r:id="rId3"/>
              </a:rPr>
              <a:t>http</a:t>
            </a:r>
            <a:r>
              <a:rPr lang="en-US" altLang="zh-TW" dirty="0">
                <a:latin typeface="Times New Roman" panose="02020603050405020304" pitchFamily="18" charset="0"/>
                <a:cs typeface="Times New Roman" panose="02020603050405020304" pitchFamily="18" charset="0"/>
                <a:hlinkClick r:id="rId3"/>
              </a:rPr>
              <a:t>://</a:t>
            </a:r>
            <a:r>
              <a:rPr lang="en-US" altLang="zh-TW" dirty="0" smtClean="0">
                <a:latin typeface="Times New Roman" panose="02020603050405020304" pitchFamily="18" charset="0"/>
                <a:cs typeface="Times New Roman" panose="02020603050405020304" pitchFamily="18" charset="0"/>
                <a:hlinkClick r:id="rId3"/>
              </a:rPr>
              <a:t>www.perverted-justice.com</a:t>
            </a:r>
            <a:r>
              <a:rPr lang="en-US" altLang="zh-TW" dirty="0" smtClean="0">
                <a:latin typeface="Times New Roman" panose="02020603050405020304" pitchFamily="18" charset="0"/>
                <a:cs typeface="Times New Roman" panose="02020603050405020304" pitchFamily="18" charset="0"/>
              </a:rPr>
              <a:t> </a:t>
            </a:r>
          </a:p>
          <a:p>
            <a:r>
              <a:rPr lang="en-US" altLang="zh-TW" dirty="0" smtClean="0">
                <a:latin typeface="Times New Roman" panose="02020603050405020304" pitchFamily="18" charset="0"/>
                <a:cs typeface="Times New Roman" panose="02020603050405020304" pitchFamily="18" charset="0"/>
              </a:rPr>
              <a:t>48 </a:t>
            </a:r>
            <a:r>
              <a:rPr lang="en-US" altLang="zh-TW" dirty="0">
                <a:latin typeface="Times New Roman" panose="02020603050405020304" pitchFamily="18" charset="0"/>
                <a:cs typeface="Times New Roman" panose="02020603050405020304" pitchFamily="18" charset="0"/>
              </a:rPr>
              <a:t>scripts from </a:t>
            </a:r>
            <a:r>
              <a:rPr lang="en-US" altLang="zh-TW" dirty="0" smtClean="0">
                <a:latin typeface="Times New Roman" panose="02020603050405020304" pitchFamily="18" charset="0"/>
                <a:cs typeface="Times New Roman" panose="02020603050405020304" pitchFamily="18" charset="0"/>
                <a:hlinkClick r:id="rId4"/>
              </a:rPr>
              <a:t>www.literotika.com</a:t>
            </a:r>
            <a:endParaRPr lang="en-US" altLang="zh-TW" dirty="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Contain more than </a:t>
            </a:r>
            <a:r>
              <a:rPr lang="en-US" altLang="zh-TW" dirty="0">
                <a:latin typeface="Times New Roman" panose="02020603050405020304" pitchFamily="18" charset="0"/>
                <a:cs typeface="Times New Roman" panose="02020603050405020304" pitchFamily="18" charset="0"/>
              </a:rPr>
              <a:t>500 grooming </a:t>
            </a:r>
            <a:r>
              <a:rPr lang="en-US" altLang="zh-TW" dirty="0" smtClean="0">
                <a:latin typeface="Times New Roman" panose="02020603050405020304" pitchFamily="18" charset="0"/>
                <a:cs typeface="Times New Roman" panose="02020603050405020304" pitchFamily="18" charset="0"/>
              </a:rPr>
              <a:t>conversations</a:t>
            </a:r>
          </a:p>
          <a:p>
            <a:endParaRPr lang="en-US" altLang="zh-TW"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Training data:100 conversations </a:t>
            </a:r>
          </a:p>
          <a:p>
            <a:pPr>
              <a:buFont typeface="Wingdings" panose="05000000000000000000" pitchFamily="2" charset="2"/>
              <a:buChar char="Ø"/>
            </a:pP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Testing data:59 conversations</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753FDCA3-9BE4-42E3-9088-CB6F8D2D9B8F}" type="slidenum">
              <a:rPr lang="zh-TW" altLang="en-US" smtClean="0"/>
              <a:t>22</a:t>
            </a:fld>
            <a:endParaRPr lang="zh-TW" altLang="en-US"/>
          </a:p>
        </p:txBody>
      </p:sp>
    </p:spTree>
    <p:extLst>
      <p:ext uri="{BB962C8B-B14F-4D97-AF65-F5344CB8AC3E}">
        <p14:creationId xmlns:p14="http://schemas.microsoft.com/office/powerpoint/2010/main" val="3039988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a:t>
            </a:r>
            <a:endParaRPr lang="zh-TW" altLang="en-US" dirty="0"/>
          </a:p>
        </p:txBody>
      </p:sp>
      <p:sp>
        <p:nvSpPr>
          <p:cNvPr id="3" name="內容版面配置區 2"/>
          <p:cNvSpPr>
            <a:spLocks noGrp="1"/>
          </p:cNvSpPr>
          <p:nvPr>
            <p:ph idx="1"/>
          </p:nvPr>
        </p:nvSpPr>
        <p:spPr/>
        <p:txBody>
          <a:bodyPr/>
          <a:lstStyle/>
          <a:p>
            <a:pPr marL="0" indent="0">
              <a:buNone/>
            </a:pPr>
            <a:r>
              <a:rPr lang="en-US" altLang="zh-TW" dirty="0" smtClean="0">
                <a:latin typeface="Times New Roman" panose="02020603050405020304" pitchFamily="18" charset="0"/>
                <a:cs typeface="Times New Roman" panose="02020603050405020304" pitchFamily="18" charset="0"/>
              </a:rPr>
              <a:t>2. TF-IDF (</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詞</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頻</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逆向文件頻率</a:t>
            </a:r>
            <a:r>
              <a:rPr lang="en-US" altLang="zh-TW" dirty="0" smtClean="0">
                <a:latin typeface="Times New Roman" panose="02020603050405020304" pitchFamily="18" charset="0"/>
                <a:cs typeface="Times New Roman" panose="02020603050405020304" pitchFamily="18" charset="0"/>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TF-IDF</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值越大的詞代表其顯著性越高，越</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可以</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作</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為</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文章的</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關鍵字</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a:buFont typeface="Wingdings" panose="05000000000000000000" pitchFamily="2" charset="2"/>
              <a:buChar char="Ø"/>
            </a:pP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利用</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TF-IDF</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挑出了前</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20</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個關鍵字作為特徵，例子見</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Table1</a:t>
            </a:r>
          </a:p>
          <a:p>
            <a:pPr>
              <a:buFont typeface="Wingdings" panose="05000000000000000000" pitchFamily="2" charset="2"/>
              <a:buChar char="Ø"/>
            </a:pP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endParaRPr lang="en-US" altLang="zh-TW" dirty="0" smtClean="0"/>
          </a:p>
          <a:p>
            <a:pPr marL="0" indent="0">
              <a:buNone/>
            </a:pPr>
            <a:endParaRPr lang="zh-TW" altLang="en-US" dirty="0"/>
          </a:p>
        </p:txBody>
      </p:sp>
      <p:sp>
        <p:nvSpPr>
          <p:cNvPr id="4" name="投影片編號版面配置區 3"/>
          <p:cNvSpPr>
            <a:spLocks noGrp="1"/>
          </p:cNvSpPr>
          <p:nvPr>
            <p:ph type="sldNum" sz="quarter" idx="12"/>
          </p:nvPr>
        </p:nvSpPr>
        <p:spPr/>
        <p:txBody>
          <a:bodyPr/>
          <a:lstStyle/>
          <a:p>
            <a:fld id="{753FDCA3-9BE4-42E3-9088-CB6F8D2D9B8F}" type="slidenum">
              <a:rPr lang="zh-TW" altLang="en-US" smtClean="0"/>
              <a:t>23</a:t>
            </a:fld>
            <a:endParaRPr lang="zh-TW" altLang="en-US" dirty="0"/>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459649"/>
            <a:ext cx="9886950" cy="1381125"/>
          </a:xfrm>
          <a:prstGeom prst="rect">
            <a:avLst/>
          </a:prstGeom>
        </p:spPr>
      </p:pic>
      <p:sp>
        <p:nvSpPr>
          <p:cNvPr id="6" name="文字方塊 5"/>
          <p:cNvSpPr txBox="1"/>
          <p:nvPr/>
        </p:nvSpPr>
        <p:spPr>
          <a:xfrm>
            <a:off x="1004835" y="5020161"/>
            <a:ext cx="9274629" cy="830997"/>
          </a:xfrm>
          <a:prstGeom prst="rect">
            <a:avLst/>
          </a:prstGeom>
          <a:noFill/>
        </p:spPr>
        <p:txBody>
          <a:bodyPr wrap="square" rtlCol="0">
            <a:spAutoFit/>
          </a:bodyPr>
          <a:lstStyle/>
          <a:p>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Table1</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的例子當中可見其包含了</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19</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個誘姦字詞的特徵，僅有第</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15</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個特徵沒有包含，而</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Y=1</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代表其為正類，此文本為一個誘姦的對話</a:t>
            </a: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9814509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Method(20</a:t>
            </a:r>
            <a:r>
              <a:rPr lang="zh-TW" altLang="en-US" dirty="0" smtClean="0">
                <a:latin typeface="標楷體" panose="03000509000000000000" pitchFamily="65" charset="-120"/>
                <a:ea typeface="標楷體" panose="03000509000000000000" pitchFamily="65" charset="-120"/>
              </a:rPr>
              <a:t>個誘姦字句的特徵</a:t>
            </a:r>
            <a:r>
              <a:rPr lang="en-US" altLang="zh-TW" dirty="0" smtClean="0"/>
              <a:t>)</a:t>
            </a:r>
            <a:endParaRPr lang="zh-TW" altLang="en-US" dirty="0"/>
          </a:p>
        </p:txBody>
      </p:sp>
      <p:sp>
        <p:nvSpPr>
          <p:cNvPr id="5" name="內容版面配置區 4"/>
          <p:cNvSpPr>
            <a:spLocks noGrp="1"/>
          </p:cNvSpPr>
          <p:nvPr>
            <p:ph sz="half" idx="1"/>
          </p:nvPr>
        </p:nvSpPr>
        <p:spPr>
          <a:xfrm>
            <a:off x="838200" y="1825624"/>
            <a:ext cx="5181600" cy="4695755"/>
          </a:xfrm>
        </p:spPr>
        <p:txBody>
          <a:bodyPr>
            <a:normAutofit/>
          </a:bodyPr>
          <a:lstStyle/>
          <a:p>
            <a:pPr marL="514350" indent="-514350">
              <a:buFont typeface="+mj-lt"/>
              <a:buAutoNum type="arabicPeriod"/>
            </a:pPr>
            <a:r>
              <a:rPr lang="en-US" altLang="zh-TW" dirty="0"/>
              <a:t>Asking question to know risk of conversation (</a:t>
            </a:r>
            <a:r>
              <a:rPr lang="en-US" altLang="zh-TW" i="1" dirty="0"/>
              <a:t>X</a:t>
            </a:r>
            <a:r>
              <a:rPr lang="en-US" altLang="zh-TW" dirty="0"/>
              <a:t>1</a:t>
            </a:r>
            <a:r>
              <a:rPr lang="en-US" altLang="zh-TW" dirty="0" smtClean="0"/>
              <a:t>)</a:t>
            </a:r>
          </a:p>
          <a:p>
            <a:pPr marL="514350" indent="-514350">
              <a:buFont typeface="+mj-lt"/>
              <a:buAutoNum type="arabicPeriod"/>
            </a:pPr>
            <a:r>
              <a:rPr lang="en-US" altLang="zh-TW" dirty="0"/>
              <a:t>Acknowledging wrong doing (</a:t>
            </a:r>
            <a:r>
              <a:rPr lang="en-US" altLang="zh-TW" i="1" dirty="0"/>
              <a:t>X</a:t>
            </a:r>
            <a:r>
              <a:rPr lang="en-US" altLang="zh-TW" dirty="0"/>
              <a:t>2</a:t>
            </a:r>
            <a:r>
              <a:rPr lang="en-US" altLang="zh-TW" dirty="0" smtClean="0"/>
              <a:t>)</a:t>
            </a:r>
          </a:p>
          <a:p>
            <a:pPr marL="514350" indent="-514350">
              <a:buFont typeface="+mj-lt"/>
              <a:buAutoNum type="arabicPeriod"/>
            </a:pPr>
            <a:r>
              <a:rPr lang="en-US" altLang="zh-TW" dirty="0"/>
              <a:t>Asking relationship with parents (</a:t>
            </a:r>
            <a:r>
              <a:rPr lang="en-US" altLang="zh-TW" i="1" dirty="0"/>
              <a:t>X</a:t>
            </a:r>
            <a:r>
              <a:rPr lang="en-US" altLang="zh-TW" dirty="0"/>
              <a:t>3</a:t>
            </a:r>
            <a:r>
              <a:rPr lang="en-US" altLang="zh-TW" dirty="0" smtClean="0"/>
              <a:t>)</a:t>
            </a:r>
          </a:p>
          <a:p>
            <a:pPr marL="514350" indent="-514350">
              <a:buFont typeface="+mj-lt"/>
              <a:buAutoNum type="arabicPeriod"/>
            </a:pPr>
            <a:r>
              <a:rPr lang="en-US" altLang="zh-TW" dirty="0"/>
              <a:t>Asking if child is alone or adult supervision or friend (</a:t>
            </a:r>
            <a:r>
              <a:rPr lang="en-US" altLang="zh-TW" i="1" dirty="0"/>
              <a:t>X</a:t>
            </a:r>
            <a:r>
              <a:rPr lang="en-US" altLang="zh-TW" dirty="0"/>
              <a:t>4</a:t>
            </a:r>
            <a:r>
              <a:rPr lang="en-US" altLang="zh-TW" dirty="0" smtClean="0"/>
              <a:t>)</a:t>
            </a:r>
          </a:p>
          <a:p>
            <a:pPr marL="514350" indent="-514350">
              <a:buFont typeface="+mj-lt"/>
              <a:buAutoNum type="arabicPeriod"/>
            </a:pPr>
            <a:r>
              <a:rPr lang="en-US" altLang="zh-TW" dirty="0"/>
              <a:t>Other way contact (</a:t>
            </a:r>
            <a:r>
              <a:rPr lang="en-US" altLang="zh-TW" i="1" dirty="0"/>
              <a:t>X</a:t>
            </a:r>
            <a:r>
              <a:rPr lang="en-US" altLang="zh-TW" dirty="0"/>
              <a:t>5)</a:t>
            </a:r>
            <a:endParaRPr lang="zh-TW" altLang="en-US" dirty="0"/>
          </a:p>
        </p:txBody>
      </p:sp>
      <p:sp>
        <p:nvSpPr>
          <p:cNvPr id="6" name="內容版面配置區 5"/>
          <p:cNvSpPr>
            <a:spLocks noGrp="1"/>
          </p:cNvSpPr>
          <p:nvPr>
            <p:ph sz="half" idx="2"/>
          </p:nvPr>
        </p:nvSpPr>
        <p:spPr>
          <a:xfrm>
            <a:off x="6172200" y="1825625"/>
            <a:ext cx="5181600" cy="4695754"/>
          </a:xfrm>
        </p:spPr>
        <p:txBody>
          <a:bodyPr>
            <a:normAutofit/>
          </a:bodyPr>
          <a:lstStyle/>
          <a:p>
            <a:pPr marL="0" indent="0">
              <a:buNone/>
            </a:pPr>
            <a:r>
              <a:rPr lang="en-US" altLang="zh-TW" dirty="0" smtClean="0"/>
              <a:t>6.</a:t>
            </a:r>
            <a:r>
              <a:rPr lang="zh-TW" altLang="en-US" dirty="0" smtClean="0"/>
              <a:t>  </a:t>
            </a:r>
            <a:r>
              <a:rPr lang="en-US" altLang="zh-TW" dirty="0" smtClean="0"/>
              <a:t>Trying </a:t>
            </a:r>
            <a:r>
              <a:rPr lang="en-US" altLang="zh-TW" dirty="0"/>
              <a:t>building mutual trust (</a:t>
            </a:r>
            <a:r>
              <a:rPr lang="en-US" altLang="zh-TW" i="1" dirty="0"/>
              <a:t>X</a:t>
            </a:r>
            <a:r>
              <a:rPr lang="en-US" altLang="zh-TW" dirty="0"/>
              <a:t>6</a:t>
            </a:r>
            <a:r>
              <a:rPr lang="en-US" altLang="zh-TW" dirty="0" smtClean="0"/>
              <a:t>)</a:t>
            </a:r>
          </a:p>
          <a:p>
            <a:pPr marL="514350" indent="-514350">
              <a:buAutoNum type="arabicPeriod" startAt="7"/>
            </a:pPr>
            <a:r>
              <a:rPr lang="en-US" altLang="zh-TW" dirty="0" smtClean="0"/>
              <a:t>Using </a:t>
            </a:r>
            <a:r>
              <a:rPr lang="en-US" altLang="zh-TW" dirty="0"/>
              <a:t>word in feel category (</a:t>
            </a:r>
            <a:r>
              <a:rPr lang="en-US" altLang="zh-TW" i="1" dirty="0"/>
              <a:t>X</a:t>
            </a:r>
            <a:r>
              <a:rPr lang="en-US" altLang="zh-TW" dirty="0"/>
              <a:t>7</a:t>
            </a:r>
            <a:r>
              <a:rPr lang="en-US" altLang="zh-TW" dirty="0" smtClean="0"/>
              <a:t>)</a:t>
            </a:r>
          </a:p>
          <a:p>
            <a:pPr marL="514350" indent="-514350">
              <a:buAutoNum type="arabicPeriod" startAt="7"/>
            </a:pPr>
            <a:r>
              <a:rPr lang="en-US" altLang="zh-TW" dirty="0"/>
              <a:t>Using word in biology, body, and sexual category (</a:t>
            </a:r>
            <a:r>
              <a:rPr lang="en-US" altLang="zh-TW" i="1" dirty="0"/>
              <a:t>X</a:t>
            </a:r>
            <a:r>
              <a:rPr lang="en-US" altLang="zh-TW" dirty="0"/>
              <a:t>8</a:t>
            </a:r>
            <a:r>
              <a:rPr lang="en-US" altLang="zh-TW" dirty="0" smtClean="0"/>
              <a:t>)</a:t>
            </a:r>
          </a:p>
          <a:p>
            <a:pPr marL="514350" indent="-514350">
              <a:buAutoNum type="arabicPeriod" startAt="7"/>
            </a:pPr>
            <a:r>
              <a:rPr lang="en-US" altLang="zh-TW" dirty="0"/>
              <a:t>Using child related vocabulary (</a:t>
            </a:r>
            <a:r>
              <a:rPr lang="en-US" altLang="zh-TW" i="1" dirty="0"/>
              <a:t>X</a:t>
            </a:r>
            <a:r>
              <a:rPr lang="en-US" altLang="zh-TW" dirty="0"/>
              <a:t>9</a:t>
            </a:r>
            <a:r>
              <a:rPr lang="en-US" altLang="zh-TW" dirty="0" smtClean="0"/>
              <a:t>)</a:t>
            </a:r>
          </a:p>
          <a:p>
            <a:pPr marL="514350" indent="-514350">
              <a:buAutoNum type="arabicPeriod" startAt="7"/>
            </a:pPr>
            <a:r>
              <a:rPr lang="en-US" altLang="zh-TW" dirty="0"/>
              <a:t>Calling intimate parts using popular name or using slang word instead intimate parts (</a:t>
            </a:r>
            <a:r>
              <a:rPr lang="en-US" altLang="zh-TW" i="1" dirty="0"/>
              <a:t>X</a:t>
            </a:r>
            <a:r>
              <a:rPr lang="en-US" altLang="zh-TW" dirty="0"/>
              <a:t>10)</a:t>
            </a:r>
            <a:endParaRPr lang="zh-TW" altLang="en-US" dirty="0"/>
          </a:p>
        </p:txBody>
      </p:sp>
      <p:sp>
        <p:nvSpPr>
          <p:cNvPr id="4" name="投影片編號版面配置區 3"/>
          <p:cNvSpPr>
            <a:spLocks noGrp="1"/>
          </p:cNvSpPr>
          <p:nvPr>
            <p:ph type="sldNum" sz="quarter" idx="12"/>
          </p:nvPr>
        </p:nvSpPr>
        <p:spPr/>
        <p:txBody>
          <a:bodyPr/>
          <a:lstStyle/>
          <a:p>
            <a:fld id="{753FDCA3-9BE4-42E3-9088-CB6F8D2D9B8F}" type="slidenum">
              <a:rPr lang="zh-TW" altLang="en-US" smtClean="0"/>
              <a:t>24</a:t>
            </a:fld>
            <a:endParaRPr lang="zh-TW" altLang="en-US"/>
          </a:p>
        </p:txBody>
      </p:sp>
    </p:spTree>
    <p:extLst>
      <p:ext uri="{BB962C8B-B14F-4D97-AF65-F5344CB8AC3E}">
        <p14:creationId xmlns:p14="http://schemas.microsoft.com/office/powerpoint/2010/main" val="2761436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Method(20</a:t>
            </a:r>
            <a:r>
              <a:rPr lang="zh-TW" altLang="en-US" dirty="0">
                <a:latin typeface="標楷體" panose="03000509000000000000" pitchFamily="65" charset="-120"/>
                <a:ea typeface="標楷體" panose="03000509000000000000" pitchFamily="65" charset="-120"/>
              </a:rPr>
              <a:t>個誘姦字句的特徵</a:t>
            </a:r>
            <a:r>
              <a:rPr lang="en-US" altLang="zh-TW" dirty="0"/>
              <a:t>)</a:t>
            </a:r>
            <a:endParaRPr lang="zh-TW" altLang="en-US" dirty="0"/>
          </a:p>
        </p:txBody>
      </p:sp>
      <p:sp>
        <p:nvSpPr>
          <p:cNvPr id="3" name="內容版面配置區 2"/>
          <p:cNvSpPr>
            <a:spLocks noGrp="1"/>
          </p:cNvSpPr>
          <p:nvPr>
            <p:ph sz="half" idx="1"/>
          </p:nvPr>
        </p:nvSpPr>
        <p:spPr>
          <a:xfrm>
            <a:off x="838200" y="1553369"/>
            <a:ext cx="5181600" cy="4351338"/>
          </a:xfrm>
        </p:spPr>
        <p:txBody>
          <a:bodyPr>
            <a:normAutofit lnSpcReduction="10000"/>
          </a:bodyPr>
          <a:lstStyle/>
          <a:p>
            <a:pPr marL="0" indent="0">
              <a:buNone/>
            </a:pPr>
            <a:r>
              <a:rPr lang="en-US" altLang="zh-TW" dirty="0" smtClean="0"/>
              <a:t>11.</a:t>
            </a:r>
            <a:r>
              <a:rPr lang="zh-TW" altLang="en-US" dirty="0" smtClean="0"/>
              <a:t> </a:t>
            </a:r>
            <a:r>
              <a:rPr lang="en-US" altLang="zh-TW" dirty="0"/>
              <a:t>Reframing (</a:t>
            </a:r>
            <a:r>
              <a:rPr lang="en-US" altLang="zh-TW" i="1" dirty="0"/>
              <a:t>X</a:t>
            </a:r>
            <a:r>
              <a:rPr lang="en-US" altLang="zh-TW" dirty="0"/>
              <a:t>11</a:t>
            </a:r>
            <a:r>
              <a:rPr lang="en-US" altLang="zh-TW" dirty="0" smtClean="0"/>
              <a:t>)</a:t>
            </a:r>
          </a:p>
          <a:p>
            <a:pPr marL="0" indent="0">
              <a:buNone/>
            </a:pPr>
            <a:r>
              <a:rPr lang="en-US" altLang="zh-TW" dirty="0" smtClean="0"/>
              <a:t>12.</a:t>
            </a:r>
            <a:r>
              <a:rPr lang="zh-TW" altLang="en-US" dirty="0" smtClean="0"/>
              <a:t> </a:t>
            </a:r>
            <a:r>
              <a:rPr lang="en-US" altLang="zh-TW" dirty="0"/>
              <a:t>Asking hot picture (</a:t>
            </a:r>
            <a:r>
              <a:rPr lang="en-US" altLang="zh-TW" i="1" dirty="0"/>
              <a:t>X</a:t>
            </a:r>
            <a:r>
              <a:rPr lang="en-US" altLang="zh-TW" dirty="0"/>
              <a:t>12</a:t>
            </a:r>
            <a:r>
              <a:rPr lang="en-US" altLang="zh-TW" dirty="0" smtClean="0"/>
              <a:t>)</a:t>
            </a:r>
          </a:p>
          <a:p>
            <a:pPr marL="0" indent="0">
              <a:buNone/>
            </a:pPr>
            <a:r>
              <a:rPr lang="en-US" altLang="zh-TW" dirty="0" smtClean="0"/>
              <a:t>13.</a:t>
            </a:r>
            <a:r>
              <a:rPr lang="zh-TW" altLang="en-US" dirty="0" smtClean="0"/>
              <a:t> </a:t>
            </a:r>
            <a:r>
              <a:rPr lang="en-US" altLang="zh-TW" dirty="0"/>
              <a:t>Communication desensitizing (</a:t>
            </a:r>
            <a:r>
              <a:rPr lang="en-US" altLang="zh-TW" i="1" dirty="0"/>
              <a:t>X</a:t>
            </a:r>
            <a:r>
              <a:rPr lang="en-US" altLang="zh-TW" dirty="0"/>
              <a:t>13</a:t>
            </a:r>
            <a:r>
              <a:rPr lang="en-US" altLang="zh-TW" dirty="0" smtClean="0"/>
              <a:t>)</a:t>
            </a:r>
          </a:p>
          <a:p>
            <a:pPr marL="0" indent="0">
              <a:buNone/>
            </a:pPr>
            <a:r>
              <a:rPr lang="en-US" altLang="zh-TW" dirty="0" smtClean="0"/>
              <a:t>14.</a:t>
            </a:r>
            <a:r>
              <a:rPr lang="zh-TW" altLang="en-US" dirty="0" smtClean="0"/>
              <a:t> </a:t>
            </a:r>
            <a:r>
              <a:rPr lang="en-US" altLang="zh-TW" dirty="0"/>
              <a:t>Telling the sexual preferences or desires and sexual experiences (</a:t>
            </a:r>
            <a:r>
              <a:rPr lang="en-US" altLang="zh-TW" i="1" dirty="0"/>
              <a:t>X</a:t>
            </a:r>
            <a:r>
              <a:rPr lang="en-US" altLang="zh-TW" dirty="0"/>
              <a:t>14</a:t>
            </a:r>
            <a:r>
              <a:rPr lang="en-US" altLang="zh-TW" dirty="0" smtClean="0"/>
              <a:t>)</a:t>
            </a:r>
          </a:p>
          <a:p>
            <a:pPr marL="0" indent="0">
              <a:buNone/>
            </a:pPr>
            <a:r>
              <a:rPr lang="en-US" altLang="zh-TW" dirty="0" smtClean="0"/>
              <a:t>15.</a:t>
            </a:r>
            <a:r>
              <a:rPr lang="zh-TW" altLang="en-US" dirty="0" smtClean="0"/>
              <a:t> </a:t>
            </a:r>
            <a:r>
              <a:rPr lang="en-US" altLang="zh-TW" dirty="0"/>
              <a:t>Introduced sexual stage (</a:t>
            </a:r>
            <a:r>
              <a:rPr lang="en-US" altLang="zh-TW" i="1" dirty="0"/>
              <a:t>X</a:t>
            </a:r>
            <a:r>
              <a:rPr lang="en-US" altLang="zh-TW" dirty="0"/>
              <a:t>15)</a:t>
            </a:r>
            <a:endParaRPr lang="zh-TW" altLang="en-US" dirty="0"/>
          </a:p>
        </p:txBody>
      </p:sp>
      <p:sp>
        <p:nvSpPr>
          <p:cNvPr id="4" name="內容版面配置區 3"/>
          <p:cNvSpPr>
            <a:spLocks noGrp="1"/>
          </p:cNvSpPr>
          <p:nvPr>
            <p:ph sz="half" idx="2"/>
          </p:nvPr>
        </p:nvSpPr>
        <p:spPr>
          <a:xfrm>
            <a:off x="6172200" y="1553369"/>
            <a:ext cx="5181600" cy="5168106"/>
          </a:xfrm>
        </p:spPr>
        <p:txBody>
          <a:bodyPr>
            <a:normAutofit lnSpcReduction="10000"/>
          </a:bodyPr>
          <a:lstStyle/>
          <a:p>
            <a:pPr marL="0" indent="0">
              <a:buNone/>
            </a:pPr>
            <a:r>
              <a:rPr lang="en-US" altLang="zh-TW" dirty="0" smtClean="0"/>
              <a:t>16.</a:t>
            </a:r>
            <a:r>
              <a:rPr lang="zh-TW" altLang="en-US" dirty="0" smtClean="0"/>
              <a:t> </a:t>
            </a:r>
            <a:r>
              <a:rPr lang="en-US" altLang="zh-TW" dirty="0" smtClean="0"/>
              <a:t>Fantasy enactment initial stage (</a:t>
            </a:r>
            <a:r>
              <a:rPr lang="en-US" altLang="zh-TW" i="1" dirty="0" smtClean="0"/>
              <a:t>X</a:t>
            </a:r>
            <a:r>
              <a:rPr lang="en-US" altLang="zh-TW" dirty="0" smtClean="0"/>
              <a:t>16)</a:t>
            </a:r>
          </a:p>
          <a:p>
            <a:pPr marL="0" indent="0">
              <a:buNone/>
            </a:pPr>
            <a:r>
              <a:rPr lang="en-US" altLang="zh-TW" dirty="0" smtClean="0"/>
              <a:t>17.</a:t>
            </a:r>
            <a:r>
              <a:rPr lang="zh-TW" altLang="en-US" dirty="0" smtClean="0"/>
              <a:t> </a:t>
            </a:r>
            <a:r>
              <a:rPr lang="en-US" altLang="zh-TW" dirty="0" smtClean="0"/>
              <a:t>Fantasy enactment based activity (</a:t>
            </a:r>
            <a:r>
              <a:rPr lang="en-US" altLang="zh-TW" i="1" dirty="0" smtClean="0"/>
              <a:t>X</a:t>
            </a:r>
            <a:r>
              <a:rPr lang="en-US" altLang="zh-TW" dirty="0" smtClean="0"/>
              <a:t>17)</a:t>
            </a:r>
          </a:p>
          <a:p>
            <a:pPr marL="0" indent="0">
              <a:buNone/>
            </a:pPr>
            <a:r>
              <a:rPr lang="en-US" altLang="zh-TW" dirty="0" smtClean="0"/>
              <a:t>18.</a:t>
            </a:r>
            <a:r>
              <a:rPr lang="zh-TW" altLang="en-US" dirty="0" smtClean="0"/>
              <a:t> </a:t>
            </a:r>
            <a:r>
              <a:rPr lang="en-US" altLang="zh-TW" dirty="0" smtClean="0"/>
              <a:t>Fantasy enactment overt coercion counter balanced with intimacy (</a:t>
            </a:r>
            <a:r>
              <a:rPr lang="en-US" altLang="zh-TW" i="1" dirty="0" smtClean="0"/>
              <a:t>X</a:t>
            </a:r>
            <a:r>
              <a:rPr lang="en-US" altLang="zh-TW" dirty="0" smtClean="0"/>
              <a:t>18)</a:t>
            </a:r>
          </a:p>
          <a:p>
            <a:pPr marL="0" indent="0">
              <a:buNone/>
            </a:pPr>
            <a:r>
              <a:rPr lang="en-US" altLang="zh-TW" dirty="0" smtClean="0"/>
              <a:t>19.</a:t>
            </a:r>
            <a:r>
              <a:rPr lang="en-US" altLang="zh-TW" dirty="0"/>
              <a:t> Fantasy enactment rape fantasy control and aggression (</a:t>
            </a:r>
            <a:r>
              <a:rPr lang="en-US" altLang="zh-TW" i="1" dirty="0"/>
              <a:t>X</a:t>
            </a:r>
            <a:r>
              <a:rPr lang="en-US" altLang="zh-TW" dirty="0"/>
              <a:t>19</a:t>
            </a:r>
            <a:r>
              <a:rPr lang="en-US" altLang="zh-TW" dirty="0" smtClean="0"/>
              <a:t>)</a:t>
            </a:r>
          </a:p>
          <a:p>
            <a:pPr marL="0" indent="0">
              <a:buNone/>
            </a:pPr>
            <a:r>
              <a:rPr lang="en-US" altLang="zh-TW" dirty="0" smtClean="0"/>
              <a:t>20.</a:t>
            </a:r>
            <a:r>
              <a:rPr lang="zh-TW" altLang="en-US" dirty="0" smtClean="0"/>
              <a:t> </a:t>
            </a:r>
            <a:r>
              <a:rPr lang="en-US" altLang="zh-TW" dirty="0"/>
              <a:t>Arrange further contact and meeting (</a:t>
            </a:r>
            <a:r>
              <a:rPr lang="en-US" altLang="zh-TW" i="1" dirty="0"/>
              <a:t>X</a:t>
            </a:r>
            <a:r>
              <a:rPr lang="en-US" altLang="zh-TW" dirty="0"/>
              <a:t>20)</a:t>
            </a:r>
            <a:endParaRPr lang="en-US" altLang="zh-TW" dirty="0" smtClean="0"/>
          </a:p>
          <a:p>
            <a:pPr marL="0" indent="0">
              <a:buNone/>
            </a:pPr>
            <a:endParaRPr lang="zh-TW" altLang="en-US" dirty="0"/>
          </a:p>
        </p:txBody>
      </p:sp>
      <p:sp>
        <p:nvSpPr>
          <p:cNvPr id="5" name="投影片編號版面配置區 4"/>
          <p:cNvSpPr>
            <a:spLocks noGrp="1"/>
          </p:cNvSpPr>
          <p:nvPr>
            <p:ph type="sldNum" sz="quarter" idx="12"/>
          </p:nvPr>
        </p:nvSpPr>
        <p:spPr/>
        <p:txBody>
          <a:bodyPr/>
          <a:lstStyle/>
          <a:p>
            <a:fld id="{753FDCA3-9BE4-42E3-9088-CB6F8D2D9B8F}" type="slidenum">
              <a:rPr lang="zh-TW" altLang="en-US" smtClean="0"/>
              <a:t>25</a:t>
            </a:fld>
            <a:endParaRPr lang="zh-TW" altLang="en-US"/>
          </a:p>
        </p:txBody>
      </p:sp>
    </p:spTree>
    <p:extLst>
      <p:ext uri="{BB962C8B-B14F-4D97-AF65-F5344CB8AC3E}">
        <p14:creationId xmlns:p14="http://schemas.microsoft.com/office/powerpoint/2010/main" val="6987888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en-US" altLang="zh-TW" dirty="0" smtClean="0"/>
              <a:t>Method</a:t>
            </a:r>
            <a:endParaRPr lang="zh-TW" altLang="en-US" dirty="0"/>
          </a:p>
        </p:txBody>
      </p:sp>
      <mc:AlternateContent xmlns:mc="http://schemas.openxmlformats.org/markup-compatibility/2006">
        <mc:Choice xmlns:a14="http://schemas.microsoft.com/office/drawing/2010/main" Requires="a14">
          <p:sp>
            <p:nvSpPr>
              <p:cNvPr id="7" name="內容版面配置區 6"/>
              <p:cNvSpPr>
                <a:spLocks noGrp="1"/>
              </p:cNvSpPr>
              <p:nvPr>
                <p:ph idx="1"/>
              </p:nvPr>
            </p:nvSpPr>
            <p:spPr/>
            <p:txBody>
              <a:bodyPr/>
              <a:lstStyle/>
              <a:p>
                <a:pPr marL="0" indent="0">
                  <a:buNone/>
                </a:pPr>
                <a:r>
                  <a:rPr lang="en-US" altLang="zh-TW" dirty="0" smtClean="0"/>
                  <a:t>Binary Logistic Regression</a:t>
                </a:r>
              </a:p>
              <a:p>
                <a:pPr marL="0" indent="0">
                  <a:buNone/>
                </a:pPr>
                <a:endParaRPr lang="en-US" altLang="zh-TW" dirty="0" smtClean="0"/>
              </a:p>
              <a:p>
                <a:pPr marL="0" indent="0">
                  <a:buNone/>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𝑌</m:t>
                      </m:r>
                      <m:r>
                        <a:rPr lang="en-US" altLang="zh-TW" b="0" i="1" smtClean="0">
                          <a:latin typeface="Cambria Math" panose="02040503050406030204" pitchFamily="18" charset="0"/>
                        </a:rPr>
                        <m:t>=</m:t>
                      </m:r>
                      <m:func>
                        <m:funcPr>
                          <m:ctrlPr>
                            <a:rPr lang="en-US" altLang="zh-TW" i="1" smtClean="0">
                              <a:latin typeface="Cambria Math" panose="02040503050406030204" pitchFamily="18" charset="0"/>
                            </a:rPr>
                          </m:ctrlPr>
                        </m:funcPr>
                        <m:fName>
                          <m:r>
                            <m:rPr>
                              <m:sty m:val="p"/>
                            </m:rPr>
                            <a:rPr lang="en-US" altLang="zh-TW" i="0" smtClean="0">
                              <a:latin typeface="Cambria Math" panose="02040503050406030204" pitchFamily="18" charset="0"/>
                            </a:rPr>
                            <m:t>ln</m:t>
                          </m:r>
                        </m:fName>
                        <m:e>
                          <m:d>
                            <m:dPr>
                              <m:ctrlPr>
                                <a:rPr lang="en-US" altLang="zh-TW" i="1" smtClean="0">
                                  <a:latin typeface="Cambria Math" panose="02040503050406030204" pitchFamily="18" charset="0"/>
                                </a:rPr>
                              </m:ctrlPr>
                            </m:dPr>
                            <m:e>
                              <m:f>
                                <m:fPr>
                                  <m:ctrlPr>
                                    <a:rPr lang="en-US" altLang="zh-TW" i="1" smtClean="0">
                                      <a:latin typeface="Cambria Math" panose="02040503050406030204" pitchFamily="18" charset="0"/>
                                    </a:rPr>
                                  </m:ctrlPr>
                                </m:fPr>
                                <m:num>
                                  <m:r>
                                    <a:rPr lang="en-US" altLang="zh-TW" b="0" i="1" smtClean="0">
                                      <a:latin typeface="Cambria Math" panose="02040503050406030204" pitchFamily="18" charset="0"/>
                                    </a:rPr>
                                    <m:t>𝑃</m:t>
                                  </m:r>
                                </m:num>
                                <m:den>
                                  <m:r>
                                    <a:rPr lang="en-US" altLang="zh-TW" b="0" i="1" smtClean="0">
                                      <a:latin typeface="Cambria Math" panose="02040503050406030204" pitchFamily="18" charset="0"/>
                                    </a:rPr>
                                    <m:t>1−</m:t>
                                  </m:r>
                                  <m:r>
                                    <a:rPr lang="en-US" altLang="zh-TW" b="0" i="1" smtClean="0">
                                      <a:latin typeface="Cambria Math" panose="02040503050406030204" pitchFamily="18" charset="0"/>
                                    </a:rPr>
                                    <m:t>𝑃</m:t>
                                  </m:r>
                                </m:den>
                              </m:f>
                            </m:e>
                          </m:d>
                        </m:e>
                      </m:func>
                      <m:r>
                        <a:rPr lang="en-US" altLang="zh-TW" b="0" i="1" smtClean="0">
                          <a:latin typeface="Cambria Math" panose="02040503050406030204" pitchFamily="18" charset="0"/>
                        </a:rPr>
                        <m:t>= </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𝑏</m:t>
                          </m:r>
                        </m:e>
                        <m:sub>
                          <m:r>
                            <a:rPr lang="en-US" altLang="zh-TW" b="0" i="1" smtClean="0">
                              <a:latin typeface="Cambria Math" panose="02040503050406030204" pitchFamily="18" charset="0"/>
                            </a:rPr>
                            <m:t>0</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𝑏</m:t>
                          </m:r>
                        </m:e>
                        <m:sub>
                          <m:r>
                            <a:rPr lang="en-US" altLang="zh-TW" b="0" i="1" smtClean="0">
                              <a:latin typeface="Cambria Math" panose="02040503050406030204" pitchFamily="18" charset="0"/>
                            </a:rPr>
                            <m:t>1</m:t>
                          </m:r>
                        </m:sub>
                      </m:sSub>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𝑋</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𝑏</m:t>
                          </m:r>
                        </m:e>
                        <m:sub>
                          <m:r>
                            <a:rPr lang="en-US" altLang="zh-TW" b="0" i="1" smtClean="0">
                              <a:latin typeface="Cambria Math" panose="02040503050406030204" pitchFamily="18" charset="0"/>
                            </a:rPr>
                            <m:t>2</m:t>
                          </m:r>
                        </m:sub>
                      </m:sSub>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𝑋</m:t>
                          </m:r>
                        </m:e>
                        <m:sub>
                          <m:r>
                            <a:rPr lang="en-US" altLang="zh-TW" b="0" i="1" smtClean="0">
                              <a:latin typeface="Cambria Math" panose="02040503050406030204" pitchFamily="18" charset="0"/>
                            </a:rPr>
                            <m:t>2</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𝑏</m:t>
                          </m:r>
                        </m:e>
                        <m:sub>
                          <m:r>
                            <a:rPr lang="en-US" altLang="zh-TW" b="0" i="1" smtClean="0">
                              <a:latin typeface="Cambria Math" panose="02040503050406030204" pitchFamily="18" charset="0"/>
                            </a:rPr>
                            <m:t>𝑘</m:t>
                          </m:r>
                        </m:sub>
                      </m:sSub>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𝑋</m:t>
                          </m:r>
                        </m:e>
                        <m:sub>
                          <m:r>
                            <a:rPr lang="en-US" altLang="zh-TW" b="0" i="1" smtClean="0">
                              <a:latin typeface="Cambria Math" panose="02040503050406030204" pitchFamily="18" charset="0"/>
                            </a:rPr>
                            <m:t>𝑘</m:t>
                          </m:r>
                        </m:sub>
                      </m:sSub>
                    </m:oMath>
                  </m:oMathPara>
                </a14:m>
                <a:endParaRPr lang="en-US" altLang="zh-TW" dirty="0" smtClean="0"/>
              </a:p>
              <a:p>
                <a:pPr marL="0" indent="0">
                  <a:buNone/>
                </a:pPr>
                <a:endParaRPr lang="en-US" altLang="zh-TW" b="0" i="1" dirty="0" smtClean="0">
                  <a:latin typeface="Cambria Math" panose="02040503050406030204" pitchFamily="18" charset="0"/>
                </a:endParaRPr>
              </a:p>
              <a:p>
                <a:pPr marL="0" indent="0">
                  <a:buNone/>
                </a:pPr>
                <a14:m>
                  <m:oMath xmlns:m="http://schemas.openxmlformats.org/officeDocument/2006/math">
                    <m:r>
                      <a:rPr lang="en-US" altLang="zh-TW" b="0" i="1" smtClean="0">
                        <a:latin typeface="Cambria Math" panose="02040503050406030204" pitchFamily="18" charset="0"/>
                      </a:rPr>
                      <m:t> </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𝑋</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𝑋</m:t>
                        </m:r>
                      </m:e>
                      <m:sub>
                        <m:r>
                          <a:rPr lang="en-US" altLang="zh-TW" b="0" i="1" smtClean="0">
                            <a:latin typeface="Cambria Math" panose="02040503050406030204" pitchFamily="18" charset="0"/>
                          </a:rPr>
                          <m:t>𝑘</m:t>
                        </m:r>
                      </m:sub>
                    </m:sSub>
                  </m:oMath>
                </a14:m>
                <a:r>
                  <a:rPr lang="zh-TW" altLang="en-US" dirty="0" smtClean="0">
                    <a:latin typeface="標楷體" panose="03000509000000000000" pitchFamily="65" charset="-120"/>
                    <a:ea typeface="標楷體" panose="03000509000000000000" pitchFamily="65" charset="-120"/>
                  </a:rPr>
                  <a:t>為特徵</a:t>
                </a:r>
                <a:r>
                  <a:rPr lang="zh-TW" altLang="en-US" dirty="0" smtClean="0"/>
                  <a:t>，</a:t>
                </a:r>
                <a14:m>
                  <m:oMath xmlns:m="http://schemas.openxmlformats.org/officeDocument/2006/math">
                    <m:r>
                      <a:rPr lang="en-US" altLang="zh-TW" b="0" i="1" smtClean="0">
                        <a:latin typeface="Cambria Math" panose="02040503050406030204" pitchFamily="18" charset="0"/>
                      </a:rPr>
                      <m:t>𝑘</m:t>
                    </m:r>
                    <m:r>
                      <a:rPr lang="zh-TW" altLang="en-US" i="1">
                        <a:latin typeface="Cambria Math" panose="02040503050406030204" pitchFamily="18" charset="0"/>
                      </a:rPr>
                      <m:t> </m:t>
                    </m:r>
                  </m:oMath>
                </a14:m>
                <a:r>
                  <a:rPr lang="en-US" altLang="zh-TW" dirty="0" smtClean="0"/>
                  <a:t>=</a:t>
                </a:r>
                <a:r>
                  <a:rPr lang="zh-TW" altLang="en-US" dirty="0" smtClean="0"/>
                  <a:t> </a:t>
                </a:r>
                <a:r>
                  <a:rPr lang="en-US" altLang="zh-TW" dirty="0" smtClean="0"/>
                  <a:t>20</a:t>
                </a:r>
                <a:r>
                  <a:rPr lang="zh-TW" altLang="en-US" dirty="0" smtClean="0"/>
                  <a:t>，</a:t>
                </a:r>
                <a14:m>
                  <m:oMath xmlns:m="http://schemas.openxmlformats.org/officeDocument/2006/math">
                    <m:r>
                      <a:rPr lang="en-US" altLang="zh-TW" b="0" i="1" smtClean="0">
                        <a:latin typeface="Cambria Math" panose="02040503050406030204" pitchFamily="18" charset="0"/>
                      </a:rPr>
                      <m:t>𝑌</m:t>
                    </m:r>
                    <m:r>
                      <a:rPr lang="en-US" altLang="zh-TW" i="1">
                        <a:latin typeface="Cambria Math" panose="02040503050406030204" pitchFamily="18" charset="0"/>
                      </a:rPr>
                      <m:t>=</m:t>
                    </m:r>
                    <m:r>
                      <a:rPr lang="en-US" altLang="zh-TW" i="1" smtClean="0">
                        <a:latin typeface="Cambria Math" panose="02040503050406030204" pitchFamily="18" charset="0"/>
                      </a:rPr>
                      <m:t>1</m:t>
                    </m:r>
                  </m:oMath>
                </a14:m>
                <a:r>
                  <a:rPr lang="zh-TW" altLang="en-US" dirty="0" smtClean="0">
                    <a:latin typeface="標楷體" panose="03000509000000000000" pitchFamily="65" charset="-120"/>
                    <a:ea typeface="標楷體" panose="03000509000000000000" pitchFamily="65" charset="-120"/>
                  </a:rPr>
                  <a:t>或</a:t>
                </a:r>
                <a:r>
                  <a:rPr lang="en-US" altLang="zh-TW" dirty="0"/>
                  <a:t>0</a:t>
                </a:r>
                <a:r>
                  <a:rPr lang="zh-TW" altLang="en-US" dirty="0" smtClean="0"/>
                  <a:t>，</a:t>
                </a:r>
                <a:r>
                  <a:rPr lang="zh-TW" altLang="en-US" dirty="0" smtClean="0">
                    <a:latin typeface="標楷體" panose="03000509000000000000" pitchFamily="65" charset="-120"/>
                    <a:ea typeface="標楷體" panose="03000509000000000000" pitchFamily="65" charset="-120"/>
                  </a:rPr>
                  <a:t>表示預測為是誘姦對話或不是</a:t>
                </a:r>
                <a:endParaRPr lang="zh-TW" altLang="en-US" dirty="0">
                  <a:latin typeface="標楷體" panose="03000509000000000000" pitchFamily="65" charset="-120"/>
                  <a:ea typeface="標楷體" panose="03000509000000000000" pitchFamily="65" charset="-120"/>
                </a:endParaRPr>
              </a:p>
            </p:txBody>
          </p:sp>
        </mc:Choice>
        <mc:Fallback>
          <p:sp>
            <p:nvSpPr>
              <p:cNvPr id="7" name="內容版面配置區 6"/>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zh-TW" altLang="en-US">
                    <a:noFill/>
                  </a:rPr>
                  <a:t> </a:t>
                </a:r>
              </a:p>
            </p:txBody>
          </p:sp>
        </mc:Fallback>
      </mc:AlternateContent>
      <p:sp>
        <p:nvSpPr>
          <p:cNvPr id="5" name="投影片編號版面配置區 4"/>
          <p:cNvSpPr>
            <a:spLocks noGrp="1"/>
          </p:cNvSpPr>
          <p:nvPr>
            <p:ph type="sldNum" sz="quarter" idx="12"/>
          </p:nvPr>
        </p:nvSpPr>
        <p:spPr/>
        <p:txBody>
          <a:bodyPr/>
          <a:lstStyle/>
          <a:p>
            <a:fld id="{753FDCA3-9BE4-42E3-9088-CB6F8D2D9B8F}" type="slidenum">
              <a:rPr lang="zh-TW" altLang="en-US" smtClean="0"/>
              <a:t>26</a:t>
            </a:fld>
            <a:endParaRPr lang="zh-TW" altLang="en-US"/>
          </a:p>
        </p:txBody>
      </p:sp>
    </p:spTree>
    <p:extLst>
      <p:ext uri="{BB962C8B-B14F-4D97-AF65-F5344CB8AC3E}">
        <p14:creationId xmlns:p14="http://schemas.microsoft.com/office/powerpoint/2010/main" val="35993776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a:xfrm>
            <a:off x="0" y="0"/>
            <a:ext cx="10515600" cy="1325563"/>
          </a:xfrm>
        </p:spPr>
        <p:txBody>
          <a:bodyPr/>
          <a:lstStyle/>
          <a:p>
            <a:r>
              <a:rPr lang="en-US" altLang="zh-TW" dirty="0" smtClean="0"/>
              <a:t>Results</a:t>
            </a:r>
            <a:endParaRPr lang="zh-TW" altLang="en-US" dirty="0"/>
          </a:p>
        </p:txBody>
      </p:sp>
      <p:pic>
        <p:nvPicPr>
          <p:cNvPr id="10" name="內容版面配置區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8550" y="402754"/>
            <a:ext cx="9300181" cy="6146207"/>
          </a:xfrm>
        </p:spPr>
      </p:pic>
      <p:sp>
        <p:nvSpPr>
          <p:cNvPr id="5" name="投影片編號版面配置區 4"/>
          <p:cNvSpPr>
            <a:spLocks noGrp="1"/>
          </p:cNvSpPr>
          <p:nvPr>
            <p:ph type="sldNum" sz="quarter" idx="12"/>
          </p:nvPr>
        </p:nvSpPr>
        <p:spPr/>
        <p:txBody>
          <a:bodyPr/>
          <a:lstStyle/>
          <a:p>
            <a:fld id="{753FDCA3-9BE4-42E3-9088-CB6F8D2D9B8F}" type="slidenum">
              <a:rPr lang="zh-TW" altLang="en-US" smtClean="0"/>
              <a:t>27</a:t>
            </a:fld>
            <a:endParaRPr lang="zh-TW" altLang="en-US"/>
          </a:p>
        </p:txBody>
      </p:sp>
      <p:sp>
        <p:nvSpPr>
          <p:cNvPr id="11" name="文字方塊 10"/>
          <p:cNvSpPr txBox="1"/>
          <p:nvPr/>
        </p:nvSpPr>
        <p:spPr>
          <a:xfrm>
            <a:off x="7767376" y="552251"/>
            <a:ext cx="984739" cy="369332"/>
          </a:xfrm>
          <a:prstGeom prst="rect">
            <a:avLst/>
          </a:prstGeom>
          <a:noFill/>
        </p:spPr>
        <p:txBody>
          <a:bodyPr wrap="square" rtlCol="0">
            <a:spAutoFit/>
          </a:bodyPr>
          <a:lstStyle/>
          <a:p>
            <a:r>
              <a:rPr lang="zh-TW" altLang="en-US" dirty="0" smtClean="0">
                <a:latin typeface="標楷體" panose="03000509000000000000" pitchFamily="65" charset="-120"/>
                <a:ea typeface="標楷體" panose="03000509000000000000" pitchFamily="65" charset="-120"/>
              </a:rPr>
              <a:t>戀童癖</a:t>
            </a:r>
            <a:endParaRPr lang="zh-TW" altLang="en-US" dirty="0">
              <a:latin typeface="標楷體" panose="03000509000000000000" pitchFamily="65" charset="-120"/>
              <a:ea typeface="標楷體" panose="03000509000000000000" pitchFamily="65" charset="-120"/>
            </a:endParaRPr>
          </a:p>
        </p:txBody>
      </p:sp>
      <p:sp>
        <p:nvSpPr>
          <p:cNvPr id="12" name="矩形 11"/>
          <p:cNvSpPr/>
          <p:nvPr/>
        </p:nvSpPr>
        <p:spPr>
          <a:xfrm>
            <a:off x="7757328" y="622998"/>
            <a:ext cx="984739" cy="42203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9233735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6665"/>
            <a:ext cx="10515600" cy="1325563"/>
          </a:xfrm>
        </p:spPr>
        <p:txBody>
          <a:bodyPr/>
          <a:lstStyle/>
          <a:p>
            <a:r>
              <a:rPr lang="en-US" altLang="zh-TW" dirty="0"/>
              <a:t>Results</a:t>
            </a:r>
            <a:endParaRPr lang="zh-TW" altLang="en-US" dirty="0"/>
          </a:p>
        </p:txBody>
      </p:sp>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5091" y="365124"/>
            <a:ext cx="10246909" cy="6173788"/>
          </a:xfrm>
        </p:spPr>
      </p:pic>
      <p:sp>
        <p:nvSpPr>
          <p:cNvPr id="4" name="投影片編號版面配置區 3"/>
          <p:cNvSpPr>
            <a:spLocks noGrp="1"/>
          </p:cNvSpPr>
          <p:nvPr>
            <p:ph type="sldNum" sz="quarter" idx="12"/>
          </p:nvPr>
        </p:nvSpPr>
        <p:spPr/>
        <p:txBody>
          <a:bodyPr/>
          <a:lstStyle/>
          <a:p>
            <a:fld id="{753FDCA3-9BE4-42E3-9088-CB6F8D2D9B8F}" type="slidenum">
              <a:rPr lang="zh-TW" altLang="en-US" smtClean="0"/>
              <a:t>28</a:t>
            </a:fld>
            <a:endParaRPr lang="zh-TW" altLang="en-US"/>
          </a:p>
        </p:txBody>
      </p:sp>
      <p:sp>
        <p:nvSpPr>
          <p:cNvPr id="7" name="文字方塊 6"/>
          <p:cNvSpPr txBox="1"/>
          <p:nvPr/>
        </p:nvSpPr>
        <p:spPr>
          <a:xfrm>
            <a:off x="301451" y="1318898"/>
            <a:ext cx="1446962" cy="707886"/>
          </a:xfrm>
          <a:prstGeom prst="rect">
            <a:avLst/>
          </a:prstGeom>
          <a:noFill/>
        </p:spPr>
        <p:txBody>
          <a:bodyPr wrap="square" rtlCol="0">
            <a:spAutoFit/>
          </a:bodyPr>
          <a:lstStyle/>
          <a:p>
            <a:r>
              <a:rPr lang="en-US" altLang="zh-TW" sz="2000" i="1" dirty="0" smtClean="0">
                <a:latin typeface="Times New Roman" panose="02020603050405020304" pitchFamily="18" charset="0"/>
                <a:cs typeface="Times New Roman" panose="02020603050405020304" pitchFamily="18" charset="0"/>
              </a:rPr>
              <a:t>X</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為自變數</a:t>
            </a:r>
            <a:endParaRPr lang="en-US" altLang="zh-TW" sz="2000" dirty="0" smtClean="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sz="2000" i="1" dirty="0" smtClean="0">
                <a:latin typeface="Times New Roman" panose="02020603050405020304" pitchFamily="18" charset="0"/>
                <a:ea typeface="標楷體" panose="03000509000000000000" pitchFamily="65" charset="-120"/>
                <a:cs typeface="Times New Roman" panose="02020603050405020304" pitchFamily="18" charset="0"/>
              </a:rPr>
              <a:t>Y</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為因變數</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8" name="文字方塊 7"/>
          <p:cNvSpPr txBox="1"/>
          <p:nvPr/>
        </p:nvSpPr>
        <p:spPr>
          <a:xfrm>
            <a:off x="30145" y="2499057"/>
            <a:ext cx="2080008" cy="646331"/>
          </a:xfrm>
          <a:prstGeom prst="rect">
            <a:avLst/>
          </a:prstGeom>
          <a:noFill/>
        </p:spPr>
        <p:txBody>
          <a:bodyPr wrap="square" rtlCol="0">
            <a:spAutoFit/>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使用</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p-value</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來評估</a:t>
            </a:r>
            <a:r>
              <a:rPr lang="en-US" altLang="zh-TW" i="1" dirty="0" smtClean="0">
                <a:latin typeface="Times New Roman" panose="02020603050405020304" pitchFamily="18" charset="0"/>
                <a:ea typeface="標楷體" panose="03000509000000000000" pitchFamily="65" charset="-120"/>
                <a:cs typeface="Times New Roman" panose="02020603050405020304" pitchFamily="18" charset="0"/>
              </a:rPr>
              <a:t>X</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與</a:t>
            </a:r>
            <a:r>
              <a:rPr lang="en-US" altLang="zh-TW" i="1" dirty="0" smtClean="0">
                <a:latin typeface="Times New Roman" panose="02020603050405020304" pitchFamily="18" charset="0"/>
                <a:ea typeface="標楷體" panose="03000509000000000000" pitchFamily="65" charset="-120"/>
                <a:cs typeface="Times New Roman" panose="02020603050405020304" pitchFamily="18" charset="0"/>
              </a:rPr>
              <a:t>Y</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之間的相關性</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9" name="文字方塊 8"/>
          <p:cNvSpPr txBox="1"/>
          <p:nvPr/>
        </p:nvSpPr>
        <p:spPr>
          <a:xfrm>
            <a:off x="0" y="3605739"/>
            <a:ext cx="2451798" cy="923330"/>
          </a:xfrm>
          <a:prstGeom prst="rect">
            <a:avLst/>
          </a:prstGeom>
          <a:noFill/>
        </p:spPr>
        <p:txBody>
          <a:bodyPr wrap="square" rtlCol="0">
            <a:spAutoFit/>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p</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-value</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門檻設為</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0.25</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值越小代表自變數</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越容易影響因變數</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0" name="矩形 9"/>
          <p:cNvSpPr/>
          <p:nvPr/>
        </p:nvSpPr>
        <p:spPr>
          <a:xfrm>
            <a:off x="10440237" y="2230734"/>
            <a:ext cx="723482" cy="2683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10450286" y="3794742"/>
            <a:ext cx="723482" cy="2683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10450285" y="4574162"/>
            <a:ext cx="723482" cy="2683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10450285" y="4842485"/>
            <a:ext cx="723482" cy="2683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10450285" y="4071151"/>
            <a:ext cx="723482" cy="2683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416254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Results</a:t>
            </a:r>
            <a:endParaRPr lang="zh-TW" altLang="en-US" dirty="0"/>
          </a:p>
        </p:txBody>
      </p:sp>
      <mc:AlternateContent xmlns:mc="http://schemas.openxmlformats.org/markup-compatibility/2006">
        <mc:Choice xmlns:a14="http://schemas.microsoft.com/office/drawing/2010/main" Requires="a14">
          <p:sp>
            <p:nvSpPr>
              <p:cNvPr id="3" name="內容版面配置區 2"/>
              <p:cNvSpPr>
                <a:spLocks noGrp="1"/>
              </p:cNvSpPr>
              <p:nvPr>
                <p:ph idx="1"/>
              </p:nvPr>
            </p:nvSpPr>
            <p:spPr/>
            <p:txBody>
              <a:bodyPr/>
              <a:lstStyle/>
              <a:p>
                <a:pPr marL="0" indent="0">
                  <a:buNone/>
                </a:pPr>
                <a:r>
                  <a:rPr lang="zh-TW" altLang="en-US" dirty="0" smtClean="0">
                    <a:latin typeface="標楷體" panose="03000509000000000000" pitchFamily="65" charset="-120"/>
                    <a:ea typeface="標楷體" panose="03000509000000000000" pitchFamily="65" charset="-120"/>
                  </a:rPr>
                  <a:t>將上述五個特徵套用到二元羅吉斯回歸公式中</a:t>
                </a:r>
                <a:endParaRPr lang="en-US" altLang="zh-TW" dirty="0" smtClean="0">
                  <a:latin typeface="標楷體" panose="03000509000000000000" pitchFamily="65" charset="-120"/>
                  <a:ea typeface="標楷體" panose="03000509000000000000" pitchFamily="65" charset="-120"/>
                </a:endParaRPr>
              </a:p>
              <a:p>
                <a:pPr marL="0" indent="0">
                  <a:buNone/>
                </a:pPr>
                <a14:m>
                  <m:oMathPara xmlns:m="http://schemas.openxmlformats.org/officeDocument/2006/math">
                    <m:oMathParaPr>
                      <m:jc m:val="centerGroup"/>
                    </m:oMathParaPr>
                    <m:oMath xmlns:m="http://schemas.openxmlformats.org/officeDocument/2006/math">
                      <m:r>
                        <a:rPr lang="en-US" altLang="zh-TW" i="1" smtClean="0">
                          <a:latin typeface="Cambria Math" panose="02040503050406030204" pitchFamily="18" charset="0"/>
                        </a:rPr>
                        <m:t>𝑌</m:t>
                      </m:r>
                      <m:r>
                        <a:rPr lang="en-US" altLang="zh-TW" i="1" smtClean="0">
                          <a:latin typeface="Cambria Math" panose="02040503050406030204" pitchFamily="18" charset="0"/>
                        </a:rPr>
                        <m:t>=</m:t>
                      </m:r>
                      <m:func>
                        <m:funcPr>
                          <m:ctrlPr>
                            <a:rPr lang="en-US" altLang="zh-TW" i="1">
                              <a:latin typeface="Cambria Math" panose="02040503050406030204" pitchFamily="18" charset="0"/>
                            </a:rPr>
                          </m:ctrlPr>
                        </m:funcPr>
                        <m:fName>
                          <m:r>
                            <m:rPr>
                              <m:sty m:val="p"/>
                            </m:rPr>
                            <a:rPr lang="en-US" altLang="zh-TW">
                              <a:latin typeface="Cambria Math" panose="02040503050406030204" pitchFamily="18" charset="0"/>
                            </a:rPr>
                            <m:t>ln</m:t>
                          </m:r>
                        </m:fName>
                        <m:e>
                          <m:d>
                            <m:dPr>
                              <m:ctrlPr>
                                <a:rPr lang="en-US" altLang="zh-TW" i="1">
                                  <a:latin typeface="Cambria Math" panose="02040503050406030204" pitchFamily="18" charset="0"/>
                                </a:rPr>
                              </m:ctrlPr>
                            </m:dPr>
                            <m:e>
                              <m:f>
                                <m:fPr>
                                  <m:ctrlPr>
                                    <a:rPr lang="en-US" altLang="zh-TW" i="1">
                                      <a:latin typeface="Cambria Math" panose="02040503050406030204" pitchFamily="18" charset="0"/>
                                    </a:rPr>
                                  </m:ctrlPr>
                                </m:fPr>
                                <m:num>
                                  <m:r>
                                    <a:rPr lang="en-US" altLang="zh-TW" i="1">
                                      <a:latin typeface="Cambria Math" panose="02040503050406030204" pitchFamily="18" charset="0"/>
                                    </a:rPr>
                                    <m:t>𝑃</m:t>
                                  </m:r>
                                </m:num>
                                <m:den>
                                  <m:r>
                                    <a:rPr lang="en-US" altLang="zh-TW" i="1">
                                      <a:latin typeface="Cambria Math" panose="02040503050406030204" pitchFamily="18" charset="0"/>
                                    </a:rPr>
                                    <m:t>1−</m:t>
                                  </m:r>
                                  <m:r>
                                    <a:rPr lang="en-US" altLang="zh-TW" i="1">
                                      <a:latin typeface="Cambria Math" panose="02040503050406030204" pitchFamily="18" charset="0"/>
                                    </a:rPr>
                                    <m:t>𝑃</m:t>
                                  </m:r>
                                </m:den>
                              </m:f>
                            </m:e>
                          </m:d>
                        </m:e>
                      </m:func>
                      <m:r>
                        <a:rPr lang="en-US" altLang="zh-TW" i="1">
                          <a:latin typeface="Cambria Math" panose="02040503050406030204" pitchFamily="18" charset="0"/>
                        </a:rPr>
                        <m:t>= </m:t>
                      </m:r>
                      <m:sSub>
                        <m:sSubPr>
                          <m:ctrlPr>
                            <a:rPr lang="en-US" altLang="zh-TW" i="1">
                              <a:latin typeface="Cambria Math" panose="02040503050406030204" pitchFamily="18" charset="0"/>
                            </a:rPr>
                          </m:ctrlPr>
                        </m:sSubPr>
                        <m:e>
                          <m:r>
                            <a:rPr lang="en-US" altLang="zh-TW" i="1">
                              <a:latin typeface="Cambria Math" panose="02040503050406030204" pitchFamily="18" charset="0"/>
                            </a:rPr>
                            <m:t>𝑏</m:t>
                          </m:r>
                        </m:e>
                        <m:sub>
                          <m:r>
                            <a:rPr lang="en-US" altLang="zh-TW" i="1">
                              <a:latin typeface="Cambria Math" panose="02040503050406030204" pitchFamily="18" charset="0"/>
                            </a:rPr>
                            <m:t>0</m:t>
                          </m:r>
                        </m:sub>
                      </m:sSub>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𝑏</m:t>
                          </m:r>
                        </m:e>
                        <m:sub>
                          <m:r>
                            <a:rPr lang="en-US" altLang="zh-TW" i="1" smtClean="0">
                              <a:latin typeface="Cambria Math" panose="02040503050406030204" pitchFamily="18" charset="0"/>
                            </a:rPr>
                            <m:t>5</m:t>
                          </m:r>
                        </m:sub>
                      </m:sSub>
                      <m:sSub>
                        <m:sSubPr>
                          <m:ctrlPr>
                            <a:rPr lang="en-US" altLang="zh-TW" i="1">
                              <a:latin typeface="Cambria Math" panose="02040503050406030204" pitchFamily="18" charset="0"/>
                            </a:rPr>
                          </m:ctrlPr>
                        </m:sSubPr>
                        <m:e>
                          <m:r>
                            <a:rPr lang="en-US" altLang="zh-TW" i="1">
                              <a:latin typeface="Cambria Math" panose="02040503050406030204" pitchFamily="18" charset="0"/>
                            </a:rPr>
                            <m:t>𝑋</m:t>
                          </m:r>
                        </m:e>
                        <m:sub>
                          <m:r>
                            <a:rPr lang="en-US" altLang="zh-TW" i="1" smtClean="0">
                              <a:latin typeface="Cambria Math" panose="02040503050406030204" pitchFamily="18" charset="0"/>
                            </a:rPr>
                            <m:t>5</m:t>
                          </m:r>
                        </m:sub>
                      </m:sSub>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𝑏</m:t>
                          </m:r>
                        </m:e>
                        <m:sub>
                          <m:r>
                            <a:rPr lang="en-US" altLang="zh-TW" i="1" smtClean="0">
                              <a:latin typeface="Cambria Math" panose="02040503050406030204" pitchFamily="18" charset="0"/>
                            </a:rPr>
                            <m:t>1</m:t>
                          </m:r>
                          <m:r>
                            <a:rPr lang="en-US" altLang="zh-TW" i="1">
                              <a:latin typeface="Cambria Math" panose="02040503050406030204" pitchFamily="18" charset="0"/>
                            </a:rPr>
                            <m:t>1</m:t>
                          </m:r>
                        </m:sub>
                      </m:sSub>
                      <m:sSub>
                        <m:sSubPr>
                          <m:ctrlPr>
                            <a:rPr lang="en-US" altLang="zh-TW" i="1">
                              <a:latin typeface="Cambria Math" panose="02040503050406030204" pitchFamily="18" charset="0"/>
                            </a:rPr>
                          </m:ctrlPr>
                        </m:sSubPr>
                        <m:e>
                          <m:r>
                            <a:rPr lang="en-US" altLang="zh-TW" i="1">
                              <a:latin typeface="Cambria Math" panose="02040503050406030204" pitchFamily="18" charset="0"/>
                            </a:rPr>
                            <m:t>𝑋</m:t>
                          </m:r>
                        </m:e>
                        <m:sub>
                          <m:r>
                            <a:rPr lang="en-US" altLang="zh-TW" i="1" smtClean="0">
                              <a:latin typeface="Cambria Math" panose="02040503050406030204" pitchFamily="18" charset="0"/>
                            </a:rPr>
                            <m:t>1</m:t>
                          </m:r>
                          <m:r>
                            <a:rPr lang="en-US" altLang="zh-TW" i="1">
                              <a:latin typeface="Cambria Math" panose="02040503050406030204" pitchFamily="18" charset="0"/>
                            </a:rPr>
                            <m:t>1</m:t>
                          </m:r>
                        </m:sub>
                      </m:sSub>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𝑏</m:t>
                          </m:r>
                        </m:e>
                        <m:sub>
                          <m:r>
                            <a:rPr lang="en-US" altLang="zh-TW" i="1" smtClean="0">
                              <a:latin typeface="Cambria Math" panose="02040503050406030204" pitchFamily="18" charset="0"/>
                            </a:rPr>
                            <m:t>1</m:t>
                          </m:r>
                          <m:r>
                            <a:rPr lang="en-US" altLang="zh-TW" i="1">
                              <a:latin typeface="Cambria Math" panose="02040503050406030204" pitchFamily="18" charset="0"/>
                            </a:rPr>
                            <m:t>2</m:t>
                          </m:r>
                        </m:sub>
                      </m:sSub>
                      <m:sSub>
                        <m:sSubPr>
                          <m:ctrlPr>
                            <a:rPr lang="en-US" altLang="zh-TW" i="1">
                              <a:latin typeface="Cambria Math" panose="02040503050406030204" pitchFamily="18" charset="0"/>
                            </a:rPr>
                          </m:ctrlPr>
                        </m:sSubPr>
                        <m:e>
                          <m:r>
                            <a:rPr lang="en-US" altLang="zh-TW" i="1">
                              <a:latin typeface="Cambria Math" panose="02040503050406030204" pitchFamily="18" charset="0"/>
                            </a:rPr>
                            <m:t>𝑋</m:t>
                          </m:r>
                        </m:e>
                        <m:sub>
                          <m:r>
                            <a:rPr lang="en-US" altLang="zh-TW" i="1" smtClean="0">
                              <a:latin typeface="Cambria Math" panose="02040503050406030204" pitchFamily="18" charset="0"/>
                            </a:rPr>
                            <m:t>1</m:t>
                          </m:r>
                          <m:r>
                            <a:rPr lang="en-US" altLang="zh-TW" i="1">
                              <a:latin typeface="Cambria Math" panose="02040503050406030204" pitchFamily="18" charset="0"/>
                            </a:rPr>
                            <m:t>2</m:t>
                          </m:r>
                        </m:sub>
                      </m:sSub>
                      <m:r>
                        <a:rPr lang="en-US" altLang="zh-TW" i="1" smtClean="0">
                          <a:latin typeface="Cambria Math" panose="02040503050406030204" pitchFamily="18" charset="0"/>
                        </a:rPr>
                        <m:t>+</m:t>
                      </m:r>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𝑏</m:t>
                          </m:r>
                        </m:e>
                        <m:sub>
                          <m:r>
                            <a:rPr lang="en-US" altLang="zh-TW" b="0" i="1" smtClean="0">
                              <a:latin typeface="Cambria Math" panose="02040503050406030204" pitchFamily="18" charset="0"/>
                            </a:rPr>
                            <m:t>14</m:t>
                          </m:r>
                        </m:sub>
                      </m:sSub>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𝑋</m:t>
                          </m:r>
                        </m:e>
                        <m:sub>
                          <m:r>
                            <a:rPr lang="en-US" altLang="zh-TW" b="0" i="1" smtClean="0">
                              <a:latin typeface="Cambria Math" panose="02040503050406030204" pitchFamily="18" charset="0"/>
                            </a:rPr>
                            <m:t>14</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𝑏</m:t>
                          </m:r>
                        </m:e>
                        <m:sub>
                          <m:r>
                            <a:rPr lang="en-US" altLang="zh-TW" b="0" i="1" smtClean="0">
                              <a:latin typeface="Cambria Math" panose="02040503050406030204" pitchFamily="18" charset="0"/>
                            </a:rPr>
                            <m:t>15</m:t>
                          </m:r>
                        </m:sub>
                      </m:sSub>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𝑋</m:t>
                          </m:r>
                        </m:e>
                        <m:sub>
                          <m:r>
                            <a:rPr lang="en-US" altLang="zh-TW" b="0" i="1" smtClean="0">
                              <a:latin typeface="Cambria Math" panose="02040503050406030204" pitchFamily="18" charset="0"/>
                            </a:rPr>
                            <m:t>15</m:t>
                          </m:r>
                        </m:sub>
                      </m:sSub>
                    </m:oMath>
                  </m:oMathPara>
                </a14:m>
                <a:endParaRPr lang="en-US" altLang="zh-TW" dirty="0" smtClean="0"/>
              </a:p>
              <a:p>
                <a:r>
                  <a:rPr lang="zh-TW" altLang="en-US" dirty="0" smtClean="0">
                    <a:latin typeface="標楷體" panose="03000509000000000000" pitchFamily="65" charset="-120"/>
                    <a:ea typeface="標楷體" panose="03000509000000000000" pitchFamily="65" charset="-120"/>
                  </a:rPr>
                  <a:t>其中</a:t>
                </a:r>
                <a14:m>
                  <m:oMath xmlns:m="http://schemas.openxmlformats.org/officeDocument/2006/math">
                    <m:sSub>
                      <m:sSubPr>
                        <m:ctrlPr>
                          <a:rPr lang="en-US" altLang="zh-TW" i="1" smtClean="0">
                            <a:latin typeface="Cambria Math" panose="02040503050406030204" pitchFamily="18" charset="0"/>
                            <a:ea typeface="標楷體" panose="03000509000000000000" pitchFamily="65" charset="-120"/>
                          </a:rPr>
                        </m:ctrlPr>
                      </m:sSubPr>
                      <m:e>
                        <m:r>
                          <a:rPr lang="en-US" altLang="zh-TW" b="0" i="1" smtClean="0">
                            <a:latin typeface="Cambria Math" panose="02040503050406030204" pitchFamily="18" charset="0"/>
                            <a:ea typeface="標楷體" panose="03000509000000000000" pitchFamily="65" charset="-120"/>
                          </a:rPr>
                          <m:t>𝑏</m:t>
                        </m:r>
                      </m:e>
                      <m:sub>
                        <m:r>
                          <a:rPr lang="en-US" altLang="zh-TW" b="0" i="1" smtClean="0">
                            <a:latin typeface="Cambria Math" panose="02040503050406030204" pitchFamily="18" charset="0"/>
                            <a:ea typeface="標楷體" panose="03000509000000000000" pitchFamily="65" charset="-120"/>
                          </a:rPr>
                          <m:t>0</m:t>
                        </m:r>
                      </m:sub>
                    </m:sSub>
                    <m:r>
                      <a:rPr lang="en-US" altLang="zh-TW" b="0" i="1" smtClean="0">
                        <a:latin typeface="Cambria Math" panose="02040503050406030204" pitchFamily="18" charset="0"/>
                        <a:ea typeface="標楷體" panose="03000509000000000000" pitchFamily="65" charset="-120"/>
                      </a:rPr>
                      <m:t>, </m:t>
                    </m:r>
                    <m:sSub>
                      <m:sSubPr>
                        <m:ctrlPr>
                          <a:rPr lang="en-US" altLang="zh-TW" b="0" i="1" smtClean="0">
                            <a:latin typeface="Cambria Math" panose="02040503050406030204" pitchFamily="18" charset="0"/>
                            <a:ea typeface="標楷體" panose="03000509000000000000" pitchFamily="65" charset="-120"/>
                          </a:rPr>
                        </m:ctrlPr>
                      </m:sSubPr>
                      <m:e>
                        <m:r>
                          <a:rPr lang="en-US" altLang="zh-TW" b="0" i="1" smtClean="0">
                            <a:latin typeface="Cambria Math" panose="02040503050406030204" pitchFamily="18" charset="0"/>
                            <a:ea typeface="標楷體" panose="03000509000000000000" pitchFamily="65" charset="-120"/>
                          </a:rPr>
                          <m:t>𝑏</m:t>
                        </m:r>
                      </m:e>
                      <m:sub>
                        <m:r>
                          <a:rPr lang="en-US" altLang="zh-TW" b="0" i="1" smtClean="0">
                            <a:latin typeface="Cambria Math" panose="02040503050406030204" pitchFamily="18" charset="0"/>
                            <a:ea typeface="標楷體" panose="03000509000000000000" pitchFamily="65" charset="-120"/>
                          </a:rPr>
                          <m:t>5</m:t>
                        </m:r>
                      </m:sub>
                    </m:sSub>
                    <m:r>
                      <a:rPr lang="en-US" altLang="zh-TW" b="0" i="1" smtClean="0">
                        <a:latin typeface="Cambria Math" panose="02040503050406030204" pitchFamily="18" charset="0"/>
                        <a:ea typeface="標楷體" panose="03000509000000000000" pitchFamily="65" charset="-120"/>
                      </a:rPr>
                      <m:t>, </m:t>
                    </m:r>
                    <m:sSub>
                      <m:sSubPr>
                        <m:ctrlPr>
                          <a:rPr lang="en-US" altLang="zh-TW" b="0" i="1" smtClean="0">
                            <a:latin typeface="Cambria Math" panose="02040503050406030204" pitchFamily="18" charset="0"/>
                            <a:ea typeface="標楷體" panose="03000509000000000000" pitchFamily="65" charset="-120"/>
                          </a:rPr>
                        </m:ctrlPr>
                      </m:sSubPr>
                      <m:e>
                        <m:r>
                          <a:rPr lang="en-US" altLang="zh-TW" b="0" i="1" smtClean="0">
                            <a:latin typeface="Cambria Math" panose="02040503050406030204" pitchFamily="18" charset="0"/>
                            <a:ea typeface="標楷體" panose="03000509000000000000" pitchFamily="65" charset="-120"/>
                          </a:rPr>
                          <m:t>𝑏</m:t>
                        </m:r>
                      </m:e>
                      <m:sub>
                        <m:r>
                          <a:rPr lang="en-US" altLang="zh-TW" b="0" i="1" smtClean="0">
                            <a:latin typeface="Cambria Math" panose="02040503050406030204" pitchFamily="18" charset="0"/>
                            <a:ea typeface="標楷體" panose="03000509000000000000" pitchFamily="65" charset="-120"/>
                          </a:rPr>
                          <m:t>11</m:t>
                        </m:r>
                      </m:sub>
                    </m:sSub>
                    <m:r>
                      <a:rPr lang="en-US" altLang="zh-TW" b="0" i="1" smtClean="0">
                        <a:latin typeface="Cambria Math" panose="02040503050406030204" pitchFamily="18" charset="0"/>
                        <a:ea typeface="標楷體" panose="03000509000000000000" pitchFamily="65" charset="-120"/>
                      </a:rPr>
                      <m:t>,</m:t>
                    </m:r>
                    <m:sSub>
                      <m:sSubPr>
                        <m:ctrlPr>
                          <a:rPr lang="en-US" altLang="zh-TW" b="0" i="1" smtClean="0">
                            <a:latin typeface="Cambria Math" panose="02040503050406030204" pitchFamily="18" charset="0"/>
                            <a:ea typeface="標楷體" panose="03000509000000000000" pitchFamily="65" charset="-120"/>
                          </a:rPr>
                        </m:ctrlPr>
                      </m:sSubPr>
                      <m:e>
                        <m:r>
                          <a:rPr lang="en-US" altLang="zh-TW" b="0" i="1" smtClean="0">
                            <a:latin typeface="Cambria Math" panose="02040503050406030204" pitchFamily="18" charset="0"/>
                            <a:ea typeface="標楷體" panose="03000509000000000000" pitchFamily="65" charset="-120"/>
                          </a:rPr>
                          <m:t>𝑏</m:t>
                        </m:r>
                      </m:e>
                      <m:sub>
                        <m:r>
                          <a:rPr lang="en-US" altLang="zh-TW" b="0" i="1" smtClean="0">
                            <a:latin typeface="Cambria Math" panose="02040503050406030204" pitchFamily="18" charset="0"/>
                            <a:ea typeface="標楷體" panose="03000509000000000000" pitchFamily="65" charset="-120"/>
                          </a:rPr>
                          <m:t>12</m:t>
                        </m:r>
                      </m:sub>
                    </m:sSub>
                    <m:r>
                      <a:rPr lang="en-US" altLang="zh-TW" b="0" i="1" smtClean="0">
                        <a:latin typeface="Cambria Math" panose="02040503050406030204" pitchFamily="18" charset="0"/>
                        <a:ea typeface="標楷體" panose="03000509000000000000" pitchFamily="65" charset="-120"/>
                      </a:rPr>
                      <m:t>, </m:t>
                    </m:r>
                    <m:sSub>
                      <m:sSubPr>
                        <m:ctrlPr>
                          <a:rPr lang="en-US" altLang="zh-TW" b="0" i="1" smtClean="0">
                            <a:latin typeface="Cambria Math" panose="02040503050406030204" pitchFamily="18" charset="0"/>
                            <a:ea typeface="標楷體" panose="03000509000000000000" pitchFamily="65" charset="-120"/>
                          </a:rPr>
                        </m:ctrlPr>
                      </m:sSubPr>
                      <m:e>
                        <m:r>
                          <a:rPr lang="en-US" altLang="zh-TW" b="0" i="1" smtClean="0">
                            <a:latin typeface="Cambria Math" panose="02040503050406030204" pitchFamily="18" charset="0"/>
                            <a:ea typeface="標楷體" panose="03000509000000000000" pitchFamily="65" charset="-120"/>
                          </a:rPr>
                          <m:t>𝑏</m:t>
                        </m:r>
                      </m:e>
                      <m:sub>
                        <m:r>
                          <a:rPr lang="en-US" altLang="zh-TW" b="0" i="1" smtClean="0">
                            <a:latin typeface="Cambria Math" panose="02040503050406030204" pitchFamily="18" charset="0"/>
                            <a:ea typeface="標楷體" panose="03000509000000000000" pitchFamily="65" charset="-120"/>
                          </a:rPr>
                          <m:t>14</m:t>
                        </m:r>
                      </m:sub>
                    </m:sSub>
                    <m:r>
                      <a:rPr lang="en-US" altLang="zh-TW" b="0" i="1" smtClean="0">
                        <a:latin typeface="Cambria Math" panose="02040503050406030204" pitchFamily="18" charset="0"/>
                        <a:ea typeface="標楷體" panose="03000509000000000000" pitchFamily="65" charset="-120"/>
                      </a:rPr>
                      <m:t>, </m:t>
                    </m:r>
                    <m:sSub>
                      <m:sSubPr>
                        <m:ctrlPr>
                          <a:rPr lang="en-US" altLang="zh-TW" b="0" i="1" smtClean="0">
                            <a:latin typeface="Cambria Math" panose="02040503050406030204" pitchFamily="18" charset="0"/>
                            <a:ea typeface="標楷體" panose="03000509000000000000" pitchFamily="65" charset="-120"/>
                          </a:rPr>
                        </m:ctrlPr>
                      </m:sSubPr>
                      <m:e>
                        <m:r>
                          <a:rPr lang="en-US" altLang="zh-TW" b="0" i="1" smtClean="0">
                            <a:latin typeface="Cambria Math" panose="02040503050406030204" pitchFamily="18" charset="0"/>
                            <a:ea typeface="標楷體" panose="03000509000000000000" pitchFamily="65" charset="-120"/>
                          </a:rPr>
                          <m:t>𝑏</m:t>
                        </m:r>
                      </m:e>
                      <m:sub>
                        <m:r>
                          <a:rPr lang="en-US" altLang="zh-TW" b="0" i="1" smtClean="0">
                            <a:latin typeface="Cambria Math" panose="02040503050406030204" pitchFamily="18" charset="0"/>
                            <a:ea typeface="標楷體" panose="03000509000000000000" pitchFamily="65" charset="-120"/>
                          </a:rPr>
                          <m:t>15</m:t>
                        </m:r>
                      </m:sub>
                    </m:sSub>
                    <m:r>
                      <a:rPr lang="zh-TW" altLang="en-US" i="1">
                        <a:latin typeface="Cambria Math" panose="02040503050406030204" pitchFamily="18" charset="0"/>
                        <a:ea typeface="標楷體" panose="03000509000000000000" pitchFamily="65" charset="-120"/>
                      </a:rPr>
                      <m:t>為</m:t>
                    </m:r>
                  </m:oMath>
                </a14:m>
                <a:r>
                  <a:rPr lang="zh-TW" altLang="en-US" dirty="0" smtClean="0">
                    <a:latin typeface="標楷體" panose="03000509000000000000" pitchFamily="65" charset="-120"/>
                    <a:ea typeface="標楷體" panose="03000509000000000000" pitchFamily="65" charset="-120"/>
                  </a:rPr>
                  <a:t>模型相關係數，利用三種逐步回歸的方法來計算，包含</a:t>
                </a:r>
                <a:r>
                  <a:rPr lang="en-US" altLang="zh-TW" dirty="0"/>
                  <a:t>Enter Method, Forward Stepwise Method, </a:t>
                </a:r>
                <a:r>
                  <a:rPr lang="zh-TW" altLang="en-US" dirty="0">
                    <a:latin typeface="標楷體" panose="03000509000000000000" pitchFamily="65" charset="-120"/>
                    <a:ea typeface="標楷體" panose="03000509000000000000" pitchFamily="65" charset="-120"/>
                  </a:rPr>
                  <a:t>與</a:t>
                </a:r>
                <a:r>
                  <a:rPr lang="en-US" altLang="zh-TW" dirty="0" smtClean="0">
                    <a:latin typeface="標楷體" panose="03000509000000000000" pitchFamily="65" charset="-120"/>
                    <a:ea typeface="標楷體" panose="03000509000000000000" pitchFamily="65" charset="-120"/>
                  </a:rPr>
                  <a:t> </a:t>
                </a:r>
                <a:r>
                  <a:rPr lang="en-US" altLang="zh-TW" dirty="0"/>
                  <a:t>Backward Stepwise Method</a:t>
                </a:r>
                <a:endParaRPr lang="zh-TW" altLang="en-US" dirty="0">
                  <a:latin typeface="標楷體" panose="03000509000000000000" pitchFamily="65" charset="-120"/>
                  <a:ea typeface="標楷體" panose="03000509000000000000" pitchFamily="65" charset="-120"/>
                </a:endParaRPr>
              </a:p>
            </p:txBody>
          </p:sp>
        </mc:Choice>
        <mc:Fallback>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1217" t="-2381" r="-812"/>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fld id="{753FDCA3-9BE4-42E3-9088-CB6F8D2D9B8F}" type="slidenum">
              <a:rPr lang="zh-TW" altLang="en-US" smtClean="0"/>
              <a:t>29</a:t>
            </a:fld>
            <a:endParaRPr lang="zh-TW" altLang="en-US"/>
          </a:p>
        </p:txBody>
      </p:sp>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8237" y="4505900"/>
            <a:ext cx="9915525" cy="1952625"/>
          </a:xfrm>
          <a:prstGeom prst="rect">
            <a:avLst/>
          </a:prstGeom>
        </p:spPr>
      </p:pic>
    </p:spTree>
    <p:extLst>
      <p:ext uri="{BB962C8B-B14F-4D97-AF65-F5344CB8AC3E}">
        <p14:creationId xmlns:p14="http://schemas.microsoft.com/office/powerpoint/2010/main" val="935606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常見的回歸算法</a:t>
            </a:r>
            <a:endParaRPr lang="zh-TW" altLang="en-US" dirty="0"/>
          </a:p>
        </p:txBody>
      </p:sp>
      <p:sp>
        <p:nvSpPr>
          <p:cNvPr id="3" name="內容版面配置區 2"/>
          <p:cNvSpPr>
            <a:spLocks noGrp="1"/>
          </p:cNvSpPr>
          <p:nvPr>
            <p:ph idx="1"/>
          </p:nvPr>
        </p:nvSpPr>
        <p:spPr>
          <a:xfrm>
            <a:off x="838200" y="1825625"/>
            <a:ext cx="11165378" cy="4351338"/>
          </a:xfrm>
        </p:spPr>
        <p:txBody>
          <a:bodyPr>
            <a:norm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普通最小二乘回歸（</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Ordinary Least Squares Regression</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OLSR</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線性回歸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Linear Regression</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羅</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吉</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斯</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回歸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Logistic Regression</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多項式</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回歸  </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Polynomial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Regression</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逐步回歸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Stepwise Regression</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脊回歸 （</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Ridge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Regression</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套</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索</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回歸 （</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Lasso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Regression</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彈性網</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路</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回歸 （</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Elastic net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Regression</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a:p>
          <a:p>
            <a:endParaRPr lang="en-US" altLang="zh-TW" dirty="0"/>
          </a:p>
          <a:p>
            <a:endParaRPr lang="en-US" altLang="zh-TW" dirty="0" smtClean="0"/>
          </a:p>
        </p:txBody>
      </p:sp>
      <p:sp>
        <p:nvSpPr>
          <p:cNvPr id="4" name="投影片編號版面配置區 3"/>
          <p:cNvSpPr>
            <a:spLocks noGrp="1"/>
          </p:cNvSpPr>
          <p:nvPr>
            <p:ph type="sldNum" sz="quarter" idx="12"/>
          </p:nvPr>
        </p:nvSpPr>
        <p:spPr/>
        <p:txBody>
          <a:bodyPr/>
          <a:lstStyle/>
          <a:p>
            <a:fld id="{753FDCA3-9BE4-42E3-9088-CB6F8D2D9B8F}" type="slidenum">
              <a:rPr lang="zh-TW" altLang="en-US" smtClean="0"/>
              <a:t>3</a:t>
            </a:fld>
            <a:endParaRPr lang="zh-TW" altLang="en-US"/>
          </a:p>
        </p:txBody>
      </p:sp>
    </p:spTree>
    <p:extLst>
      <p:ext uri="{BB962C8B-B14F-4D97-AF65-F5344CB8AC3E}">
        <p14:creationId xmlns:p14="http://schemas.microsoft.com/office/powerpoint/2010/main" val="17876137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4475" y="-361738"/>
            <a:ext cx="10515600" cy="1325563"/>
          </a:xfrm>
        </p:spPr>
        <p:txBody>
          <a:bodyPr/>
          <a:lstStyle/>
          <a:p>
            <a:r>
              <a:rPr lang="en-US" altLang="zh-TW" dirty="0"/>
              <a:t>Results</a:t>
            </a:r>
            <a:endParaRPr lang="zh-TW" altLang="en-US" dirty="0"/>
          </a:p>
        </p:txBody>
      </p:sp>
      <p:sp>
        <p:nvSpPr>
          <p:cNvPr id="3" name="內容版面配置區 2"/>
          <p:cNvSpPr>
            <a:spLocks noGrp="1"/>
          </p:cNvSpPr>
          <p:nvPr>
            <p:ph idx="1"/>
          </p:nvPr>
        </p:nvSpPr>
        <p:spPr>
          <a:xfrm>
            <a:off x="838200" y="547674"/>
            <a:ext cx="10515600" cy="4880726"/>
          </a:xfrm>
        </p:spPr>
        <p:txBody>
          <a:bodyPr/>
          <a:lstStyle/>
          <a:p>
            <a:pPr marL="0" indent="0">
              <a:buNone/>
            </a:pP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Model 1~3</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重要性測試</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753FDCA3-9BE4-42E3-9088-CB6F8D2D9B8F}" type="slidenum">
              <a:rPr lang="zh-TW" altLang="en-US" smtClean="0"/>
              <a:t>30</a:t>
            </a:fld>
            <a:endParaRPr lang="zh-TW" altLang="en-US"/>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998227"/>
            <a:ext cx="9725025" cy="2466975"/>
          </a:xfrm>
          <a:prstGeom prst="rect">
            <a:avLst/>
          </a:prstGeom>
        </p:spPr>
      </p:pic>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608" y="3367859"/>
            <a:ext cx="9801225" cy="2000250"/>
          </a:xfrm>
          <a:prstGeom prst="rect">
            <a:avLst/>
          </a:prstGeom>
        </p:spPr>
      </p:pic>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5184410"/>
            <a:ext cx="9744075" cy="1695450"/>
          </a:xfrm>
          <a:prstGeom prst="rect">
            <a:avLst/>
          </a:prstGeom>
        </p:spPr>
      </p:pic>
    </p:spTree>
    <p:extLst>
      <p:ext uri="{BB962C8B-B14F-4D97-AF65-F5344CB8AC3E}">
        <p14:creationId xmlns:p14="http://schemas.microsoft.com/office/powerpoint/2010/main" val="22096028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Results</a:t>
            </a:r>
            <a:endParaRPr lang="zh-TW" altLang="en-US" dirty="0"/>
          </a:p>
        </p:txBody>
      </p:sp>
      <p:sp>
        <p:nvSpPr>
          <p:cNvPr id="3" name="內容版面配置區 2"/>
          <p:cNvSpPr>
            <a:spLocks noGrp="1"/>
          </p:cNvSpPr>
          <p:nvPr>
            <p:ph idx="1"/>
          </p:nvPr>
        </p:nvSpPr>
        <p:spPr/>
        <p:txBody>
          <a:bodyPr/>
          <a:lstStyle/>
          <a:p>
            <a:pPr marL="0" indent="0">
              <a:buNone/>
            </a:pPr>
            <a:r>
              <a:rPr lang="zh-TW" altLang="en-US" dirty="0" smtClean="0">
                <a:latin typeface="標楷體" panose="03000509000000000000" pitchFamily="65" charset="-120"/>
                <a:ea typeface="標楷體" panose="03000509000000000000" pitchFamily="65" charset="-120"/>
              </a:rPr>
              <a:t>模型評估</a:t>
            </a:r>
            <a:endParaRPr lang="en-US" altLang="zh-TW" dirty="0">
              <a:latin typeface="標楷體" panose="03000509000000000000" pitchFamily="65" charset="-120"/>
              <a:ea typeface="標楷體" panose="03000509000000000000" pitchFamily="65" charset="-120"/>
            </a:endParaRPr>
          </a:p>
          <a:p>
            <a:r>
              <a:rPr lang="en-US" altLang="zh-TW" dirty="0"/>
              <a:t>Accuracy(</a:t>
            </a:r>
            <a:r>
              <a:rPr lang="zh-TW" altLang="en-US" dirty="0">
                <a:latin typeface="微軟正黑體" panose="020B0604030504040204" pitchFamily="34" charset="-120"/>
                <a:ea typeface="微軟正黑體" panose="020B0604030504040204" pitchFamily="34" charset="-120"/>
              </a:rPr>
              <a:t>準確率</a:t>
            </a:r>
            <a:r>
              <a:rPr lang="en-US" altLang="zh-TW" dirty="0"/>
              <a:t>): (TP+TN)/(P+N)</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a:xfrm>
            <a:off x="8641423" y="2996458"/>
            <a:ext cx="2743200" cy="365125"/>
          </a:xfrm>
        </p:spPr>
        <p:txBody>
          <a:bodyPr/>
          <a:lstStyle/>
          <a:p>
            <a:fld id="{753FDCA3-9BE4-42E3-9088-CB6F8D2D9B8F}" type="slidenum">
              <a:rPr lang="zh-TW" altLang="en-US" smtClean="0"/>
              <a:t>31</a:t>
            </a:fld>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1534880312"/>
              </p:ext>
            </p:extLst>
          </p:nvPr>
        </p:nvGraphicFramePr>
        <p:xfrm>
          <a:off x="7481710" y="98116"/>
          <a:ext cx="3989034" cy="2861374"/>
        </p:xfrm>
        <a:graphic>
          <a:graphicData uri="http://schemas.openxmlformats.org/drawingml/2006/table">
            <a:tbl>
              <a:tblPr firstRow="1" bandRow="1">
                <a:tableStyleId>{5C22544A-7EE6-4342-B048-85BDC9FD1C3A}</a:tableStyleId>
              </a:tblPr>
              <a:tblGrid>
                <a:gridCol w="460223">
                  <a:extLst>
                    <a:ext uri="{9D8B030D-6E8A-4147-A177-3AD203B41FA5}">
                      <a16:colId xmlns:a16="http://schemas.microsoft.com/office/drawing/2014/main" val="3598910476"/>
                    </a:ext>
                  </a:extLst>
                </a:gridCol>
                <a:gridCol w="460223">
                  <a:extLst>
                    <a:ext uri="{9D8B030D-6E8A-4147-A177-3AD203B41FA5}">
                      <a16:colId xmlns:a16="http://schemas.microsoft.com/office/drawing/2014/main" val="425119068"/>
                    </a:ext>
                  </a:extLst>
                </a:gridCol>
                <a:gridCol w="1585959">
                  <a:extLst>
                    <a:ext uri="{9D8B030D-6E8A-4147-A177-3AD203B41FA5}">
                      <a16:colId xmlns:a16="http://schemas.microsoft.com/office/drawing/2014/main" val="1463820110"/>
                    </a:ext>
                  </a:extLst>
                </a:gridCol>
                <a:gridCol w="1482629">
                  <a:extLst>
                    <a:ext uri="{9D8B030D-6E8A-4147-A177-3AD203B41FA5}">
                      <a16:colId xmlns:a16="http://schemas.microsoft.com/office/drawing/2014/main" val="3377846314"/>
                    </a:ext>
                  </a:extLst>
                </a:gridCol>
              </a:tblGrid>
              <a:tr h="412592">
                <a:tc rowSpan="2" gridSpan="2">
                  <a:txBody>
                    <a:bodyPr/>
                    <a:lstStyle/>
                    <a:p>
                      <a:endParaRPr lang="zh-TW" altLang="en-US" dirty="0"/>
                    </a:p>
                  </a:txBody>
                  <a:tcPr/>
                </a:tc>
                <a:tc rowSpan="2" hMerge="1">
                  <a:txBody>
                    <a:bodyPr/>
                    <a:lstStyle/>
                    <a:p>
                      <a:endParaRPr lang="zh-TW" altLang="en-US"/>
                    </a:p>
                  </a:txBody>
                  <a:tcPr/>
                </a:tc>
                <a:tc gridSpan="2">
                  <a:txBody>
                    <a:bodyPr/>
                    <a:lstStyle/>
                    <a:p>
                      <a:pPr algn="ctr"/>
                      <a:r>
                        <a:rPr lang="zh-TW" altLang="en-US" sz="2000" dirty="0" smtClean="0"/>
                        <a:t>真實值</a:t>
                      </a:r>
                      <a:endParaRPr lang="zh-TW" altLang="en-US" sz="2000" dirty="0"/>
                    </a:p>
                  </a:txBody>
                  <a:tcPr/>
                </a:tc>
                <a:tc hMerge="1">
                  <a:txBody>
                    <a:bodyPr/>
                    <a:lstStyle/>
                    <a:p>
                      <a:endParaRPr lang="zh-TW" altLang="en-US"/>
                    </a:p>
                  </a:txBody>
                  <a:tcPr/>
                </a:tc>
                <a:extLst>
                  <a:ext uri="{0D108BD9-81ED-4DB2-BD59-A6C34878D82A}">
                    <a16:rowId xmlns:a16="http://schemas.microsoft.com/office/drawing/2014/main" val="1816570931"/>
                  </a:ext>
                </a:extLst>
              </a:tr>
              <a:tr h="448879">
                <a:tc gridSpan="2" vMerge="1">
                  <a:txBody>
                    <a:bodyPr/>
                    <a:lstStyle/>
                    <a:p>
                      <a:endParaRPr lang="zh-TW" altLang="en-US"/>
                    </a:p>
                  </a:txBody>
                  <a:tcPr/>
                </a:tc>
                <a:tc hMerge="1" vMerge="1">
                  <a:txBody>
                    <a:bodyPr/>
                    <a:lstStyle/>
                    <a:p>
                      <a:endParaRPr lang="zh-TW" altLang="en-US"/>
                    </a:p>
                  </a:txBody>
                  <a:tcPr/>
                </a:tc>
                <a:tc>
                  <a:txBody>
                    <a:bodyPr/>
                    <a:lstStyle/>
                    <a:p>
                      <a:pPr algn="ctr"/>
                      <a:r>
                        <a:rPr lang="en-US" altLang="zh-TW" sz="2400" dirty="0" smtClean="0"/>
                        <a:t>p</a:t>
                      </a:r>
                      <a:endParaRPr lang="zh-TW" altLang="en-US" sz="2400" dirty="0"/>
                    </a:p>
                  </a:txBody>
                  <a:tcPr/>
                </a:tc>
                <a:tc>
                  <a:txBody>
                    <a:bodyPr/>
                    <a:lstStyle/>
                    <a:p>
                      <a:pPr algn="ctr"/>
                      <a:r>
                        <a:rPr lang="en-US" altLang="zh-TW" sz="2400" dirty="0" smtClean="0"/>
                        <a:t>n</a:t>
                      </a:r>
                      <a:endParaRPr lang="zh-TW" altLang="en-US" sz="2400" dirty="0"/>
                    </a:p>
                  </a:txBody>
                  <a:tcPr/>
                </a:tc>
                <a:extLst>
                  <a:ext uri="{0D108BD9-81ED-4DB2-BD59-A6C34878D82A}">
                    <a16:rowId xmlns:a16="http://schemas.microsoft.com/office/drawing/2014/main" val="961220376"/>
                  </a:ext>
                </a:extLst>
              </a:tr>
              <a:tr h="995791">
                <a:tc rowSpan="2">
                  <a:txBody>
                    <a:bodyPr/>
                    <a:lstStyle/>
                    <a:p>
                      <a:pPr algn="ctr"/>
                      <a:endParaRPr lang="en-US" altLang="zh-TW" dirty="0" smtClean="0"/>
                    </a:p>
                    <a:p>
                      <a:pPr algn="ctr"/>
                      <a:r>
                        <a:rPr lang="zh-TW" altLang="en-US" sz="2000" dirty="0" smtClean="0">
                          <a:latin typeface="微軟正黑體" panose="020B0604030504040204" pitchFamily="34" charset="-120"/>
                          <a:ea typeface="微軟正黑體" panose="020B0604030504040204" pitchFamily="34" charset="-120"/>
                        </a:rPr>
                        <a:t>預</a:t>
                      </a:r>
                      <a:endParaRPr lang="en-US" altLang="zh-TW" sz="2000" dirty="0" smtClean="0">
                        <a:latin typeface="微軟正黑體" panose="020B0604030504040204" pitchFamily="34" charset="-120"/>
                        <a:ea typeface="微軟正黑體" panose="020B0604030504040204" pitchFamily="34" charset="-120"/>
                      </a:endParaRPr>
                    </a:p>
                    <a:p>
                      <a:pPr algn="ctr"/>
                      <a:r>
                        <a:rPr lang="zh-TW" altLang="en-US" sz="2000" dirty="0" smtClean="0">
                          <a:latin typeface="微軟正黑體" panose="020B0604030504040204" pitchFamily="34" charset="-120"/>
                          <a:ea typeface="微軟正黑體" panose="020B0604030504040204" pitchFamily="34" charset="-120"/>
                        </a:rPr>
                        <a:t>測</a:t>
                      </a:r>
                      <a:endParaRPr lang="en-US" altLang="zh-TW" sz="2000" dirty="0" smtClean="0">
                        <a:latin typeface="微軟正黑體" panose="020B0604030504040204" pitchFamily="34" charset="-120"/>
                        <a:ea typeface="微軟正黑體" panose="020B0604030504040204" pitchFamily="34" charset="-120"/>
                      </a:endParaRPr>
                    </a:p>
                    <a:p>
                      <a:pPr algn="ctr"/>
                      <a:r>
                        <a:rPr lang="zh-TW" altLang="en-US" sz="2000" dirty="0" smtClean="0">
                          <a:latin typeface="微軟正黑體" panose="020B0604030504040204" pitchFamily="34" charset="-120"/>
                          <a:ea typeface="微軟正黑體" panose="020B0604030504040204" pitchFamily="34" charset="-120"/>
                        </a:rPr>
                        <a:t>值</a:t>
                      </a:r>
                      <a:endParaRPr lang="zh-TW" altLang="en-US" sz="2000" dirty="0">
                        <a:latin typeface="微軟正黑體" panose="020B0604030504040204" pitchFamily="34" charset="-120"/>
                        <a:ea typeface="微軟正黑體" panose="020B0604030504040204" pitchFamily="34" charset="-120"/>
                      </a:endParaRPr>
                    </a:p>
                  </a:txBody>
                  <a:tcPr/>
                </a:tc>
                <a:tc>
                  <a:txBody>
                    <a:bodyPr/>
                    <a:lstStyle/>
                    <a:p>
                      <a:pPr algn="dist"/>
                      <a:r>
                        <a:rPr lang="en-US" altLang="zh-TW" sz="2000" dirty="0" smtClean="0">
                          <a:latin typeface="微軟正黑體" panose="020B0604030504040204" pitchFamily="34" charset="-120"/>
                          <a:ea typeface="微軟正黑體" panose="020B0604030504040204" pitchFamily="34" charset="-120"/>
                        </a:rPr>
                        <a:t>p’</a:t>
                      </a:r>
                      <a:endParaRPr lang="zh-TW" altLang="en-US" sz="2000" dirty="0">
                        <a:latin typeface="微軟正黑體" panose="020B0604030504040204" pitchFamily="34" charset="-120"/>
                        <a:ea typeface="微軟正黑體" panose="020B0604030504040204" pitchFamily="34" charset="-120"/>
                      </a:endParaRPr>
                    </a:p>
                  </a:txBody>
                  <a:tcPr/>
                </a:tc>
                <a:tc>
                  <a:txBody>
                    <a:bodyPr/>
                    <a:lstStyle/>
                    <a:p>
                      <a:r>
                        <a:rPr lang="en-US" altLang="zh-TW" dirty="0" smtClean="0"/>
                        <a:t>True</a:t>
                      </a:r>
                      <a:r>
                        <a:rPr lang="en-US" altLang="zh-TW" baseline="0" dirty="0" smtClean="0"/>
                        <a:t> Positive</a:t>
                      </a:r>
                    </a:p>
                    <a:p>
                      <a:r>
                        <a:rPr lang="en-US" altLang="zh-TW" baseline="0" dirty="0" smtClean="0"/>
                        <a:t>(TP)</a:t>
                      </a:r>
                    </a:p>
                    <a:p>
                      <a:r>
                        <a:rPr lang="zh-TW" altLang="en-US" baseline="0" dirty="0" smtClean="0">
                          <a:latin typeface="微軟正黑體" panose="020B0604030504040204" pitchFamily="34" charset="-120"/>
                          <a:ea typeface="微軟正黑體" panose="020B0604030504040204" pitchFamily="34" charset="-120"/>
                        </a:rPr>
                        <a:t>真陽性</a:t>
                      </a:r>
                      <a:endParaRPr lang="zh-TW" altLang="en-US" dirty="0">
                        <a:latin typeface="微軟正黑體" panose="020B0604030504040204" pitchFamily="34" charset="-120"/>
                        <a:ea typeface="微軟正黑體" panose="020B0604030504040204" pitchFamily="34" charset="-120"/>
                      </a:endParaRPr>
                    </a:p>
                  </a:txBody>
                  <a:tcPr/>
                </a:tc>
                <a:tc>
                  <a:txBody>
                    <a:bodyPr/>
                    <a:lstStyle/>
                    <a:p>
                      <a:r>
                        <a:rPr lang="en-US" altLang="zh-TW" dirty="0" smtClean="0"/>
                        <a:t>False Positive</a:t>
                      </a:r>
                    </a:p>
                    <a:p>
                      <a:r>
                        <a:rPr lang="en-US" altLang="zh-TW" dirty="0" smtClean="0"/>
                        <a:t>(FP)</a:t>
                      </a:r>
                    </a:p>
                    <a:p>
                      <a:r>
                        <a:rPr lang="zh-TW" altLang="en-US" dirty="0" smtClean="0">
                          <a:latin typeface="微軟正黑體" panose="020B0604030504040204" pitchFamily="34" charset="-120"/>
                          <a:ea typeface="微軟正黑體" panose="020B0604030504040204" pitchFamily="34" charset="-120"/>
                        </a:rPr>
                        <a:t>偽陽性</a:t>
                      </a:r>
                      <a:endParaRPr lang="zh-TW" altLang="en-US"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151694844"/>
                  </a:ext>
                </a:extLst>
              </a:tr>
              <a:tr h="995791">
                <a:tc vMerge="1">
                  <a:txBody>
                    <a:bodyPr/>
                    <a:lstStyle/>
                    <a:p>
                      <a:endParaRPr lang="zh-TW" altLang="en-US" dirty="0"/>
                    </a:p>
                  </a:txBody>
                  <a:tcPr/>
                </a:tc>
                <a:tc>
                  <a:txBody>
                    <a:bodyPr/>
                    <a:lstStyle/>
                    <a:p>
                      <a:pPr algn="just"/>
                      <a:r>
                        <a:rPr lang="en-US" altLang="zh-TW" sz="2000" dirty="0" smtClean="0">
                          <a:latin typeface="微軟正黑體" panose="020B0604030504040204" pitchFamily="34" charset="-120"/>
                          <a:ea typeface="微軟正黑體" panose="020B0604030504040204" pitchFamily="34" charset="-120"/>
                        </a:rPr>
                        <a:t>n’</a:t>
                      </a:r>
                      <a:endParaRPr lang="zh-TW" altLang="en-US" sz="2000" dirty="0">
                        <a:latin typeface="微軟正黑體" panose="020B0604030504040204" pitchFamily="34" charset="-120"/>
                        <a:ea typeface="微軟正黑體" panose="020B0604030504040204" pitchFamily="34" charset="-120"/>
                      </a:endParaRPr>
                    </a:p>
                  </a:txBody>
                  <a:tcPr/>
                </a:tc>
                <a:tc>
                  <a:txBody>
                    <a:bodyPr/>
                    <a:lstStyle/>
                    <a:p>
                      <a:r>
                        <a:rPr lang="en-US" altLang="zh-TW" dirty="0" smtClean="0"/>
                        <a:t>False Negative</a:t>
                      </a:r>
                    </a:p>
                    <a:p>
                      <a:r>
                        <a:rPr lang="en-US" altLang="zh-TW" dirty="0" smtClean="0"/>
                        <a:t>(FN)</a:t>
                      </a:r>
                    </a:p>
                    <a:p>
                      <a:r>
                        <a:rPr lang="zh-TW" altLang="en-US" dirty="0" smtClean="0">
                          <a:latin typeface="微軟正黑體" panose="020B0604030504040204" pitchFamily="34" charset="-120"/>
                          <a:ea typeface="微軟正黑體" panose="020B0604030504040204" pitchFamily="34" charset="-120"/>
                        </a:rPr>
                        <a:t>偽陰性</a:t>
                      </a:r>
                      <a:endParaRPr lang="zh-TW" altLang="en-US" dirty="0">
                        <a:latin typeface="微軟正黑體" panose="020B0604030504040204" pitchFamily="34" charset="-120"/>
                        <a:ea typeface="微軟正黑體" panose="020B0604030504040204" pitchFamily="34" charset="-120"/>
                      </a:endParaRPr>
                    </a:p>
                  </a:txBody>
                  <a:tcPr/>
                </a:tc>
                <a:tc>
                  <a:txBody>
                    <a:bodyPr/>
                    <a:lstStyle/>
                    <a:p>
                      <a:r>
                        <a:rPr lang="en-US" altLang="zh-TW" dirty="0" smtClean="0"/>
                        <a:t>True</a:t>
                      </a:r>
                      <a:r>
                        <a:rPr lang="zh-TW" altLang="en-US" baseline="0" dirty="0" smtClean="0"/>
                        <a:t> </a:t>
                      </a:r>
                      <a:r>
                        <a:rPr lang="en-US" altLang="zh-TW" baseline="0" dirty="0" smtClean="0"/>
                        <a:t>Negative</a:t>
                      </a:r>
                    </a:p>
                    <a:p>
                      <a:r>
                        <a:rPr lang="en-US" altLang="zh-TW" baseline="0" dirty="0" smtClean="0"/>
                        <a:t>(TN)</a:t>
                      </a:r>
                    </a:p>
                    <a:p>
                      <a:r>
                        <a:rPr lang="zh-TW" altLang="en-US" baseline="0" dirty="0" smtClean="0">
                          <a:latin typeface="微軟正黑體" panose="020B0604030504040204" pitchFamily="34" charset="-120"/>
                          <a:ea typeface="微軟正黑體" panose="020B0604030504040204" pitchFamily="34" charset="-120"/>
                        </a:rPr>
                        <a:t>真陰性</a:t>
                      </a:r>
                      <a:endParaRPr lang="en-US" altLang="zh-TW" dirty="0" smtClean="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3375481831"/>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774180872"/>
              </p:ext>
            </p:extLst>
          </p:nvPr>
        </p:nvGraphicFramePr>
        <p:xfrm>
          <a:off x="11470744" y="98116"/>
          <a:ext cx="588913" cy="3320082"/>
        </p:xfrm>
        <a:graphic>
          <a:graphicData uri="http://schemas.openxmlformats.org/drawingml/2006/table">
            <a:tbl>
              <a:tblPr firstRow="1" bandRow="1">
                <a:tableStyleId>{5C22544A-7EE6-4342-B048-85BDC9FD1C3A}</a:tableStyleId>
              </a:tblPr>
              <a:tblGrid>
                <a:gridCol w="588913">
                  <a:extLst>
                    <a:ext uri="{9D8B030D-6E8A-4147-A177-3AD203B41FA5}">
                      <a16:colId xmlns:a16="http://schemas.microsoft.com/office/drawing/2014/main" val="4137336138"/>
                    </a:ext>
                  </a:extLst>
                </a:gridCol>
              </a:tblGrid>
              <a:tr h="810458">
                <a:tc>
                  <a:txBody>
                    <a:bodyPr/>
                    <a:lstStyle/>
                    <a:p>
                      <a:pPr algn="ctr"/>
                      <a:r>
                        <a:rPr lang="zh-TW" altLang="en-US" dirty="0" smtClean="0"/>
                        <a:t>總</a:t>
                      </a:r>
                      <a:endParaRPr lang="en-US" altLang="zh-TW" dirty="0" smtClean="0"/>
                    </a:p>
                    <a:p>
                      <a:pPr algn="ctr"/>
                      <a:r>
                        <a:rPr lang="zh-TW" altLang="en-US" dirty="0" smtClean="0"/>
                        <a:t>數</a:t>
                      </a:r>
                      <a:endParaRPr lang="zh-TW" altLang="en-US" dirty="0"/>
                    </a:p>
                  </a:txBody>
                  <a:tcPr/>
                </a:tc>
                <a:extLst>
                  <a:ext uri="{0D108BD9-81ED-4DB2-BD59-A6C34878D82A}">
                    <a16:rowId xmlns:a16="http://schemas.microsoft.com/office/drawing/2014/main" val="3157863345"/>
                  </a:ext>
                </a:extLst>
              </a:tr>
              <a:tr h="1063273">
                <a:tc>
                  <a:txBody>
                    <a:bodyPr/>
                    <a:lstStyle/>
                    <a:p>
                      <a:pPr algn="ctr"/>
                      <a:endParaRPr lang="en-US" altLang="zh-TW" dirty="0" smtClean="0"/>
                    </a:p>
                    <a:p>
                      <a:pPr algn="ctr"/>
                      <a:r>
                        <a:rPr lang="en-US" altLang="zh-TW" sz="2400" dirty="0" smtClean="0"/>
                        <a:t>P’</a:t>
                      </a:r>
                      <a:endParaRPr lang="zh-TW" altLang="en-US" sz="2400" dirty="0"/>
                    </a:p>
                  </a:txBody>
                  <a:tcPr/>
                </a:tc>
                <a:extLst>
                  <a:ext uri="{0D108BD9-81ED-4DB2-BD59-A6C34878D82A}">
                    <a16:rowId xmlns:a16="http://schemas.microsoft.com/office/drawing/2014/main" val="1830287869"/>
                  </a:ext>
                </a:extLst>
              </a:tr>
              <a:tr h="1446351">
                <a:tc>
                  <a:txBody>
                    <a:bodyPr/>
                    <a:lstStyle/>
                    <a:p>
                      <a:endParaRPr lang="en-US" altLang="zh-TW" dirty="0" smtClean="0"/>
                    </a:p>
                    <a:p>
                      <a:pPr algn="ctr"/>
                      <a:r>
                        <a:rPr lang="en-US" altLang="zh-TW" sz="2400" dirty="0" smtClean="0"/>
                        <a:t>N’</a:t>
                      </a:r>
                      <a:endParaRPr lang="zh-TW" altLang="en-US" sz="2400" dirty="0"/>
                    </a:p>
                  </a:txBody>
                  <a:tcPr/>
                </a:tc>
                <a:extLst>
                  <a:ext uri="{0D108BD9-81ED-4DB2-BD59-A6C34878D82A}">
                    <a16:rowId xmlns:a16="http://schemas.microsoft.com/office/drawing/2014/main" val="2588932228"/>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3157327404"/>
              </p:ext>
            </p:extLst>
          </p:nvPr>
        </p:nvGraphicFramePr>
        <p:xfrm>
          <a:off x="7481710" y="2950420"/>
          <a:ext cx="3989034" cy="457200"/>
        </p:xfrm>
        <a:graphic>
          <a:graphicData uri="http://schemas.openxmlformats.org/drawingml/2006/table">
            <a:tbl>
              <a:tblPr firstRow="1" bandRow="1">
                <a:tableStyleId>{5C22544A-7EE6-4342-B048-85BDC9FD1C3A}</a:tableStyleId>
              </a:tblPr>
              <a:tblGrid>
                <a:gridCol w="913506">
                  <a:extLst>
                    <a:ext uri="{9D8B030D-6E8A-4147-A177-3AD203B41FA5}">
                      <a16:colId xmlns:a16="http://schemas.microsoft.com/office/drawing/2014/main" val="4105606664"/>
                    </a:ext>
                  </a:extLst>
                </a:gridCol>
                <a:gridCol w="1604196">
                  <a:extLst>
                    <a:ext uri="{9D8B030D-6E8A-4147-A177-3AD203B41FA5}">
                      <a16:colId xmlns:a16="http://schemas.microsoft.com/office/drawing/2014/main" val="274085366"/>
                    </a:ext>
                  </a:extLst>
                </a:gridCol>
                <a:gridCol w="1471332">
                  <a:extLst>
                    <a:ext uri="{9D8B030D-6E8A-4147-A177-3AD203B41FA5}">
                      <a16:colId xmlns:a16="http://schemas.microsoft.com/office/drawing/2014/main" val="3723243967"/>
                    </a:ext>
                  </a:extLst>
                </a:gridCol>
              </a:tblGrid>
              <a:tr h="448879">
                <a:tc>
                  <a:txBody>
                    <a:bodyPr/>
                    <a:lstStyle/>
                    <a:p>
                      <a:r>
                        <a:rPr lang="zh-TW" altLang="en-US" dirty="0" smtClean="0"/>
                        <a:t>總數</a:t>
                      </a:r>
                      <a:endParaRPr lang="zh-TW" altLang="en-US" dirty="0"/>
                    </a:p>
                  </a:txBody>
                  <a:tcPr/>
                </a:tc>
                <a:tc>
                  <a:txBody>
                    <a:bodyPr/>
                    <a:lstStyle/>
                    <a:p>
                      <a:pPr algn="ctr"/>
                      <a:r>
                        <a:rPr lang="en-US" altLang="zh-TW" sz="2400" dirty="0" smtClean="0"/>
                        <a:t>P</a:t>
                      </a:r>
                      <a:endParaRPr lang="zh-TW" altLang="en-US" sz="2400" dirty="0"/>
                    </a:p>
                  </a:txBody>
                  <a:tcPr/>
                </a:tc>
                <a:tc>
                  <a:txBody>
                    <a:bodyPr/>
                    <a:lstStyle/>
                    <a:p>
                      <a:pPr algn="ctr"/>
                      <a:r>
                        <a:rPr lang="en-US" altLang="zh-TW" sz="2400" dirty="0" smtClean="0"/>
                        <a:t>N</a:t>
                      </a:r>
                      <a:endParaRPr lang="zh-TW" altLang="en-US" sz="2400" dirty="0"/>
                    </a:p>
                  </a:txBody>
                  <a:tcPr/>
                </a:tc>
                <a:extLst>
                  <a:ext uri="{0D108BD9-81ED-4DB2-BD59-A6C34878D82A}">
                    <a16:rowId xmlns:a16="http://schemas.microsoft.com/office/drawing/2014/main" val="1884730731"/>
                  </a:ext>
                </a:extLst>
              </a:tr>
            </a:tbl>
          </a:graphicData>
        </a:graphic>
      </p:graphicFrame>
      <p:pic>
        <p:nvPicPr>
          <p:cNvPr id="9" name="圖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115" y="3547330"/>
            <a:ext cx="9906000" cy="2914650"/>
          </a:xfrm>
          <a:prstGeom prst="rect">
            <a:avLst/>
          </a:prstGeom>
        </p:spPr>
      </p:pic>
    </p:spTree>
    <p:extLst>
      <p:ext uri="{BB962C8B-B14F-4D97-AF65-F5344CB8AC3E}">
        <p14:creationId xmlns:p14="http://schemas.microsoft.com/office/powerpoint/2010/main" val="36708706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Conclusions</a:t>
            </a:r>
            <a:endParaRPr lang="zh-TW" altLang="en-US" dirty="0"/>
          </a:p>
        </p:txBody>
      </p:sp>
      <p:sp>
        <p:nvSpPr>
          <p:cNvPr id="3" name="內容版面配置區 2"/>
          <p:cNvSpPr>
            <a:spLocks noGrp="1"/>
          </p:cNvSpPr>
          <p:nvPr>
            <p:ph idx="1"/>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這</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項研</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究</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旨在</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建立一個邏輯數學模型，將腳本化的在線對話分類</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為誘姦或其他</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這</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項研究確定了誘姦對話</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中經常出現的五個主要</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特徵，分別為</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b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b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Other way to contact</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‘Reframing</a:t>
            </a:r>
            <a:r>
              <a:rPr lang="en-US" altLang="zh-TW">
                <a:latin typeface="Times New Roman" panose="02020603050405020304" pitchFamily="18" charset="0"/>
                <a:ea typeface="標楷體" panose="03000509000000000000" pitchFamily="65" charset="-120"/>
                <a:cs typeface="Times New Roman" panose="02020603050405020304" pitchFamily="18" charset="0"/>
              </a:rPr>
              <a:t>’, </a:t>
            </a:r>
            <a:r>
              <a:rPr lang="en-US" altLang="zh-TW"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Asking hot pictures</a:t>
            </a:r>
            <a:r>
              <a:rPr lang="en-US" altLang="zh-TW">
                <a:latin typeface="Times New Roman" panose="02020603050405020304" pitchFamily="18" charset="0"/>
                <a:ea typeface="標楷體" panose="03000509000000000000" pitchFamily="65" charset="-120"/>
                <a:cs typeface="Times New Roman" panose="02020603050405020304" pitchFamily="18" charset="0"/>
              </a:rPr>
              <a:t>’, </a:t>
            </a:r>
            <a:r>
              <a:rPr lang="en-US" altLang="zh-TW"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Telling the sexual preference or desire and sexual </a:t>
            </a:r>
            <a:r>
              <a:rPr lang="en-US" altLang="zh-TW">
                <a:latin typeface="Times New Roman" panose="02020603050405020304" pitchFamily="18" charset="0"/>
                <a:ea typeface="標楷體" panose="03000509000000000000" pitchFamily="65" charset="-120"/>
                <a:cs typeface="Times New Roman" panose="02020603050405020304" pitchFamily="18" charset="0"/>
              </a:rPr>
              <a:t>experience</a:t>
            </a:r>
            <a:r>
              <a:rPr lang="en-US" altLang="zh-TW"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Introducing sexual stage’</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753FDCA3-9BE4-42E3-9088-CB6F8D2D9B8F}" type="slidenum">
              <a:rPr lang="zh-TW" altLang="en-US" smtClean="0"/>
              <a:t>32</a:t>
            </a:fld>
            <a:endParaRPr lang="zh-TW" altLang="en-US"/>
          </a:p>
        </p:txBody>
      </p:sp>
    </p:spTree>
    <p:extLst>
      <p:ext uri="{BB962C8B-B14F-4D97-AF65-F5344CB8AC3E}">
        <p14:creationId xmlns:p14="http://schemas.microsoft.com/office/powerpoint/2010/main" val="1660406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latin typeface="標楷體" panose="03000509000000000000" pitchFamily="65" charset="-120"/>
                <a:ea typeface="標楷體" panose="03000509000000000000" pitchFamily="65" charset="-120"/>
              </a:rPr>
              <a:t>簡單線性回歸模型簡介</a:t>
            </a:r>
            <a:endParaRPr lang="zh-TW" altLang="en-US" dirty="0">
              <a:latin typeface="標楷體" panose="03000509000000000000" pitchFamily="65" charset="-120"/>
              <a:ea typeface="標楷體" panose="03000509000000000000" pitchFamily="65" charset="-120"/>
            </a:endParaRP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14:m>
                  <m:oMath xmlns:m="http://schemas.openxmlformats.org/officeDocument/2006/math">
                    <m:r>
                      <a:rPr lang="en-US" altLang="zh-TW" b="0" i="1" smtClean="0">
                        <a:latin typeface="Cambria Math" panose="02040503050406030204" pitchFamily="18" charset="0"/>
                      </a:rPr>
                      <m:t>𝑦</m:t>
                    </m:r>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𝑤</m:t>
                        </m:r>
                      </m:e>
                      <m:sub>
                        <m:r>
                          <a:rPr lang="en-US" altLang="zh-TW" b="0" i="1" smtClean="0">
                            <a:latin typeface="Cambria Math" panose="02040503050406030204" pitchFamily="18" charset="0"/>
                          </a:rPr>
                          <m:t>0</m:t>
                        </m:r>
                      </m:sub>
                    </m:sSub>
                    <m:r>
                      <a:rPr lang="en-US" altLang="zh-TW" b="0" i="1" smtClean="0">
                        <a:latin typeface="Cambria Math" panose="02040503050406030204" pitchFamily="18" charset="0"/>
                      </a:rPr>
                      <m:t>+ </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𝑤</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𝑥</m:t>
                    </m:r>
                    <m:r>
                      <a:rPr lang="en-US" altLang="zh-TW" b="0" i="1" smtClean="0">
                        <a:latin typeface="Cambria Math" panose="02040503050406030204" pitchFamily="18" charset="0"/>
                      </a:rPr>
                      <m:t>  </m:t>
                    </m:r>
                  </m:oMath>
                </a14:m>
                <a:r>
                  <a:rPr lang="zh-TW" altLang="en-US" b="0" dirty="0" smtClean="0"/>
                  <a:t>  </a:t>
                </a:r>
                <a:r>
                  <a:rPr lang="zh-TW" altLang="en-US" b="0" dirty="0" smtClean="0">
                    <a:latin typeface="標楷體" panose="03000509000000000000" pitchFamily="65" charset="-120"/>
                    <a:ea typeface="標楷體" panose="03000509000000000000" pitchFamily="65" charset="-120"/>
                  </a:rPr>
                  <a:t>透過樣本點來找尋最適合的直線</a:t>
                </a:r>
                <a:endParaRPr lang="en-US" altLang="zh-TW" b="0" dirty="0" smtClean="0">
                  <a:latin typeface="標楷體" panose="03000509000000000000" pitchFamily="65" charset="-120"/>
                  <a:ea typeface="標楷體" panose="03000509000000000000" pitchFamily="65" charset="-120"/>
                </a:endParaRPr>
              </a:p>
              <a:p>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3"/>
                <a:stretch>
                  <a:fillRect t="-2521"/>
                </a:stretch>
              </a:blipFill>
            </p:spPr>
            <p:txBody>
              <a:bodyPr/>
              <a:lstStyle/>
              <a:p>
                <a:r>
                  <a:rPr lang="zh-TW" altLang="en-US">
                    <a:noFill/>
                  </a:rPr>
                  <a:t> </a:t>
                </a:r>
              </a:p>
            </p:txBody>
          </p:sp>
        </mc:Fallback>
      </mc:AlternateContent>
      <p:sp>
        <p:nvSpPr>
          <p:cNvPr id="5" name="向右箭號 4"/>
          <p:cNvSpPr/>
          <p:nvPr/>
        </p:nvSpPr>
        <p:spPr>
          <a:xfrm>
            <a:off x="5053399" y="3017286"/>
            <a:ext cx="1039092" cy="266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6090698" y="2965624"/>
            <a:ext cx="3446320" cy="369332"/>
          </a:xfrm>
          <a:prstGeom prst="rect">
            <a:avLst/>
          </a:prstGeom>
          <a:noFill/>
        </p:spPr>
        <p:txBody>
          <a:bodyPr wrap="square" rtlCol="0">
            <a:spAutoFit/>
          </a:bodyPr>
          <a:lstStyle/>
          <a:p>
            <a:r>
              <a:rPr lang="zh-TW" altLang="en-US" dirty="0" smtClean="0">
                <a:latin typeface="標楷體" panose="03000509000000000000" pitchFamily="65" charset="-120"/>
                <a:ea typeface="標楷體" panose="03000509000000000000" pitchFamily="65" charset="-120"/>
              </a:rPr>
              <a:t>所找到最適合的直線稱為回歸線</a:t>
            </a:r>
            <a:endParaRPr lang="zh-TW" altLang="en-US" dirty="0">
              <a:latin typeface="標楷體" panose="03000509000000000000" pitchFamily="65" charset="-120"/>
              <a:ea typeface="標楷體" panose="03000509000000000000" pitchFamily="65" charset="-120"/>
            </a:endParaRPr>
          </a:p>
        </p:txBody>
      </p:sp>
      <p:sp>
        <p:nvSpPr>
          <p:cNvPr id="10" name="文字方塊 9"/>
          <p:cNvSpPr txBox="1"/>
          <p:nvPr/>
        </p:nvSpPr>
        <p:spPr>
          <a:xfrm>
            <a:off x="5159750" y="4671354"/>
            <a:ext cx="2989204" cy="1200329"/>
          </a:xfrm>
          <a:prstGeom prst="rect">
            <a:avLst/>
          </a:prstGeom>
          <a:noFill/>
        </p:spPr>
        <p:txBody>
          <a:bodyPr wrap="square" rtlCol="0">
            <a:spAutoFit/>
          </a:bodyPr>
          <a:lstStyle/>
          <a:p>
            <a:r>
              <a:rPr lang="zh-TW" altLang="en-US" dirty="0" smtClean="0">
                <a:latin typeface="標楷體" panose="03000509000000000000" pitchFamily="65" charset="-120"/>
                <a:ea typeface="標楷體" panose="03000509000000000000" pitchFamily="65" charset="-120"/>
              </a:rPr>
              <a:t>而從回歸線到採樣點的垂直線就是所謂的偏移或殘差</a:t>
            </a:r>
            <a:r>
              <a:rPr lang="en-US" altLang="zh-TW" dirty="0" smtClean="0">
                <a:latin typeface="標楷體" panose="03000509000000000000" pitchFamily="65" charset="-120"/>
                <a:ea typeface="標楷體" panose="03000509000000000000" pitchFamily="65" charset="-120"/>
              </a:rPr>
              <a:t>(residual)</a:t>
            </a:r>
            <a:r>
              <a:rPr lang="zh-TW" altLang="en-US" dirty="0" smtClean="0">
                <a:latin typeface="標楷體" panose="03000509000000000000" pitchFamily="65" charset="-120"/>
                <a:ea typeface="標楷體" panose="03000509000000000000" pitchFamily="65" charset="-120"/>
              </a:rPr>
              <a:t> </a:t>
            </a:r>
            <a:r>
              <a:rPr lang="en-US" altLang="zh-TW" dirty="0" smtClean="0">
                <a:latin typeface="標楷體" panose="03000509000000000000" pitchFamily="65" charset="-120"/>
                <a:ea typeface="標楷體" panose="03000509000000000000" pitchFamily="65" charset="-120"/>
              </a:rPr>
              <a:t>- </a:t>
            </a:r>
            <a:r>
              <a:rPr lang="zh-TW" altLang="en-US" dirty="0" smtClean="0">
                <a:latin typeface="標楷體" panose="03000509000000000000" pitchFamily="65" charset="-120"/>
                <a:ea typeface="標楷體" panose="03000509000000000000" pitchFamily="65" charset="-120"/>
              </a:rPr>
              <a:t>我們預測的誤差</a:t>
            </a:r>
            <a:endParaRPr lang="zh-TW" altLang="en-US" dirty="0">
              <a:latin typeface="標楷體" panose="03000509000000000000" pitchFamily="65" charset="-120"/>
              <a:ea typeface="標楷體" panose="03000509000000000000" pitchFamily="65" charset="-120"/>
            </a:endParaRPr>
          </a:p>
        </p:txBody>
      </p:sp>
      <p:sp>
        <p:nvSpPr>
          <p:cNvPr id="12" name="文字方塊 11"/>
          <p:cNvSpPr txBox="1"/>
          <p:nvPr/>
        </p:nvSpPr>
        <p:spPr>
          <a:xfrm>
            <a:off x="1944311" y="5251893"/>
            <a:ext cx="2784764" cy="369332"/>
          </a:xfrm>
          <a:prstGeom prst="rect">
            <a:avLst/>
          </a:prstGeom>
          <a:noFill/>
        </p:spPr>
        <p:txBody>
          <a:bodyPr wrap="square" rtlCol="0">
            <a:spAutoFit/>
          </a:bodyPr>
          <a:lstStyle/>
          <a:p>
            <a:r>
              <a:rPr lang="en-US" altLang="zh-TW" dirty="0" smtClean="0"/>
              <a:t>x</a:t>
            </a:r>
            <a:r>
              <a:rPr lang="zh-TW" altLang="en-US" dirty="0" smtClean="0">
                <a:latin typeface="標楷體" panose="03000509000000000000" pitchFamily="65" charset="-120"/>
                <a:ea typeface="標楷體" panose="03000509000000000000" pitchFamily="65" charset="-120"/>
              </a:rPr>
              <a:t>軸為解釋變異數</a:t>
            </a:r>
            <a:endParaRPr lang="zh-TW" altLang="en-US" dirty="0">
              <a:latin typeface="標楷體" panose="03000509000000000000" pitchFamily="65" charset="-120"/>
              <a:ea typeface="標楷體" panose="03000509000000000000" pitchFamily="65" charset="-120"/>
            </a:endParaRPr>
          </a:p>
        </p:txBody>
      </p:sp>
      <p:sp>
        <p:nvSpPr>
          <p:cNvPr id="13" name="文字方塊 12"/>
          <p:cNvSpPr txBox="1"/>
          <p:nvPr/>
        </p:nvSpPr>
        <p:spPr>
          <a:xfrm>
            <a:off x="482302" y="2649415"/>
            <a:ext cx="461665" cy="2031325"/>
          </a:xfrm>
          <a:prstGeom prst="rect">
            <a:avLst/>
          </a:prstGeom>
          <a:noFill/>
        </p:spPr>
        <p:txBody>
          <a:bodyPr vert="horz" wrap="square" rtlCol="0">
            <a:spAutoFit/>
          </a:bodyPr>
          <a:lstStyle/>
          <a:p>
            <a:pPr algn="ctr"/>
            <a:r>
              <a:rPr lang="en-US" altLang="zh-TW" dirty="0" smtClean="0"/>
              <a:t>y</a:t>
            </a:r>
            <a:r>
              <a:rPr lang="zh-TW" altLang="en-US" dirty="0" smtClean="0">
                <a:latin typeface="標楷體" panose="03000509000000000000" pitchFamily="65" charset="-120"/>
                <a:ea typeface="標楷體" panose="03000509000000000000" pitchFamily="65" charset="-120"/>
              </a:rPr>
              <a:t>軸</a:t>
            </a:r>
            <a:endParaRPr lang="en-US" altLang="zh-TW" dirty="0" smtClean="0">
              <a:latin typeface="標楷體" panose="03000509000000000000" pitchFamily="65" charset="-120"/>
              <a:ea typeface="標楷體" panose="03000509000000000000" pitchFamily="65" charset="-120"/>
            </a:endParaRPr>
          </a:p>
          <a:p>
            <a:pPr algn="ctr"/>
            <a:r>
              <a:rPr lang="zh-TW" altLang="en-US" dirty="0" smtClean="0">
                <a:latin typeface="標楷體" panose="03000509000000000000" pitchFamily="65" charset="-120"/>
                <a:ea typeface="標楷體" panose="03000509000000000000" pitchFamily="65" charset="-120"/>
              </a:rPr>
              <a:t>為</a:t>
            </a:r>
            <a:endParaRPr lang="en-US" altLang="zh-TW" dirty="0" smtClean="0">
              <a:latin typeface="標楷體" panose="03000509000000000000" pitchFamily="65" charset="-120"/>
              <a:ea typeface="標楷體" panose="03000509000000000000" pitchFamily="65" charset="-120"/>
            </a:endParaRPr>
          </a:p>
          <a:p>
            <a:pPr algn="ctr"/>
            <a:r>
              <a:rPr lang="zh-TW" altLang="en-US" dirty="0" smtClean="0">
                <a:latin typeface="標楷體" panose="03000509000000000000" pitchFamily="65" charset="-120"/>
                <a:ea typeface="標楷體" panose="03000509000000000000" pitchFamily="65" charset="-120"/>
              </a:rPr>
              <a:t>反</a:t>
            </a:r>
            <a:endParaRPr lang="en-US" altLang="zh-TW" dirty="0" smtClean="0">
              <a:latin typeface="標楷體" panose="03000509000000000000" pitchFamily="65" charset="-120"/>
              <a:ea typeface="標楷體" panose="03000509000000000000" pitchFamily="65" charset="-120"/>
            </a:endParaRPr>
          </a:p>
          <a:p>
            <a:pPr algn="ctr"/>
            <a:r>
              <a:rPr lang="zh-TW" altLang="en-US" dirty="0" smtClean="0">
                <a:latin typeface="標楷體" panose="03000509000000000000" pitchFamily="65" charset="-120"/>
                <a:ea typeface="標楷體" panose="03000509000000000000" pitchFamily="65" charset="-120"/>
              </a:rPr>
              <a:t>應</a:t>
            </a:r>
            <a:endParaRPr lang="en-US" altLang="zh-TW" dirty="0" smtClean="0">
              <a:latin typeface="標楷體" panose="03000509000000000000" pitchFamily="65" charset="-120"/>
              <a:ea typeface="標楷體" panose="03000509000000000000" pitchFamily="65" charset="-120"/>
            </a:endParaRPr>
          </a:p>
          <a:p>
            <a:pPr algn="ctr"/>
            <a:r>
              <a:rPr lang="zh-TW" altLang="en-US" dirty="0" smtClean="0">
                <a:latin typeface="標楷體" panose="03000509000000000000" pitchFamily="65" charset="-120"/>
                <a:ea typeface="標楷體" panose="03000509000000000000" pitchFamily="65" charset="-120"/>
              </a:rPr>
              <a:t>變</a:t>
            </a:r>
            <a:endParaRPr lang="en-US" altLang="zh-TW" dirty="0" smtClean="0">
              <a:latin typeface="標楷體" panose="03000509000000000000" pitchFamily="65" charset="-120"/>
              <a:ea typeface="標楷體" panose="03000509000000000000" pitchFamily="65" charset="-120"/>
            </a:endParaRPr>
          </a:p>
          <a:p>
            <a:pPr algn="ctr"/>
            <a:r>
              <a:rPr lang="zh-TW" altLang="en-US" dirty="0">
                <a:latin typeface="標楷體" panose="03000509000000000000" pitchFamily="65" charset="-120"/>
                <a:ea typeface="標楷體" panose="03000509000000000000" pitchFamily="65" charset="-120"/>
              </a:rPr>
              <a:t>數</a:t>
            </a:r>
          </a:p>
        </p:txBody>
      </p:sp>
      <p:sp>
        <p:nvSpPr>
          <p:cNvPr id="7" name="投影片編號版面配置區 6"/>
          <p:cNvSpPr>
            <a:spLocks noGrp="1"/>
          </p:cNvSpPr>
          <p:nvPr>
            <p:ph type="sldNum" sz="quarter" idx="12"/>
          </p:nvPr>
        </p:nvSpPr>
        <p:spPr/>
        <p:txBody>
          <a:bodyPr/>
          <a:lstStyle/>
          <a:p>
            <a:fld id="{753FDCA3-9BE4-42E3-9088-CB6F8D2D9B8F}" type="slidenum">
              <a:rPr lang="zh-TW" altLang="en-US" smtClean="0"/>
              <a:t>4</a:t>
            </a:fld>
            <a:endParaRPr lang="zh-TW" altLang="en-US"/>
          </a:p>
        </p:txBody>
      </p:sp>
      <p:cxnSp>
        <p:nvCxnSpPr>
          <p:cNvPr id="11" name="直線單箭頭接點 10"/>
          <p:cNvCxnSpPr/>
          <p:nvPr/>
        </p:nvCxnSpPr>
        <p:spPr>
          <a:xfrm flipH="1" flipV="1">
            <a:off x="1254227" y="2516957"/>
            <a:ext cx="5959" cy="29196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單箭頭接點 16"/>
          <p:cNvCxnSpPr/>
          <p:nvPr/>
        </p:nvCxnSpPr>
        <p:spPr>
          <a:xfrm>
            <a:off x="725131" y="5029695"/>
            <a:ext cx="37731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直線接點 20"/>
          <p:cNvCxnSpPr/>
          <p:nvPr/>
        </p:nvCxnSpPr>
        <p:spPr>
          <a:xfrm flipV="1">
            <a:off x="742173" y="3180704"/>
            <a:ext cx="4198157" cy="1540301"/>
          </a:xfrm>
          <a:prstGeom prst="line">
            <a:avLst/>
          </a:prstGeom>
        </p:spPr>
        <p:style>
          <a:lnRef idx="3">
            <a:schemeClr val="accent2"/>
          </a:lnRef>
          <a:fillRef idx="0">
            <a:schemeClr val="accent2"/>
          </a:fillRef>
          <a:effectRef idx="2">
            <a:schemeClr val="accent2"/>
          </a:effectRef>
          <a:fontRef idx="minor">
            <a:schemeClr val="tx1"/>
          </a:fontRef>
        </p:style>
      </p:cxnSp>
      <p:sp>
        <p:nvSpPr>
          <p:cNvPr id="25" name="橢圓 24"/>
          <p:cNvSpPr/>
          <p:nvPr/>
        </p:nvSpPr>
        <p:spPr>
          <a:xfrm>
            <a:off x="1574276" y="4001294"/>
            <a:ext cx="150829" cy="146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橢圓 25"/>
          <p:cNvSpPr/>
          <p:nvPr/>
        </p:nvSpPr>
        <p:spPr>
          <a:xfrm>
            <a:off x="1974350" y="4349574"/>
            <a:ext cx="150829" cy="146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橢圓 26"/>
          <p:cNvSpPr/>
          <p:nvPr/>
        </p:nvSpPr>
        <p:spPr>
          <a:xfrm>
            <a:off x="2471212" y="4263151"/>
            <a:ext cx="150829" cy="146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橢圓 27"/>
          <p:cNvSpPr/>
          <p:nvPr/>
        </p:nvSpPr>
        <p:spPr>
          <a:xfrm>
            <a:off x="2546626" y="3765312"/>
            <a:ext cx="150829" cy="146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橢圓 28"/>
          <p:cNvSpPr/>
          <p:nvPr/>
        </p:nvSpPr>
        <p:spPr>
          <a:xfrm>
            <a:off x="2949248" y="3360091"/>
            <a:ext cx="150829" cy="146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橢圓 29"/>
          <p:cNvSpPr/>
          <p:nvPr/>
        </p:nvSpPr>
        <p:spPr>
          <a:xfrm>
            <a:off x="3185864" y="3882428"/>
            <a:ext cx="150829" cy="146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橢圓 30"/>
          <p:cNvSpPr/>
          <p:nvPr/>
        </p:nvSpPr>
        <p:spPr>
          <a:xfrm>
            <a:off x="3550711" y="3591827"/>
            <a:ext cx="150829" cy="146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橢圓 31"/>
          <p:cNvSpPr/>
          <p:nvPr/>
        </p:nvSpPr>
        <p:spPr>
          <a:xfrm>
            <a:off x="4038201" y="3601455"/>
            <a:ext cx="150829" cy="146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橢圓 32"/>
          <p:cNvSpPr/>
          <p:nvPr/>
        </p:nvSpPr>
        <p:spPr>
          <a:xfrm>
            <a:off x="4249456" y="3268707"/>
            <a:ext cx="150829" cy="146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5" name="直線單箭頭接點 34"/>
          <p:cNvCxnSpPr/>
          <p:nvPr/>
        </p:nvCxnSpPr>
        <p:spPr>
          <a:xfrm>
            <a:off x="3368753" y="2228241"/>
            <a:ext cx="1520130" cy="9325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直線接點 38"/>
          <p:cNvCxnSpPr>
            <a:stCxn id="29" idx="4"/>
          </p:cNvCxnSpPr>
          <p:nvPr/>
        </p:nvCxnSpPr>
        <p:spPr>
          <a:xfrm>
            <a:off x="3024663" y="3506591"/>
            <a:ext cx="7374" cy="37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接點 42"/>
          <p:cNvCxnSpPr/>
          <p:nvPr/>
        </p:nvCxnSpPr>
        <p:spPr>
          <a:xfrm flipH="1">
            <a:off x="1648821" y="4009551"/>
            <a:ext cx="1" cy="37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線接點 43"/>
          <p:cNvCxnSpPr>
            <a:endCxn id="26" idx="4"/>
          </p:cNvCxnSpPr>
          <p:nvPr/>
        </p:nvCxnSpPr>
        <p:spPr>
          <a:xfrm>
            <a:off x="2049765" y="4246943"/>
            <a:ext cx="0" cy="249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線接點 45"/>
          <p:cNvCxnSpPr/>
          <p:nvPr/>
        </p:nvCxnSpPr>
        <p:spPr>
          <a:xfrm>
            <a:off x="2546625" y="4060346"/>
            <a:ext cx="1" cy="331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線接點 47"/>
          <p:cNvCxnSpPr/>
          <p:nvPr/>
        </p:nvCxnSpPr>
        <p:spPr>
          <a:xfrm>
            <a:off x="2621644" y="3846272"/>
            <a:ext cx="396" cy="1826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a:xfrm>
            <a:off x="3261278" y="3784166"/>
            <a:ext cx="1" cy="239419"/>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線接點 53"/>
          <p:cNvCxnSpPr>
            <a:endCxn id="32" idx="4"/>
          </p:cNvCxnSpPr>
          <p:nvPr/>
        </p:nvCxnSpPr>
        <p:spPr>
          <a:xfrm>
            <a:off x="4113135" y="3482105"/>
            <a:ext cx="481" cy="265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線單箭頭接點 56"/>
          <p:cNvCxnSpPr/>
          <p:nvPr/>
        </p:nvCxnSpPr>
        <p:spPr>
          <a:xfrm>
            <a:off x="3072536" y="3646943"/>
            <a:ext cx="2411658" cy="10082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1" name="橢圓 60"/>
          <p:cNvSpPr/>
          <p:nvPr/>
        </p:nvSpPr>
        <p:spPr>
          <a:xfrm>
            <a:off x="1129743" y="4400212"/>
            <a:ext cx="235670" cy="2455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3" name="直線單箭頭接點 62"/>
          <p:cNvCxnSpPr/>
          <p:nvPr/>
        </p:nvCxnSpPr>
        <p:spPr>
          <a:xfrm flipV="1">
            <a:off x="851162" y="4655211"/>
            <a:ext cx="303611" cy="13404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4" name="文字方塊 63"/>
              <p:cNvSpPr txBox="1"/>
              <p:nvPr/>
            </p:nvSpPr>
            <p:spPr>
              <a:xfrm>
                <a:off x="514890" y="6014525"/>
                <a:ext cx="6725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000" i="1" smtClean="0">
                              <a:latin typeface="Cambria Math" panose="02040503050406030204" pitchFamily="18" charset="0"/>
                            </a:rPr>
                          </m:ctrlPr>
                        </m:sSubPr>
                        <m:e>
                          <m:r>
                            <a:rPr lang="en-US" altLang="zh-TW" sz="2000" b="0" i="1" smtClean="0">
                              <a:latin typeface="Cambria Math" panose="02040503050406030204" pitchFamily="18" charset="0"/>
                            </a:rPr>
                            <m:t>𝑤</m:t>
                          </m:r>
                        </m:e>
                        <m:sub>
                          <m:r>
                            <a:rPr lang="en-US" altLang="zh-TW" sz="2000" b="0" i="1" smtClean="0">
                              <a:latin typeface="Cambria Math" panose="02040503050406030204" pitchFamily="18" charset="0"/>
                            </a:rPr>
                            <m:t>0</m:t>
                          </m:r>
                        </m:sub>
                      </m:sSub>
                    </m:oMath>
                  </m:oMathPara>
                </a14:m>
                <a:endParaRPr lang="zh-TW" altLang="en-US" sz="2000" dirty="0"/>
              </a:p>
            </p:txBody>
          </p:sp>
        </mc:Choice>
        <mc:Fallback xmlns="">
          <p:sp>
            <p:nvSpPr>
              <p:cNvPr id="64" name="文字方塊 63"/>
              <p:cNvSpPr txBox="1">
                <a:spLocks noRot="1" noChangeAspect="1" noMove="1" noResize="1" noEditPoints="1" noAdjustHandles="1" noChangeArrowheads="1" noChangeShapeType="1" noTextEdit="1"/>
              </p:cNvSpPr>
              <p:nvPr/>
            </p:nvSpPr>
            <p:spPr>
              <a:xfrm>
                <a:off x="514890" y="6014525"/>
                <a:ext cx="672543" cy="400110"/>
              </a:xfrm>
              <a:prstGeom prst="rect">
                <a:avLst/>
              </a:prstGeom>
              <a:blipFill>
                <a:blip r:embed="rId4"/>
                <a:stretch>
                  <a:fillRect b="-1538"/>
                </a:stretch>
              </a:blipFill>
            </p:spPr>
            <p:txBody>
              <a:bodyPr/>
              <a:lstStyle/>
              <a:p>
                <a:r>
                  <a:rPr lang="zh-TW" altLang="en-US">
                    <a:noFill/>
                  </a:rPr>
                  <a:t> </a:t>
                </a:r>
              </a:p>
            </p:txBody>
          </p:sp>
        </mc:Fallback>
      </mc:AlternateContent>
      <p:cxnSp>
        <p:nvCxnSpPr>
          <p:cNvPr id="67" name="直線接點 66"/>
          <p:cNvCxnSpPr/>
          <p:nvPr/>
        </p:nvCxnSpPr>
        <p:spPr>
          <a:xfrm flipH="1">
            <a:off x="3902673" y="3561626"/>
            <a:ext cx="9192" cy="664601"/>
          </a:xfrm>
          <a:prstGeom prst="line">
            <a:avLst/>
          </a:prstGeom>
        </p:spPr>
        <p:style>
          <a:lnRef idx="2">
            <a:schemeClr val="dk1"/>
          </a:lnRef>
          <a:fillRef idx="0">
            <a:schemeClr val="dk1"/>
          </a:fillRef>
          <a:effectRef idx="1">
            <a:schemeClr val="dk1"/>
          </a:effectRef>
          <a:fontRef idx="minor">
            <a:schemeClr val="tx1"/>
          </a:fontRef>
        </p:style>
      </p:cxnSp>
      <p:cxnSp>
        <p:nvCxnSpPr>
          <p:cNvPr id="75" name="直線接點 74"/>
          <p:cNvCxnSpPr/>
          <p:nvPr/>
        </p:nvCxnSpPr>
        <p:spPr>
          <a:xfrm>
            <a:off x="2099317" y="4225004"/>
            <a:ext cx="1803356" cy="1223"/>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83" name="文字方塊 82"/>
              <p:cNvSpPr txBox="1"/>
              <p:nvPr/>
            </p:nvSpPr>
            <p:spPr>
              <a:xfrm>
                <a:off x="3735093" y="3671279"/>
                <a:ext cx="6394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i="1" smtClean="0">
                          <a:latin typeface="Cambria Math" panose="02040503050406030204" pitchFamily="18" charset="0"/>
                        </a:rPr>
                        <m:t>∆</m:t>
                      </m:r>
                      <m:r>
                        <a:rPr lang="en-US" altLang="zh-TW" b="0" i="1" smtClean="0">
                          <a:latin typeface="Cambria Math" panose="02040503050406030204" pitchFamily="18" charset="0"/>
                        </a:rPr>
                        <m:t>𝑦</m:t>
                      </m:r>
                    </m:oMath>
                  </m:oMathPara>
                </a14:m>
                <a:endParaRPr lang="zh-TW" altLang="en-US" dirty="0"/>
              </a:p>
            </p:txBody>
          </p:sp>
        </mc:Choice>
        <mc:Fallback xmlns="">
          <p:sp>
            <p:nvSpPr>
              <p:cNvPr id="83" name="文字方塊 82"/>
              <p:cNvSpPr txBox="1">
                <a:spLocks noRot="1" noChangeAspect="1" noMove="1" noResize="1" noEditPoints="1" noAdjustHandles="1" noChangeArrowheads="1" noChangeShapeType="1" noTextEdit="1"/>
              </p:cNvSpPr>
              <p:nvPr/>
            </p:nvSpPr>
            <p:spPr>
              <a:xfrm>
                <a:off x="3735093" y="3671279"/>
                <a:ext cx="639427" cy="369332"/>
              </a:xfrm>
              <a:prstGeom prst="rect">
                <a:avLst/>
              </a:prstGeom>
              <a:blipFill>
                <a:blip r:embed="rId5"/>
                <a:stretch>
                  <a:fillRect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4" name="文字方塊 83"/>
              <p:cNvSpPr txBox="1"/>
              <p:nvPr/>
            </p:nvSpPr>
            <p:spPr>
              <a:xfrm>
                <a:off x="2953040" y="4134110"/>
                <a:ext cx="6394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i="1" smtClean="0">
                          <a:latin typeface="Cambria Math" panose="02040503050406030204" pitchFamily="18" charset="0"/>
                        </a:rPr>
                        <m:t>∆</m:t>
                      </m:r>
                      <m:r>
                        <a:rPr lang="en-US" altLang="zh-TW" b="0" i="1" smtClean="0">
                          <a:latin typeface="Cambria Math" panose="02040503050406030204" pitchFamily="18" charset="0"/>
                        </a:rPr>
                        <m:t>𝑥</m:t>
                      </m:r>
                    </m:oMath>
                  </m:oMathPara>
                </a14:m>
                <a:endParaRPr lang="zh-TW" altLang="en-US" dirty="0"/>
              </a:p>
            </p:txBody>
          </p:sp>
        </mc:Choice>
        <mc:Fallback xmlns="">
          <p:sp>
            <p:nvSpPr>
              <p:cNvPr id="84" name="文字方塊 83"/>
              <p:cNvSpPr txBox="1">
                <a:spLocks noRot="1" noChangeAspect="1" noMove="1" noResize="1" noEditPoints="1" noAdjustHandles="1" noChangeArrowheads="1" noChangeShapeType="1" noTextEdit="1"/>
              </p:cNvSpPr>
              <p:nvPr/>
            </p:nvSpPr>
            <p:spPr>
              <a:xfrm>
                <a:off x="2953040" y="4134110"/>
                <a:ext cx="639427" cy="369332"/>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5" name="文字方塊 84"/>
              <p:cNvSpPr txBox="1"/>
              <p:nvPr/>
            </p:nvSpPr>
            <p:spPr>
              <a:xfrm>
                <a:off x="4755637" y="3698605"/>
                <a:ext cx="1683252" cy="369332"/>
              </a:xfrm>
              <a:prstGeom prst="rect">
                <a:avLst/>
              </a:prstGeom>
              <a:noFill/>
            </p:spPr>
            <p:txBody>
              <a:bodyPr wrap="square" rtlCol="0">
                <a:spAutoFit/>
              </a:bodyPr>
              <a:lstStyle/>
              <a:p>
                <a14:m>
                  <m:oMath xmlns:m="http://schemas.openxmlformats.org/officeDocument/2006/math">
                    <m:r>
                      <a:rPr lang="en-US" altLang="zh-TW" b="0" i="1" smtClean="0">
                        <a:latin typeface="Cambria Math" panose="02040503050406030204" pitchFamily="18" charset="0"/>
                      </a:rPr>
                      <m:t>𝑤</m:t>
                    </m:r>
                    <m:r>
                      <a:rPr lang="en-US" altLang="zh-TW" b="0" i="1" smtClean="0">
                        <a:latin typeface="Cambria Math" panose="02040503050406030204" pitchFamily="18" charset="0"/>
                      </a:rPr>
                      <m:t>1=∆</m:t>
                    </m:r>
                    <m:r>
                      <a:rPr lang="en-US" altLang="zh-TW" b="0" i="1" smtClean="0">
                        <a:latin typeface="Cambria Math" panose="02040503050406030204" pitchFamily="18" charset="0"/>
                      </a:rPr>
                      <m:t>𝑦</m:t>
                    </m:r>
                    <m:r>
                      <a:rPr lang="en-US" altLang="zh-TW" b="0" i="1" smtClean="0">
                        <a:latin typeface="Cambria Math" panose="02040503050406030204" pitchFamily="18" charset="0"/>
                      </a:rPr>
                      <m:t>/</m:t>
                    </m:r>
                  </m:oMath>
                </a14:m>
                <a:r>
                  <a:rPr lang="zh-TW" altLang="en-US" dirty="0"/>
                  <a:t> </a:t>
                </a:r>
                <a14:m>
                  <m:oMath xmlns:m="http://schemas.openxmlformats.org/officeDocument/2006/math">
                    <m:r>
                      <a:rPr lang="zh-TW" altLang="en-US" i="1">
                        <a:latin typeface="Cambria Math" panose="02040503050406030204" pitchFamily="18" charset="0"/>
                      </a:rPr>
                      <m:t>∆</m:t>
                    </m:r>
                    <m:r>
                      <a:rPr lang="en-US" altLang="zh-TW" b="0" i="1" smtClean="0">
                        <a:latin typeface="Cambria Math" panose="02040503050406030204" pitchFamily="18" charset="0"/>
                      </a:rPr>
                      <m:t>𝑥</m:t>
                    </m:r>
                  </m:oMath>
                </a14:m>
                <a:endParaRPr lang="zh-TW" altLang="en-US" dirty="0"/>
              </a:p>
            </p:txBody>
          </p:sp>
        </mc:Choice>
        <mc:Fallback xmlns="">
          <p:sp>
            <p:nvSpPr>
              <p:cNvPr id="85" name="文字方塊 84"/>
              <p:cNvSpPr txBox="1">
                <a:spLocks noRot="1" noChangeAspect="1" noMove="1" noResize="1" noEditPoints="1" noAdjustHandles="1" noChangeArrowheads="1" noChangeShapeType="1" noTextEdit="1"/>
              </p:cNvSpPr>
              <p:nvPr/>
            </p:nvSpPr>
            <p:spPr>
              <a:xfrm>
                <a:off x="4755637" y="3698605"/>
                <a:ext cx="1683252" cy="369332"/>
              </a:xfrm>
              <a:prstGeom prst="rect">
                <a:avLst/>
              </a:prstGeom>
              <a:blipFill>
                <a:blip r:embed="rId7"/>
                <a:stretch>
                  <a:fillRect b="-13333"/>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970371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latin typeface="標楷體" panose="03000509000000000000" pitchFamily="65" charset="-120"/>
                <a:ea typeface="標楷體" panose="03000509000000000000" pitchFamily="65" charset="-120"/>
              </a:rPr>
              <a:t>簡單線性回歸模型簡介</a:t>
            </a:r>
            <a:endParaRPr lang="zh-TW" altLang="en-US" dirty="0">
              <a:latin typeface="標楷體" panose="03000509000000000000" pitchFamily="65" charset="-120"/>
              <a:ea typeface="標楷體" panose="03000509000000000000" pitchFamily="65" charset="-120"/>
            </a:endParaRP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pPr marL="0" indent="0">
                  <a:buNone/>
                </a:pPr>
                <a14:m>
                  <m:oMathPara xmlns:m="http://schemas.openxmlformats.org/officeDocument/2006/math">
                    <m:oMathParaPr>
                      <m:jc m:val="left"/>
                    </m:oMathParaPr>
                    <m:oMath xmlns:m="http://schemas.openxmlformats.org/officeDocument/2006/math">
                      <m:r>
                        <a:rPr lang="en-US" altLang="zh-TW" b="0" i="1" smtClean="0">
                          <a:latin typeface="Cambria Math" panose="02040503050406030204" pitchFamily="18" charset="0"/>
                        </a:rPr>
                        <m:t>𝑦</m:t>
                      </m:r>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𝑤</m:t>
                          </m:r>
                        </m:e>
                        <m:sub>
                          <m:r>
                            <a:rPr lang="en-US" altLang="zh-TW" b="0" i="1" smtClean="0">
                              <a:latin typeface="Cambria Math" panose="02040503050406030204" pitchFamily="18" charset="0"/>
                            </a:rPr>
                            <m:t>0</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𝑤</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𝑥</m:t>
                      </m:r>
                    </m:oMath>
                  </m:oMathPara>
                </a14:m>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3"/>
                <a:stretch>
                  <a:fillRect l="-348"/>
                </a:stretch>
              </a:blipFill>
            </p:spPr>
            <p:txBody>
              <a:bodyPr/>
              <a:lstStyle/>
              <a:p>
                <a:r>
                  <a:rPr lang="zh-TW" altLang="en-US">
                    <a:noFill/>
                  </a:rPr>
                  <a:t> </a:t>
                </a:r>
              </a:p>
            </p:txBody>
          </p:sp>
        </mc:Fallback>
      </mc:AlternateContent>
      <p:sp>
        <p:nvSpPr>
          <p:cNvPr id="5" name="文字方塊 4"/>
          <p:cNvSpPr txBox="1"/>
          <p:nvPr/>
        </p:nvSpPr>
        <p:spPr>
          <a:xfrm>
            <a:off x="5818909" y="1920240"/>
            <a:ext cx="3391592" cy="707886"/>
          </a:xfrm>
          <a:prstGeom prst="rect">
            <a:avLst/>
          </a:prstGeom>
          <a:noFill/>
        </p:spPr>
        <p:txBody>
          <a:bodyPr wrap="square" rtlCol="0">
            <a:spAutoFit/>
          </a:bodyPr>
          <a:lstStyle/>
          <a:p>
            <a:r>
              <a:rPr lang="zh-TW" altLang="en-US" sz="2000" dirty="0" smtClean="0">
                <a:latin typeface="標楷體" panose="03000509000000000000" pitchFamily="65" charset="-120"/>
                <a:ea typeface="標楷體" panose="03000509000000000000" pitchFamily="65" charset="-120"/>
              </a:rPr>
              <a:t>假如只有一個解釋變異數</a:t>
            </a:r>
            <a:r>
              <a:rPr lang="en-US" altLang="zh-TW" sz="2000" dirty="0" smtClean="0">
                <a:latin typeface="標楷體" panose="03000509000000000000" pitchFamily="65" charset="-120"/>
                <a:ea typeface="標楷體" panose="03000509000000000000" pitchFamily="65" charset="-120"/>
              </a:rPr>
              <a:t>(x)</a:t>
            </a:r>
            <a:r>
              <a:rPr lang="zh-TW" altLang="en-US" sz="2000" dirty="0" smtClean="0">
                <a:latin typeface="標楷體" panose="03000509000000000000" pitchFamily="65" charset="-120"/>
                <a:ea typeface="標楷體" panose="03000509000000000000" pitchFamily="65" charset="-120"/>
              </a:rPr>
              <a:t>，</a:t>
            </a:r>
            <a:endParaRPr lang="en-US" altLang="zh-TW" sz="2000" dirty="0" smtClean="0">
              <a:latin typeface="標楷體" panose="03000509000000000000" pitchFamily="65" charset="-120"/>
              <a:ea typeface="標楷體" panose="03000509000000000000" pitchFamily="65" charset="-120"/>
            </a:endParaRPr>
          </a:p>
          <a:p>
            <a:r>
              <a:rPr lang="zh-TW" altLang="en-US" sz="2000" dirty="0" smtClean="0">
                <a:latin typeface="標楷體" panose="03000509000000000000" pitchFamily="65" charset="-120"/>
                <a:ea typeface="標楷體" panose="03000509000000000000" pitchFamily="65" charset="-120"/>
              </a:rPr>
              <a:t>可稱為簡單線性回歸</a:t>
            </a:r>
            <a:endParaRPr lang="zh-TW" altLang="en-US" sz="2000" dirty="0">
              <a:latin typeface="標楷體" panose="03000509000000000000" pitchFamily="65" charset="-120"/>
              <a:ea typeface="標楷體" panose="03000509000000000000" pitchFamily="65" charset="-120"/>
            </a:endParaRPr>
          </a:p>
        </p:txBody>
      </p:sp>
      <p:sp>
        <p:nvSpPr>
          <p:cNvPr id="6" name="文字方塊 5"/>
          <p:cNvSpPr txBox="1"/>
          <p:nvPr/>
        </p:nvSpPr>
        <p:spPr>
          <a:xfrm>
            <a:off x="5818909" y="2911108"/>
            <a:ext cx="4314905" cy="1015663"/>
          </a:xfrm>
          <a:prstGeom prst="rect">
            <a:avLst/>
          </a:prstGeom>
          <a:noFill/>
        </p:spPr>
        <p:txBody>
          <a:bodyPr wrap="square" rtlCol="0">
            <a:spAutoFit/>
          </a:bodyPr>
          <a:lstStyle/>
          <a:p>
            <a:r>
              <a:rPr lang="zh-TW" altLang="en-US" sz="2000" dirty="0" smtClean="0">
                <a:latin typeface="標楷體" panose="03000509000000000000" pitchFamily="65" charset="-120"/>
                <a:ea typeface="標楷體" panose="03000509000000000000" pitchFamily="65" charset="-120"/>
              </a:rPr>
              <a:t>然而，解釋變異數可以不只有一個，當有多個變異數時則稱為多元線性回歸，可以以以下算式來表示</a:t>
            </a:r>
            <a:r>
              <a:rPr lang="en-US" altLang="zh-TW" sz="2000" dirty="0" smtClean="0">
                <a:latin typeface="微軟正黑體" panose="020B0604030504040204" pitchFamily="34" charset="-120"/>
                <a:ea typeface="微軟正黑體" panose="020B0604030504040204" pitchFamily="34" charset="-120"/>
              </a:rPr>
              <a:t>:</a:t>
            </a:r>
            <a:endParaRPr lang="zh-TW" altLang="en-US" sz="2000" dirty="0">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7" name="文字方塊 6"/>
              <p:cNvSpPr txBox="1"/>
              <p:nvPr/>
            </p:nvSpPr>
            <p:spPr>
              <a:xfrm>
                <a:off x="5602455" y="3852334"/>
                <a:ext cx="5494884" cy="93288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000" b="0" i="1" smtClean="0">
                          <a:latin typeface="Cambria Math" panose="02040503050406030204" pitchFamily="18" charset="0"/>
                        </a:rPr>
                        <m:t>𝑦</m:t>
                      </m:r>
                      <m:r>
                        <a:rPr lang="en-US" altLang="zh-TW" sz="2000" b="0" i="1" smtClean="0">
                          <a:latin typeface="Cambria Math" panose="02040503050406030204" pitchFamily="18" charset="0"/>
                        </a:rPr>
                        <m:t>= </m:t>
                      </m:r>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𝑤</m:t>
                          </m:r>
                        </m:e>
                        <m:sub>
                          <m:r>
                            <a:rPr lang="en-US" altLang="zh-TW" sz="2000" b="0" i="1" smtClean="0">
                              <a:latin typeface="Cambria Math" panose="02040503050406030204" pitchFamily="18" charset="0"/>
                            </a:rPr>
                            <m:t>0</m:t>
                          </m:r>
                        </m:sub>
                      </m:sSub>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𝑥</m:t>
                          </m:r>
                        </m:e>
                        <m:sub>
                          <m:r>
                            <a:rPr lang="en-US" altLang="zh-TW" sz="2000" b="0" i="1" smtClean="0">
                              <a:latin typeface="Cambria Math" panose="02040503050406030204" pitchFamily="18" charset="0"/>
                            </a:rPr>
                            <m:t>0</m:t>
                          </m:r>
                        </m:sub>
                      </m:sSub>
                      <m:r>
                        <a:rPr lang="en-US" altLang="zh-TW" sz="2000" b="0" i="1" smtClean="0">
                          <a:latin typeface="Cambria Math" panose="02040503050406030204" pitchFamily="18" charset="0"/>
                        </a:rPr>
                        <m:t>+ </m:t>
                      </m:r>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𝑤</m:t>
                          </m:r>
                        </m:e>
                        <m:sub>
                          <m:r>
                            <a:rPr lang="en-US" altLang="zh-TW" sz="2000" b="0" i="1" smtClean="0">
                              <a:latin typeface="Cambria Math" panose="02040503050406030204" pitchFamily="18" charset="0"/>
                            </a:rPr>
                            <m:t>1</m:t>
                          </m:r>
                        </m:sub>
                      </m:sSub>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𝑥</m:t>
                          </m:r>
                        </m:e>
                        <m:sub>
                          <m:r>
                            <a:rPr lang="en-US" altLang="zh-TW" sz="2000" b="0" i="1" smtClean="0">
                              <a:latin typeface="Cambria Math" panose="02040503050406030204" pitchFamily="18" charset="0"/>
                            </a:rPr>
                            <m:t>1</m:t>
                          </m:r>
                        </m:sub>
                      </m:sSub>
                      <m:r>
                        <a:rPr lang="en-US" altLang="zh-TW" sz="2000" b="0" i="1" smtClean="0">
                          <a:latin typeface="Cambria Math" panose="02040503050406030204" pitchFamily="18" charset="0"/>
                        </a:rPr>
                        <m:t>…+</m:t>
                      </m:r>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𝑤</m:t>
                          </m:r>
                        </m:e>
                        <m:sub>
                          <m:r>
                            <a:rPr lang="en-US" altLang="zh-TW" sz="2000" b="0" i="1" smtClean="0">
                              <a:latin typeface="Cambria Math" panose="02040503050406030204" pitchFamily="18" charset="0"/>
                            </a:rPr>
                            <m:t>𝑚</m:t>
                          </m:r>
                        </m:sub>
                      </m:sSub>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𝑥</m:t>
                          </m:r>
                        </m:e>
                        <m:sub>
                          <m:r>
                            <a:rPr lang="en-US" altLang="zh-TW" sz="2000" b="0" i="1" smtClean="0">
                              <a:latin typeface="Cambria Math" panose="02040503050406030204" pitchFamily="18" charset="0"/>
                            </a:rPr>
                            <m:t>𝑚</m:t>
                          </m:r>
                          <m:r>
                            <a:rPr lang="en-US" altLang="zh-TW" sz="2000" b="0" i="1" smtClean="0">
                              <a:latin typeface="Cambria Math" panose="02040503050406030204" pitchFamily="18" charset="0"/>
                            </a:rPr>
                            <m:t> =</m:t>
                          </m:r>
                        </m:sub>
                      </m:sSub>
                      <m:r>
                        <a:rPr lang="en-US" altLang="zh-TW" sz="2000" b="0" i="1" smtClean="0">
                          <a:latin typeface="Cambria Math" panose="02040503050406030204" pitchFamily="18" charset="0"/>
                        </a:rPr>
                        <m:t> </m:t>
                      </m:r>
                      <m:nary>
                        <m:naryPr>
                          <m:chr m:val="∑"/>
                          <m:ctrlPr>
                            <a:rPr lang="en-US" altLang="zh-TW" sz="2000" b="0" i="1" smtClean="0">
                              <a:latin typeface="Cambria Math" panose="02040503050406030204" pitchFamily="18" charset="0"/>
                            </a:rPr>
                          </m:ctrlPr>
                        </m:naryPr>
                        <m:sub>
                          <m:r>
                            <m:rPr>
                              <m:brk m:alnAt="23"/>
                            </m:rPr>
                            <a:rPr lang="en-US" altLang="zh-TW" sz="2000" b="0" i="1" smtClean="0">
                              <a:latin typeface="Cambria Math" panose="02040503050406030204" pitchFamily="18" charset="0"/>
                            </a:rPr>
                            <m:t>𝑖</m:t>
                          </m:r>
                          <m:r>
                            <a:rPr lang="en-US" altLang="zh-TW" sz="2000" b="0" i="1" smtClean="0">
                              <a:latin typeface="Cambria Math" panose="02040503050406030204" pitchFamily="18" charset="0"/>
                            </a:rPr>
                            <m:t>=0</m:t>
                          </m:r>
                        </m:sub>
                        <m:sup>
                          <m:r>
                            <a:rPr lang="en-US" altLang="zh-TW" sz="2000" b="0" i="1" smtClean="0">
                              <a:latin typeface="Cambria Math" panose="02040503050406030204" pitchFamily="18" charset="0"/>
                            </a:rPr>
                            <m:t>𝑚</m:t>
                          </m:r>
                        </m:sup>
                        <m:e>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𝑤</m:t>
                              </m:r>
                            </m:e>
                            <m:sub>
                              <m:r>
                                <a:rPr lang="en-US" altLang="zh-TW" sz="2000" b="0" i="1" smtClean="0">
                                  <a:latin typeface="Cambria Math" panose="02040503050406030204" pitchFamily="18" charset="0"/>
                                </a:rPr>
                                <m:t>𝑖</m:t>
                              </m:r>
                            </m:sub>
                          </m:sSub>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𝑥</m:t>
                              </m:r>
                            </m:e>
                            <m:sub>
                              <m:r>
                                <a:rPr lang="en-US" altLang="zh-TW" sz="2000" b="0" i="1" smtClean="0">
                                  <a:latin typeface="Cambria Math" panose="02040503050406030204" pitchFamily="18" charset="0"/>
                                </a:rPr>
                                <m:t>𝑖</m:t>
                              </m:r>
                            </m:sub>
                          </m:sSub>
                          <m:r>
                            <a:rPr lang="en-US" altLang="zh-TW" sz="2000" b="0" i="1" smtClean="0">
                              <a:latin typeface="Cambria Math" panose="02040503050406030204" pitchFamily="18" charset="0"/>
                            </a:rPr>
                            <m:t>= </m:t>
                          </m:r>
                          <m:sSup>
                            <m:sSupPr>
                              <m:ctrlPr>
                                <a:rPr lang="en-US" altLang="zh-TW" sz="2000" b="0" i="1" smtClean="0">
                                  <a:latin typeface="Cambria Math" panose="02040503050406030204" pitchFamily="18" charset="0"/>
                                </a:rPr>
                              </m:ctrlPr>
                            </m:sSupPr>
                            <m:e>
                              <m:r>
                                <a:rPr lang="en-US" altLang="zh-TW" sz="2000" b="0" i="1" smtClean="0">
                                  <a:latin typeface="Cambria Math" panose="02040503050406030204" pitchFamily="18" charset="0"/>
                                </a:rPr>
                                <m:t>𝑤</m:t>
                              </m:r>
                            </m:e>
                            <m:sup>
                              <m:r>
                                <a:rPr lang="en-US" altLang="zh-TW" sz="2000" b="0" i="1" smtClean="0">
                                  <a:latin typeface="Cambria Math" panose="02040503050406030204" pitchFamily="18" charset="0"/>
                                </a:rPr>
                                <m:t>𝑇</m:t>
                              </m:r>
                            </m:sup>
                          </m:sSup>
                          <m:r>
                            <a:rPr lang="en-US" altLang="zh-TW" sz="2000" b="0" i="1" smtClean="0">
                              <a:latin typeface="Cambria Math" panose="02040503050406030204" pitchFamily="18" charset="0"/>
                            </a:rPr>
                            <m:t>𝑥</m:t>
                          </m:r>
                        </m:e>
                      </m:nary>
                    </m:oMath>
                  </m:oMathPara>
                </a14:m>
                <a:endParaRPr lang="zh-TW" altLang="en-US"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5602455" y="3852334"/>
                <a:ext cx="5494884" cy="932884"/>
              </a:xfrm>
              <a:prstGeom prst="rect">
                <a:avLst/>
              </a:prstGeom>
              <a:blipFill>
                <a:blip r:embed="rId4"/>
                <a:stretch>
                  <a:fillRect/>
                </a:stretch>
              </a:blipFill>
            </p:spPr>
            <p:txBody>
              <a:bodyPr/>
              <a:lstStyle/>
              <a:p>
                <a:r>
                  <a:rPr lang="zh-TW" altLang="en-US">
                    <a:noFill/>
                  </a:rPr>
                  <a:t> </a:t>
                </a:r>
              </a:p>
            </p:txBody>
          </p:sp>
        </mc:Fallback>
      </mc:AlternateContent>
      <p:sp>
        <p:nvSpPr>
          <p:cNvPr id="8" name="投影片編號版面配置區 7"/>
          <p:cNvSpPr>
            <a:spLocks noGrp="1"/>
          </p:cNvSpPr>
          <p:nvPr>
            <p:ph type="sldNum" sz="quarter" idx="12"/>
          </p:nvPr>
        </p:nvSpPr>
        <p:spPr/>
        <p:txBody>
          <a:bodyPr/>
          <a:lstStyle/>
          <a:p>
            <a:fld id="{753FDCA3-9BE4-42E3-9088-CB6F8D2D9B8F}" type="slidenum">
              <a:rPr lang="zh-TW" altLang="en-US" smtClean="0"/>
              <a:t>5</a:t>
            </a:fld>
            <a:endParaRPr lang="zh-TW" altLang="en-US"/>
          </a:p>
        </p:txBody>
      </p:sp>
      <p:sp>
        <p:nvSpPr>
          <p:cNvPr id="9" name="文字方塊 8"/>
          <p:cNvSpPr txBox="1"/>
          <p:nvPr/>
        </p:nvSpPr>
        <p:spPr>
          <a:xfrm>
            <a:off x="1944311" y="5251893"/>
            <a:ext cx="2784764" cy="369332"/>
          </a:xfrm>
          <a:prstGeom prst="rect">
            <a:avLst/>
          </a:prstGeom>
          <a:noFill/>
        </p:spPr>
        <p:txBody>
          <a:bodyPr wrap="square" rtlCol="0">
            <a:spAutoFit/>
          </a:bodyPr>
          <a:lstStyle/>
          <a:p>
            <a:r>
              <a:rPr lang="en-US" altLang="zh-TW" dirty="0" smtClean="0"/>
              <a:t>x</a:t>
            </a:r>
            <a:r>
              <a:rPr lang="zh-TW" altLang="en-US" dirty="0" smtClean="0">
                <a:latin typeface="標楷體" panose="03000509000000000000" pitchFamily="65" charset="-120"/>
                <a:ea typeface="標楷體" panose="03000509000000000000" pitchFamily="65" charset="-120"/>
              </a:rPr>
              <a:t>軸為解釋變異數</a:t>
            </a:r>
            <a:endParaRPr lang="zh-TW" altLang="en-US" dirty="0">
              <a:latin typeface="標楷體" panose="03000509000000000000" pitchFamily="65" charset="-120"/>
              <a:ea typeface="標楷體" panose="03000509000000000000" pitchFamily="65" charset="-120"/>
            </a:endParaRPr>
          </a:p>
        </p:txBody>
      </p:sp>
      <p:sp>
        <p:nvSpPr>
          <p:cNvPr id="10" name="文字方塊 9"/>
          <p:cNvSpPr txBox="1"/>
          <p:nvPr/>
        </p:nvSpPr>
        <p:spPr>
          <a:xfrm>
            <a:off x="482302" y="2649415"/>
            <a:ext cx="461665" cy="2031325"/>
          </a:xfrm>
          <a:prstGeom prst="rect">
            <a:avLst/>
          </a:prstGeom>
          <a:noFill/>
        </p:spPr>
        <p:txBody>
          <a:bodyPr vert="horz" wrap="square" rtlCol="0">
            <a:spAutoFit/>
          </a:bodyPr>
          <a:lstStyle/>
          <a:p>
            <a:pPr algn="ctr"/>
            <a:r>
              <a:rPr lang="en-US" altLang="zh-TW" dirty="0" smtClean="0"/>
              <a:t>y</a:t>
            </a:r>
            <a:r>
              <a:rPr lang="zh-TW" altLang="en-US" dirty="0" smtClean="0">
                <a:latin typeface="標楷體" panose="03000509000000000000" pitchFamily="65" charset="-120"/>
                <a:ea typeface="標楷體" panose="03000509000000000000" pitchFamily="65" charset="-120"/>
              </a:rPr>
              <a:t>軸</a:t>
            </a:r>
            <a:endParaRPr lang="en-US" altLang="zh-TW" dirty="0" smtClean="0">
              <a:latin typeface="標楷體" panose="03000509000000000000" pitchFamily="65" charset="-120"/>
              <a:ea typeface="標楷體" panose="03000509000000000000" pitchFamily="65" charset="-120"/>
            </a:endParaRPr>
          </a:p>
          <a:p>
            <a:pPr algn="ctr"/>
            <a:r>
              <a:rPr lang="zh-TW" altLang="en-US" dirty="0" smtClean="0">
                <a:latin typeface="標楷體" panose="03000509000000000000" pitchFamily="65" charset="-120"/>
                <a:ea typeface="標楷體" panose="03000509000000000000" pitchFamily="65" charset="-120"/>
              </a:rPr>
              <a:t>為</a:t>
            </a:r>
            <a:endParaRPr lang="en-US" altLang="zh-TW" dirty="0" smtClean="0">
              <a:latin typeface="標楷體" panose="03000509000000000000" pitchFamily="65" charset="-120"/>
              <a:ea typeface="標楷體" panose="03000509000000000000" pitchFamily="65" charset="-120"/>
            </a:endParaRPr>
          </a:p>
          <a:p>
            <a:pPr algn="ctr"/>
            <a:r>
              <a:rPr lang="zh-TW" altLang="en-US" dirty="0" smtClean="0">
                <a:latin typeface="標楷體" panose="03000509000000000000" pitchFamily="65" charset="-120"/>
                <a:ea typeface="標楷體" panose="03000509000000000000" pitchFamily="65" charset="-120"/>
              </a:rPr>
              <a:t>反</a:t>
            </a:r>
            <a:endParaRPr lang="en-US" altLang="zh-TW" dirty="0" smtClean="0">
              <a:latin typeface="標楷體" panose="03000509000000000000" pitchFamily="65" charset="-120"/>
              <a:ea typeface="標楷體" panose="03000509000000000000" pitchFamily="65" charset="-120"/>
            </a:endParaRPr>
          </a:p>
          <a:p>
            <a:pPr algn="ctr"/>
            <a:r>
              <a:rPr lang="zh-TW" altLang="en-US" dirty="0" smtClean="0">
                <a:latin typeface="標楷體" panose="03000509000000000000" pitchFamily="65" charset="-120"/>
                <a:ea typeface="標楷體" panose="03000509000000000000" pitchFamily="65" charset="-120"/>
              </a:rPr>
              <a:t>應</a:t>
            </a:r>
            <a:endParaRPr lang="en-US" altLang="zh-TW" dirty="0" smtClean="0">
              <a:latin typeface="標楷體" panose="03000509000000000000" pitchFamily="65" charset="-120"/>
              <a:ea typeface="標楷體" panose="03000509000000000000" pitchFamily="65" charset="-120"/>
            </a:endParaRPr>
          </a:p>
          <a:p>
            <a:pPr algn="ctr"/>
            <a:r>
              <a:rPr lang="zh-TW" altLang="en-US" dirty="0" smtClean="0">
                <a:latin typeface="標楷體" panose="03000509000000000000" pitchFamily="65" charset="-120"/>
                <a:ea typeface="標楷體" panose="03000509000000000000" pitchFamily="65" charset="-120"/>
              </a:rPr>
              <a:t>變</a:t>
            </a:r>
            <a:endParaRPr lang="en-US" altLang="zh-TW" dirty="0" smtClean="0">
              <a:latin typeface="標楷體" panose="03000509000000000000" pitchFamily="65" charset="-120"/>
              <a:ea typeface="標楷體" panose="03000509000000000000" pitchFamily="65" charset="-120"/>
            </a:endParaRPr>
          </a:p>
          <a:p>
            <a:pPr algn="ctr"/>
            <a:r>
              <a:rPr lang="zh-TW" altLang="en-US" dirty="0">
                <a:latin typeface="標楷體" panose="03000509000000000000" pitchFamily="65" charset="-120"/>
                <a:ea typeface="標楷體" panose="03000509000000000000" pitchFamily="65" charset="-120"/>
              </a:rPr>
              <a:t>數</a:t>
            </a:r>
          </a:p>
        </p:txBody>
      </p:sp>
      <p:cxnSp>
        <p:nvCxnSpPr>
          <p:cNvPr id="11" name="直線單箭頭接點 10"/>
          <p:cNvCxnSpPr/>
          <p:nvPr/>
        </p:nvCxnSpPr>
        <p:spPr>
          <a:xfrm flipH="1" flipV="1">
            <a:off x="1254227" y="2516957"/>
            <a:ext cx="5959" cy="29196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直線單箭頭接點 11"/>
          <p:cNvCxnSpPr/>
          <p:nvPr/>
        </p:nvCxnSpPr>
        <p:spPr>
          <a:xfrm>
            <a:off x="725131" y="5029695"/>
            <a:ext cx="37731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直線接點 12"/>
          <p:cNvCxnSpPr/>
          <p:nvPr/>
        </p:nvCxnSpPr>
        <p:spPr>
          <a:xfrm flipV="1">
            <a:off x="742173" y="3180704"/>
            <a:ext cx="4198157" cy="1540301"/>
          </a:xfrm>
          <a:prstGeom prst="line">
            <a:avLst/>
          </a:prstGeom>
        </p:spPr>
        <p:style>
          <a:lnRef idx="3">
            <a:schemeClr val="accent2"/>
          </a:lnRef>
          <a:fillRef idx="0">
            <a:schemeClr val="accent2"/>
          </a:fillRef>
          <a:effectRef idx="2">
            <a:schemeClr val="accent2"/>
          </a:effectRef>
          <a:fontRef idx="minor">
            <a:schemeClr val="tx1"/>
          </a:fontRef>
        </p:style>
      </p:cxnSp>
      <p:sp>
        <p:nvSpPr>
          <p:cNvPr id="14" name="橢圓 13"/>
          <p:cNvSpPr/>
          <p:nvPr/>
        </p:nvSpPr>
        <p:spPr>
          <a:xfrm>
            <a:off x="1574276" y="4001294"/>
            <a:ext cx="150829" cy="146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橢圓 14"/>
          <p:cNvSpPr/>
          <p:nvPr/>
        </p:nvSpPr>
        <p:spPr>
          <a:xfrm>
            <a:off x="1974350" y="4349574"/>
            <a:ext cx="150829" cy="146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橢圓 15"/>
          <p:cNvSpPr/>
          <p:nvPr/>
        </p:nvSpPr>
        <p:spPr>
          <a:xfrm>
            <a:off x="2471212" y="4263151"/>
            <a:ext cx="150829" cy="146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橢圓 16"/>
          <p:cNvSpPr/>
          <p:nvPr/>
        </p:nvSpPr>
        <p:spPr>
          <a:xfrm>
            <a:off x="2546626" y="3765312"/>
            <a:ext cx="150829" cy="146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橢圓 17"/>
          <p:cNvSpPr/>
          <p:nvPr/>
        </p:nvSpPr>
        <p:spPr>
          <a:xfrm>
            <a:off x="2949248" y="3360091"/>
            <a:ext cx="150829" cy="146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橢圓 18"/>
          <p:cNvSpPr/>
          <p:nvPr/>
        </p:nvSpPr>
        <p:spPr>
          <a:xfrm>
            <a:off x="3185864" y="3882428"/>
            <a:ext cx="150829" cy="146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橢圓 19"/>
          <p:cNvSpPr/>
          <p:nvPr/>
        </p:nvSpPr>
        <p:spPr>
          <a:xfrm>
            <a:off x="3550711" y="3591827"/>
            <a:ext cx="150829" cy="146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橢圓 20"/>
          <p:cNvSpPr/>
          <p:nvPr/>
        </p:nvSpPr>
        <p:spPr>
          <a:xfrm>
            <a:off x="4038201" y="3601455"/>
            <a:ext cx="150829" cy="146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橢圓 21"/>
          <p:cNvSpPr/>
          <p:nvPr/>
        </p:nvSpPr>
        <p:spPr>
          <a:xfrm>
            <a:off x="4249456" y="3268707"/>
            <a:ext cx="150829" cy="146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3" name="直線接點 22"/>
          <p:cNvCxnSpPr>
            <a:stCxn id="18" idx="4"/>
          </p:cNvCxnSpPr>
          <p:nvPr/>
        </p:nvCxnSpPr>
        <p:spPr>
          <a:xfrm>
            <a:off x="3024663" y="3506591"/>
            <a:ext cx="7374" cy="37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a:xfrm flipH="1">
            <a:off x="1648821" y="4009551"/>
            <a:ext cx="1" cy="37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線接點 24"/>
          <p:cNvCxnSpPr>
            <a:endCxn id="15" idx="4"/>
          </p:cNvCxnSpPr>
          <p:nvPr/>
        </p:nvCxnSpPr>
        <p:spPr>
          <a:xfrm>
            <a:off x="2049765" y="4246943"/>
            <a:ext cx="0" cy="249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a:off x="2546625" y="4060346"/>
            <a:ext cx="1" cy="331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接點 26"/>
          <p:cNvCxnSpPr/>
          <p:nvPr/>
        </p:nvCxnSpPr>
        <p:spPr>
          <a:xfrm>
            <a:off x="2621644" y="3846272"/>
            <a:ext cx="396" cy="1826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接點 27"/>
          <p:cNvCxnSpPr/>
          <p:nvPr/>
        </p:nvCxnSpPr>
        <p:spPr>
          <a:xfrm>
            <a:off x="3261278" y="3784166"/>
            <a:ext cx="1" cy="2394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接點 28"/>
          <p:cNvCxnSpPr>
            <a:endCxn id="21" idx="4"/>
          </p:cNvCxnSpPr>
          <p:nvPr/>
        </p:nvCxnSpPr>
        <p:spPr>
          <a:xfrm>
            <a:off x="4113135" y="3482105"/>
            <a:ext cx="481" cy="265850"/>
          </a:xfrm>
          <a:prstGeom prst="line">
            <a:avLst/>
          </a:prstGeom>
        </p:spPr>
        <p:style>
          <a:lnRef idx="1">
            <a:schemeClr val="accent1"/>
          </a:lnRef>
          <a:fillRef idx="0">
            <a:schemeClr val="accent1"/>
          </a:fillRef>
          <a:effectRef idx="0">
            <a:schemeClr val="accent1"/>
          </a:effectRef>
          <a:fontRef idx="minor">
            <a:schemeClr val="tx1"/>
          </a:fontRef>
        </p:style>
      </p:cxnSp>
      <p:sp>
        <p:nvSpPr>
          <p:cNvPr id="30" name="橢圓 29"/>
          <p:cNvSpPr/>
          <p:nvPr/>
        </p:nvSpPr>
        <p:spPr>
          <a:xfrm>
            <a:off x="1129743" y="4400212"/>
            <a:ext cx="235670" cy="2455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1" name="直線單箭頭接點 30"/>
          <p:cNvCxnSpPr/>
          <p:nvPr/>
        </p:nvCxnSpPr>
        <p:spPr>
          <a:xfrm flipV="1">
            <a:off x="851162" y="4655211"/>
            <a:ext cx="303611" cy="13404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2" name="文字方塊 31"/>
              <p:cNvSpPr txBox="1"/>
              <p:nvPr/>
            </p:nvSpPr>
            <p:spPr>
              <a:xfrm>
                <a:off x="514890" y="6014525"/>
                <a:ext cx="6725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000" i="1" smtClean="0">
                              <a:latin typeface="Cambria Math" panose="02040503050406030204" pitchFamily="18" charset="0"/>
                            </a:rPr>
                          </m:ctrlPr>
                        </m:sSubPr>
                        <m:e>
                          <m:r>
                            <a:rPr lang="en-US" altLang="zh-TW" sz="2000" b="0" i="1" smtClean="0">
                              <a:latin typeface="Cambria Math" panose="02040503050406030204" pitchFamily="18" charset="0"/>
                            </a:rPr>
                            <m:t>𝑤</m:t>
                          </m:r>
                        </m:e>
                        <m:sub>
                          <m:r>
                            <a:rPr lang="en-US" altLang="zh-TW" sz="2000" b="0" i="1" smtClean="0">
                              <a:latin typeface="Cambria Math" panose="02040503050406030204" pitchFamily="18" charset="0"/>
                            </a:rPr>
                            <m:t>0</m:t>
                          </m:r>
                        </m:sub>
                      </m:sSub>
                    </m:oMath>
                  </m:oMathPara>
                </a14:m>
                <a:endParaRPr lang="zh-TW" altLang="en-US" sz="2000" dirty="0"/>
              </a:p>
            </p:txBody>
          </p:sp>
        </mc:Choice>
        <mc:Fallback xmlns="">
          <p:sp>
            <p:nvSpPr>
              <p:cNvPr id="32" name="文字方塊 31"/>
              <p:cNvSpPr txBox="1">
                <a:spLocks noRot="1" noChangeAspect="1" noMove="1" noResize="1" noEditPoints="1" noAdjustHandles="1" noChangeArrowheads="1" noChangeShapeType="1" noTextEdit="1"/>
              </p:cNvSpPr>
              <p:nvPr/>
            </p:nvSpPr>
            <p:spPr>
              <a:xfrm>
                <a:off x="514890" y="6014525"/>
                <a:ext cx="672543" cy="400110"/>
              </a:xfrm>
              <a:prstGeom prst="rect">
                <a:avLst/>
              </a:prstGeom>
              <a:blipFill>
                <a:blip r:embed="rId5"/>
                <a:stretch>
                  <a:fillRect b="-1538"/>
                </a:stretch>
              </a:blipFill>
            </p:spPr>
            <p:txBody>
              <a:bodyPr/>
              <a:lstStyle/>
              <a:p>
                <a:r>
                  <a:rPr lang="zh-TW" altLang="en-US">
                    <a:noFill/>
                  </a:rPr>
                  <a:t> </a:t>
                </a:r>
              </a:p>
            </p:txBody>
          </p:sp>
        </mc:Fallback>
      </mc:AlternateContent>
      <p:cxnSp>
        <p:nvCxnSpPr>
          <p:cNvPr id="33" name="直線接點 32"/>
          <p:cNvCxnSpPr/>
          <p:nvPr/>
        </p:nvCxnSpPr>
        <p:spPr>
          <a:xfrm flipH="1">
            <a:off x="3902673" y="3561626"/>
            <a:ext cx="9192" cy="664601"/>
          </a:xfrm>
          <a:prstGeom prst="line">
            <a:avLst/>
          </a:prstGeom>
        </p:spPr>
        <p:style>
          <a:lnRef idx="2">
            <a:schemeClr val="dk1"/>
          </a:lnRef>
          <a:fillRef idx="0">
            <a:schemeClr val="dk1"/>
          </a:fillRef>
          <a:effectRef idx="1">
            <a:schemeClr val="dk1"/>
          </a:effectRef>
          <a:fontRef idx="minor">
            <a:schemeClr val="tx1"/>
          </a:fontRef>
        </p:style>
      </p:cxnSp>
      <p:cxnSp>
        <p:nvCxnSpPr>
          <p:cNvPr id="34" name="直線接點 33"/>
          <p:cNvCxnSpPr/>
          <p:nvPr/>
        </p:nvCxnSpPr>
        <p:spPr>
          <a:xfrm>
            <a:off x="2099317" y="4225004"/>
            <a:ext cx="1803356" cy="1223"/>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5" name="文字方塊 34"/>
              <p:cNvSpPr txBox="1"/>
              <p:nvPr/>
            </p:nvSpPr>
            <p:spPr>
              <a:xfrm>
                <a:off x="3735093" y="3671279"/>
                <a:ext cx="6394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i="1" smtClean="0">
                          <a:latin typeface="Cambria Math" panose="02040503050406030204" pitchFamily="18" charset="0"/>
                        </a:rPr>
                        <m:t>∆</m:t>
                      </m:r>
                      <m:r>
                        <a:rPr lang="en-US" altLang="zh-TW" b="0" i="1" smtClean="0">
                          <a:latin typeface="Cambria Math" panose="02040503050406030204" pitchFamily="18" charset="0"/>
                        </a:rPr>
                        <m:t>𝑦</m:t>
                      </m:r>
                    </m:oMath>
                  </m:oMathPara>
                </a14:m>
                <a:endParaRPr lang="zh-TW" altLang="en-US" dirty="0"/>
              </a:p>
            </p:txBody>
          </p:sp>
        </mc:Choice>
        <mc:Fallback xmlns="">
          <p:sp>
            <p:nvSpPr>
              <p:cNvPr id="35" name="文字方塊 34"/>
              <p:cNvSpPr txBox="1">
                <a:spLocks noRot="1" noChangeAspect="1" noMove="1" noResize="1" noEditPoints="1" noAdjustHandles="1" noChangeArrowheads="1" noChangeShapeType="1" noTextEdit="1"/>
              </p:cNvSpPr>
              <p:nvPr/>
            </p:nvSpPr>
            <p:spPr>
              <a:xfrm>
                <a:off x="3735093" y="3671279"/>
                <a:ext cx="639427" cy="369332"/>
              </a:xfrm>
              <a:prstGeom prst="rect">
                <a:avLst/>
              </a:prstGeom>
              <a:blipFill>
                <a:blip r:embed="rId6"/>
                <a:stretch>
                  <a:fillRect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6" name="文字方塊 35"/>
              <p:cNvSpPr txBox="1"/>
              <p:nvPr/>
            </p:nvSpPr>
            <p:spPr>
              <a:xfrm>
                <a:off x="2953040" y="4134110"/>
                <a:ext cx="6394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i="1" smtClean="0">
                          <a:latin typeface="Cambria Math" panose="02040503050406030204" pitchFamily="18" charset="0"/>
                        </a:rPr>
                        <m:t>∆</m:t>
                      </m:r>
                      <m:r>
                        <a:rPr lang="en-US" altLang="zh-TW" b="0" i="1" smtClean="0">
                          <a:latin typeface="Cambria Math" panose="02040503050406030204" pitchFamily="18" charset="0"/>
                        </a:rPr>
                        <m:t>𝑥</m:t>
                      </m:r>
                    </m:oMath>
                  </m:oMathPara>
                </a14:m>
                <a:endParaRPr lang="zh-TW" altLang="en-US" dirty="0"/>
              </a:p>
            </p:txBody>
          </p:sp>
        </mc:Choice>
        <mc:Fallback xmlns="">
          <p:sp>
            <p:nvSpPr>
              <p:cNvPr id="36" name="文字方塊 35"/>
              <p:cNvSpPr txBox="1">
                <a:spLocks noRot="1" noChangeAspect="1" noMove="1" noResize="1" noEditPoints="1" noAdjustHandles="1" noChangeArrowheads="1" noChangeShapeType="1" noTextEdit="1"/>
              </p:cNvSpPr>
              <p:nvPr/>
            </p:nvSpPr>
            <p:spPr>
              <a:xfrm>
                <a:off x="2953040" y="4134110"/>
                <a:ext cx="639427" cy="369332"/>
              </a:xfrm>
              <a:prstGeom prst="rect">
                <a:avLst/>
              </a:prstGeom>
              <a:blipFill>
                <a:blip r:embed="rId7"/>
                <a:stretch>
                  <a:fillRect/>
                </a:stretch>
              </a:blipFill>
            </p:spPr>
            <p:txBody>
              <a:bodyPr/>
              <a:lstStyle/>
              <a:p>
                <a:r>
                  <a:rPr lang="zh-TW" altLang="en-US">
                    <a:noFill/>
                  </a:rPr>
                  <a:t> </a:t>
                </a:r>
              </a:p>
            </p:txBody>
          </p:sp>
        </mc:Fallback>
      </mc:AlternateContent>
      <p:cxnSp>
        <p:nvCxnSpPr>
          <p:cNvPr id="37" name="直線單箭頭接點 36"/>
          <p:cNvCxnSpPr/>
          <p:nvPr/>
        </p:nvCxnSpPr>
        <p:spPr>
          <a:xfrm>
            <a:off x="3142608" y="2190786"/>
            <a:ext cx="1586467" cy="10012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9" name="文字方塊 38"/>
              <p:cNvSpPr txBox="1"/>
              <p:nvPr/>
            </p:nvSpPr>
            <p:spPr>
              <a:xfrm>
                <a:off x="3632755" y="4283954"/>
                <a:ext cx="1683252" cy="369332"/>
              </a:xfrm>
              <a:prstGeom prst="rect">
                <a:avLst/>
              </a:prstGeom>
              <a:noFill/>
            </p:spPr>
            <p:txBody>
              <a:bodyPr wrap="square" rtlCol="0">
                <a:spAutoFit/>
              </a:bodyPr>
              <a:lstStyle/>
              <a:p>
                <a14:m>
                  <m:oMath xmlns:m="http://schemas.openxmlformats.org/officeDocument/2006/math">
                    <m:r>
                      <a:rPr lang="en-US" altLang="zh-TW" b="0" i="1" smtClean="0">
                        <a:latin typeface="Cambria Math" panose="02040503050406030204" pitchFamily="18" charset="0"/>
                      </a:rPr>
                      <m:t>𝑤</m:t>
                    </m:r>
                    <m:r>
                      <a:rPr lang="en-US" altLang="zh-TW" b="0" i="1" smtClean="0">
                        <a:latin typeface="Cambria Math" panose="02040503050406030204" pitchFamily="18" charset="0"/>
                      </a:rPr>
                      <m:t>1=∆</m:t>
                    </m:r>
                    <m:r>
                      <a:rPr lang="en-US" altLang="zh-TW" b="0" i="1" smtClean="0">
                        <a:latin typeface="Cambria Math" panose="02040503050406030204" pitchFamily="18" charset="0"/>
                      </a:rPr>
                      <m:t>𝑦</m:t>
                    </m:r>
                    <m:r>
                      <a:rPr lang="en-US" altLang="zh-TW" b="0" i="1" smtClean="0">
                        <a:latin typeface="Cambria Math" panose="02040503050406030204" pitchFamily="18" charset="0"/>
                      </a:rPr>
                      <m:t>/</m:t>
                    </m:r>
                  </m:oMath>
                </a14:m>
                <a:r>
                  <a:rPr lang="zh-TW" altLang="en-US" dirty="0"/>
                  <a:t> </a:t>
                </a:r>
                <a14:m>
                  <m:oMath xmlns:m="http://schemas.openxmlformats.org/officeDocument/2006/math">
                    <m:r>
                      <a:rPr lang="zh-TW" altLang="en-US" i="1">
                        <a:latin typeface="Cambria Math" panose="02040503050406030204" pitchFamily="18" charset="0"/>
                      </a:rPr>
                      <m:t>∆</m:t>
                    </m:r>
                    <m:r>
                      <a:rPr lang="en-US" altLang="zh-TW" b="0" i="1" smtClean="0">
                        <a:latin typeface="Cambria Math" panose="02040503050406030204" pitchFamily="18" charset="0"/>
                      </a:rPr>
                      <m:t>𝑥</m:t>
                    </m:r>
                  </m:oMath>
                </a14:m>
                <a:endParaRPr lang="zh-TW" altLang="en-US" dirty="0"/>
              </a:p>
            </p:txBody>
          </p:sp>
        </mc:Choice>
        <mc:Fallback xmlns="">
          <p:sp>
            <p:nvSpPr>
              <p:cNvPr id="39" name="文字方塊 38"/>
              <p:cNvSpPr txBox="1">
                <a:spLocks noRot="1" noChangeAspect="1" noMove="1" noResize="1" noEditPoints="1" noAdjustHandles="1" noChangeArrowheads="1" noChangeShapeType="1" noTextEdit="1"/>
              </p:cNvSpPr>
              <p:nvPr/>
            </p:nvSpPr>
            <p:spPr>
              <a:xfrm>
                <a:off x="3632755" y="4283954"/>
                <a:ext cx="1683252" cy="369332"/>
              </a:xfrm>
              <a:prstGeom prst="rect">
                <a:avLst/>
              </a:prstGeom>
              <a:blipFill>
                <a:blip r:embed="rId8"/>
                <a:stretch>
                  <a:fillRect b="-13333"/>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411450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latin typeface="標楷體" panose="03000509000000000000" pitchFamily="65" charset="-120"/>
                <a:ea typeface="標楷體" panose="03000509000000000000" pitchFamily="65" charset="-120"/>
              </a:rPr>
              <a:t>如何評估線性關係</a:t>
            </a:r>
            <a:endParaRPr lang="zh-TW" altLang="en-US" dirty="0">
              <a:latin typeface="標楷體" panose="03000509000000000000" pitchFamily="65" charset="-120"/>
              <a:ea typeface="標楷體" panose="03000509000000000000" pitchFamily="65" charset="-120"/>
            </a:endParaRP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674016" y="1660484"/>
                <a:ext cx="10515600" cy="4351338"/>
              </a:xfrm>
            </p:spPr>
            <p:txBody>
              <a:bodyPr>
                <a:normAutofit/>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相關係數矩陣中包含相關係數，又可稱</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Pearson’s r</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，用來評估一對特徵的線性依賴關係</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相關係數的值介於</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-1~1</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之間，兩特徵間完全正相關值為</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1</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，沒有相關時值為</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0</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，完全負相關值為</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-1</a:t>
                </a:r>
              </a:p>
              <a:p>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Pearson’s r </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可以簡單表示如下</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p>
              <a:p>
                <a14:m>
                  <m:oMath xmlns:m="http://schemas.openxmlformats.org/officeDocument/2006/math">
                    <m:r>
                      <a:rPr lang="en-US" altLang="zh-TW" b="0" i="1" smtClean="0">
                        <a:latin typeface="Cambria Math" panose="02040503050406030204" pitchFamily="18" charset="0"/>
                        <a:ea typeface="微軟正黑體" panose="020B0604030504040204" pitchFamily="34" charset="-120"/>
                      </a:rPr>
                      <m:t>𝑟</m:t>
                    </m:r>
                    <m:r>
                      <a:rPr lang="en-US" altLang="zh-TW" b="0" i="1" smtClean="0">
                        <a:latin typeface="Cambria Math" panose="02040503050406030204" pitchFamily="18" charset="0"/>
                        <a:ea typeface="微軟正黑體" panose="020B0604030504040204" pitchFamily="34" charset="-120"/>
                      </a:rPr>
                      <m:t>= </m:t>
                    </m:r>
                    <m:f>
                      <m:fPr>
                        <m:ctrlPr>
                          <a:rPr lang="en-US" altLang="zh-TW" b="0" i="1" smtClean="0">
                            <a:latin typeface="Cambria Math" panose="02040503050406030204" pitchFamily="18" charset="0"/>
                            <a:ea typeface="微軟正黑體" panose="020B0604030504040204" pitchFamily="34" charset="-120"/>
                          </a:rPr>
                        </m:ctrlPr>
                      </m:fPr>
                      <m:num>
                        <m:nary>
                          <m:naryPr>
                            <m:chr m:val="∑"/>
                            <m:limLoc m:val="subSup"/>
                            <m:ctrlPr>
                              <a:rPr lang="en-US" altLang="zh-TW" b="0" i="1" smtClean="0">
                                <a:latin typeface="Cambria Math" panose="02040503050406030204" pitchFamily="18" charset="0"/>
                                <a:ea typeface="微軟正黑體" panose="020B0604030504040204" pitchFamily="34" charset="-120"/>
                              </a:rPr>
                            </m:ctrlPr>
                          </m:naryPr>
                          <m:sub>
                            <m:r>
                              <m:rPr>
                                <m:brk m:alnAt="25"/>
                              </m:rPr>
                              <a:rPr lang="en-US" altLang="zh-TW" b="0" i="1" smtClean="0">
                                <a:latin typeface="Cambria Math" panose="02040503050406030204" pitchFamily="18" charset="0"/>
                                <a:ea typeface="微軟正黑體" panose="020B0604030504040204" pitchFamily="34" charset="-120"/>
                              </a:rPr>
                              <m:t>𝑖</m:t>
                            </m:r>
                            <m:r>
                              <a:rPr lang="en-US" altLang="zh-TW" b="0" i="1" smtClean="0">
                                <a:latin typeface="Cambria Math" panose="02040503050406030204" pitchFamily="18" charset="0"/>
                                <a:ea typeface="微軟正黑體" panose="020B0604030504040204" pitchFamily="34" charset="-120"/>
                              </a:rPr>
                              <m:t>=1</m:t>
                            </m:r>
                          </m:sub>
                          <m:sup>
                            <m:r>
                              <a:rPr lang="en-US" altLang="zh-TW" b="0" i="1" smtClean="0">
                                <a:latin typeface="Cambria Math" panose="02040503050406030204" pitchFamily="18" charset="0"/>
                                <a:ea typeface="微軟正黑體" panose="020B0604030504040204" pitchFamily="34" charset="-120"/>
                              </a:rPr>
                              <m:t>𝑛</m:t>
                            </m:r>
                          </m:sup>
                          <m:e>
                            <m:d>
                              <m:dPr>
                                <m:begChr m:val="["/>
                                <m:endChr m:val="]"/>
                                <m:ctrlPr>
                                  <a:rPr lang="en-US" altLang="zh-TW" b="0" i="1" smtClean="0">
                                    <a:latin typeface="Cambria Math" panose="02040503050406030204" pitchFamily="18" charset="0"/>
                                    <a:ea typeface="微軟正黑體" panose="020B0604030504040204" pitchFamily="34" charset="-120"/>
                                  </a:rPr>
                                </m:ctrlPr>
                              </m:dPr>
                              <m:e>
                                <m:d>
                                  <m:dPr>
                                    <m:ctrlPr>
                                      <a:rPr lang="en-US" altLang="zh-TW" b="0" i="1" smtClean="0">
                                        <a:latin typeface="Cambria Math" panose="02040503050406030204" pitchFamily="18" charset="0"/>
                                        <a:ea typeface="微軟正黑體" panose="020B0604030504040204" pitchFamily="34" charset="-120"/>
                                      </a:rPr>
                                    </m:ctrlPr>
                                  </m:dPr>
                                  <m:e>
                                    <m:sSup>
                                      <m:sSupPr>
                                        <m:ctrlPr>
                                          <a:rPr lang="en-US" altLang="zh-TW" b="0" i="1" smtClean="0">
                                            <a:latin typeface="Cambria Math" panose="02040503050406030204" pitchFamily="18" charset="0"/>
                                            <a:ea typeface="微軟正黑體" panose="020B0604030504040204" pitchFamily="34" charset="-120"/>
                                          </a:rPr>
                                        </m:ctrlPr>
                                      </m:sSupPr>
                                      <m:e>
                                        <m:r>
                                          <a:rPr lang="en-US" altLang="zh-TW" b="0" i="1" smtClean="0">
                                            <a:latin typeface="Cambria Math" panose="02040503050406030204" pitchFamily="18" charset="0"/>
                                            <a:ea typeface="微軟正黑體" panose="020B0604030504040204" pitchFamily="34" charset="-120"/>
                                          </a:rPr>
                                          <m:t>𝑥</m:t>
                                        </m:r>
                                      </m:e>
                                      <m:sup>
                                        <m:d>
                                          <m:dPr>
                                            <m:ctrlPr>
                                              <a:rPr lang="en-US" altLang="zh-TW" b="0" i="1" smtClean="0">
                                                <a:latin typeface="Cambria Math" panose="02040503050406030204" pitchFamily="18" charset="0"/>
                                                <a:ea typeface="微軟正黑體" panose="020B0604030504040204" pitchFamily="34" charset="-120"/>
                                              </a:rPr>
                                            </m:ctrlPr>
                                          </m:dPr>
                                          <m:e>
                                            <m:r>
                                              <a:rPr lang="en-US" altLang="zh-TW" b="0" i="1" smtClean="0">
                                                <a:latin typeface="Cambria Math" panose="02040503050406030204" pitchFamily="18" charset="0"/>
                                                <a:ea typeface="微軟正黑體" panose="020B0604030504040204" pitchFamily="34" charset="-120"/>
                                              </a:rPr>
                                              <m:t>𝑖</m:t>
                                            </m:r>
                                          </m:e>
                                        </m:d>
                                      </m:sup>
                                    </m:sSup>
                                    <m:r>
                                      <a:rPr lang="en-US" altLang="zh-TW" b="0" i="1" smtClean="0">
                                        <a:latin typeface="Cambria Math" panose="02040503050406030204" pitchFamily="18" charset="0"/>
                                        <a:ea typeface="微軟正黑體" panose="020B0604030504040204" pitchFamily="34" charset="-120"/>
                                      </a:rPr>
                                      <m:t>−</m:t>
                                    </m:r>
                                    <m:sSub>
                                      <m:sSubPr>
                                        <m:ctrlPr>
                                          <a:rPr lang="en-US" altLang="zh-TW" b="0" i="1" smtClean="0">
                                            <a:latin typeface="Cambria Math" panose="02040503050406030204" pitchFamily="18" charset="0"/>
                                            <a:ea typeface="微軟正黑體" panose="020B0604030504040204" pitchFamily="34" charset="-120"/>
                                          </a:rPr>
                                        </m:ctrlPr>
                                      </m:sSubPr>
                                      <m:e>
                                        <m:r>
                                          <a:rPr lang="zh-TW" altLang="en-US" b="0" i="1" smtClean="0">
                                            <a:latin typeface="Cambria Math" panose="02040503050406030204" pitchFamily="18" charset="0"/>
                                            <a:ea typeface="微軟正黑體" panose="020B0604030504040204" pitchFamily="34" charset="-120"/>
                                          </a:rPr>
                                          <m:t>𝜇</m:t>
                                        </m:r>
                                      </m:e>
                                      <m:sub>
                                        <m:r>
                                          <a:rPr lang="en-US" altLang="zh-TW" b="0" i="1" smtClean="0">
                                            <a:latin typeface="Cambria Math" panose="02040503050406030204" pitchFamily="18" charset="0"/>
                                            <a:ea typeface="微軟正黑體" panose="020B0604030504040204" pitchFamily="34" charset="-120"/>
                                          </a:rPr>
                                          <m:t>𝑥</m:t>
                                        </m:r>
                                      </m:sub>
                                    </m:sSub>
                                  </m:e>
                                </m:d>
                                <m:d>
                                  <m:dPr>
                                    <m:ctrlPr>
                                      <a:rPr lang="en-US" altLang="zh-TW" b="0" i="1" smtClean="0">
                                        <a:latin typeface="Cambria Math" panose="02040503050406030204" pitchFamily="18" charset="0"/>
                                        <a:ea typeface="微軟正黑體" panose="020B0604030504040204" pitchFamily="34" charset="-120"/>
                                      </a:rPr>
                                    </m:ctrlPr>
                                  </m:dPr>
                                  <m:e>
                                    <m:sSup>
                                      <m:sSupPr>
                                        <m:ctrlPr>
                                          <a:rPr lang="en-US" altLang="zh-TW" b="0" i="1" smtClean="0">
                                            <a:latin typeface="Cambria Math" panose="02040503050406030204" pitchFamily="18" charset="0"/>
                                            <a:ea typeface="微軟正黑體" panose="020B0604030504040204" pitchFamily="34" charset="-120"/>
                                          </a:rPr>
                                        </m:ctrlPr>
                                      </m:sSupPr>
                                      <m:e>
                                        <m:r>
                                          <a:rPr lang="en-US" altLang="zh-TW" b="0" i="1" smtClean="0">
                                            <a:latin typeface="Cambria Math" panose="02040503050406030204" pitchFamily="18" charset="0"/>
                                            <a:ea typeface="微軟正黑體" panose="020B0604030504040204" pitchFamily="34" charset="-120"/>
                                          </a:rPr>
                                          <m:t>𝑦</m:t>
                                        </m:r>
                                      </m:e>
                                      <m:sup>
                                        <m:d>
                                          <m:dPr>
                                            <m:ctrlPr>
                                              <a:rPr lang="en-US" altLang="zh-TW" b="0" i="1" smtClean="0">
                                                <a:latin typeface="Cambria Math" panose="02040503050406030204" pitchFamily="18" charset="0"/>
                                                <a:ea typeface="微軟正黑體" panose="020B0604030504040204" pitchFamily="34" charset="-120"/>
                                              </a:rPr>
                                            </m:ctrlPr>
                                          </m:dPr>
                                          <m:e>
                                            <m:r>
                                              <a:rPr lang="en-US" altLang="zh-TW" b="0" i="1" smtClean="0">
                                                <a:latin typeface="Cambria Math" panose="02040503050406030204" pitchFamily="18" charset="0"/>
                                                <a:ea typeface="微軟正黑體" panose="020B0604030504040204" pitchFamily="34" charset="-120"/>
                                              </a:rPr>
                                              <m:t>𝑖</m:t>
                                            </m:r>
                                          </m:e>
                                        </m:d>
                                      </m:sup>
                                    </m:sSup>
                                    <m:r>
                                      <a:rPr lang="en-US" altLang="zh-TW" b="0" i="1" smtClean="0">
                                        <a:latin typeface="Cambria Math" panose="02040503050406030204" pitchFamily="18" charset="0"/>
                                        <a:ea typeface="微軟正黑體" panose="020B0604030504040204" pitchFamily="34" charset="-120"/>
                                      </a:rPr>
                                      <m:t>− </m:t>
                                    </m:r>
                                    <m:sSub>
                                      <m:sSubPr>
                                        <m:ctrlPr>
                                          <a:rPr lang="en-US" altLang="zh-TW" b="0" i="1" smtClean="0">
                                            <a:latin typeface="Cambria Math" panose="02040503050406030204" pitchFamily="18" charset="0"/>
                                            <a:ea typeface="微軟正黑體" panose="020B0604030504040204" pitchFamily="34" charset="-120"/>
                                          </a:rPr>
                                        </m:ctrlPr>
                                      </m:sSubPr>
                                      <m:e>
                                        <m:r>
                                          <a:rPr lang="zh-TW" altLang="en-US" b="0" i="1" smtClean="0">
                                            <a:latin typeface="Cambria Math" panose="02040503050406030204" pitchFamily="18" charset="0"/>
                                            <a:ea typeface="微軟正黑體" panose="020B0604030504040204" pitchFamily="34" charset="-120"/>
                                          </a:rPr>
                                          <m:t>𝜇</m:t>
                                        </m:r>
                                      </m:e>
                                      <m:sub>
                                        <m:r>
                                          <a:rPr lang="en-US" altLang="zh-TW" b="0" i="1" smtClean="0">
                                            <a:latin typeface="Cambria Math" panose="02040503050406030204" pitchFamily="18" charset="0"/>
                                            <a:ea typeface="微軟正黑體" panose="020B0604030504040204" pitchFamily="34" charset="-120"/>
                                          </a:rPr>
                                          <m:t>𝑦</m:t>
                                        </m:r>
                                      </m:sub>
                                    </m:sSub>
                                  </m:e>
                                </m:d>
                              </m:e>
                            </m:d>
                          </m:e>
                        </m:nary>
                      </m:num>
                      <m:den>
                        <m:rad>
                          <m:radPr>
                            <m:degHide m:val="on"/>
                            <m:ctrlPr>
                              <a:rPr lang="en-US" altLang="zh-TW" b="0" i="1" smtClean="0">
                                <a:latin typeface="Cambria Math" panose="02040503050406030204" pitchFamily="18" charset="0"/>
                                <a:ea typeface="微軟正黑體" panose="020B0604030504040204" pitchFamily="34" charset="-120"/>
                              </a:rPr>
                            </m:ctrlPr>
                          </m:radPr>
                          <m:deg/>
                          <m:e>
                            <m:nary>
                              <m:naryPr>
                                <m:chr m:val="∑"/>
                                <m:limLoc m:val="subSup"/>
                                <m:ctrlPr>
                                  <a:rPr lang="en-US" altLang="zh-TW" b="0" i="1" smtClean="0">
                                    <a:latin typeface="Cambria Math" panose="02040503050406030204" pitchFamily="18" charset="0"/>
                                    <a:ea typeface="微軟正黑體" panose="020B0604030504040204" pitchFamily="34" charset="-120"/>
                                  </a:rPr>
                                </m:ctrlPr>
                              </m:naryPr>
                              <m:sub>
                                <m:r>
                                  <m:rPr>
                                    <m:brk m:alnAt="25"/>
                                  </m:rPr>
                                  <a:rPr lang="en-US" altLang="zh-TW" b="0" i="1" smtClean="0">
                                    <a:latin typeface="Cambria Math" panose="02040503050406030204" pitchFamily="18" charset="0"/>
                                    <a:ea typeface="微軟正黑體" panose="020B0604030504040204" pitchFamily="34" charset="-120"/>
                                  </a:rPr>
                                  <m:t>𝑖</m:t>
                                </m:r>
                                <m:r>
                                  <a:rPr lang="en-US" altLang="zh-TW" b="0" i="1" smtClean="0">
                                    <a:latin typeface="Cambria Math" panose="02040503050406030204" pitchFamily="18" charset="0"/>
                                    <a:ea typeface="微軟正黑體" panose="020B0604030504040204" pitchFamily="34" charset="-120"/>
                                  </a:rPr>
                                  <m:t>=1</m:t>
                                </m:r>
                              </m:sub>
                              <m:sup>
                                <m:r>
                                  <a:rPr lang="en-US" altLang="zh-TW" b="0" i="1" smtClean="0">
                                    <a:latin typeface="Cambria Math" panose="02040503050406030204" pitchFamily="18" charset="0"/>
                                    <a:ea typeface="微軟正黑體" panose="020B0604030504040204" pitchFamily="34" charset="-120"/>
                                  </a:rPr>
                                  <m:t>𝑛</m:t>
                                </m:r>
                              </m:sup>
                              <m:e>
                                <m:sSup>
                                  <m:sSupPr>
                                    <m:ctrlPr>
                                      <a:rPr lang="en-US" altLang="zh-TW" b="0" i="1" smtClean="0">
                                        <a:latin typeface="Cambria Math" panose="02040503050406030204" pitchFamily="18" charset="0"/>
                                        <a:ea typeface="微軟正黑體" panose="020B0604030504040204" pitchFamily="34" charset="-120"/>
                                      </a:rPr>
                                    </m:ctrlPr>
                                  </m:sSupPr>
                                  <m:e>
                                    <m:d>
                                      <m:dPr>
                                        <m:ctrlPr>
                                          <a:rPr lang="en-US" altLang="zh-TW" b="0" i="1" smtClean="0">
                                            <a:latin typeface="Cambria Math" panose="02040503050406030204" pitchFamily="18" charset="0"/>
                                            <a:ea typeface="微軟正黑體" panose="020B0604030504040204" pitchFamily="34" charset="-120"/>
                                          </a:rPr>
                                        </m:ctrlPr>
                                      </m:dPr>
                                      <m:e>
                                        <m:sSup>
                                          <m:sSupPr>
                                            <m:ctrlPr>
                                              <a:rPr lang="en-US" altLang="zh-TW" b="0" i="1" smtClean="0">
                                                <a:latin typeface="Cambria Math" panose="02040503050406030204" pitchFamily="18" charset="0"/>
                                                <a:ea typeface="微軟正黑體" panose="020B0604030504040204" pitchFamily="34" charset="-120"/>
                                              </a:rPr>
                                            </m:ctrlPr>
                                          </m:sSupPr>
                                          <m:e>
                                            <m:r>
                                              <a:rPr lang="en-US" altLang="zh-TW" b="0" i="1" smtClean="0">
                                                <a:latin typeface="Cambria Math" panose="02040503050406030204" pitchFamily="18" charset="0"/>
                                                <a:ea typeface="微軟正黑體" panose="020B0604030504040204" pitchFamily="34" charset="-120"/>
                                              </a:rPr>
                                              <m:t>𝑥</m:t>
                                            </m:r>
                                          </m:e>
                                          <m:sup>
                                            <m:d>
                                              <m:dPr>
                                                <m:ctrlPr>
                                                  <a:rPr lang="en-US" altLang="zh-TW" b="0" i="1" smtClean="0">
                                                    <a:latin typeface="Cambria Math" panose="02040503050406030204" pitchFamily="18" charset="0"/>
                                                    <a:ea typeface="微軟正黑體" panose="020B0604030504040204" pitchFamily="34" charset="-120"/>
                                                  </a:rPr>
                                                </m:ctrlPr>
                                              </m:dPr>
                                              <m:e>
                                                <m:r>
                                                  <a:rPr lang="en-US" altLang="zh-TW" b="0" i="1" smtClean="0">
                                                    <a:latin typeface="Cambria Math" panose="02040503050406030204" pitchFamily="18" charset="0"/>
                                                    <a:ea typeface="微軟正黑體" panose="020B0604030504040204" pitchFamily="34" charset="-120"/>
                                                  </a:rPr>
                                                  <m:t>𝑖</m:t>
                                                </m:r>
                                              </m:e>
                                            </m:d>
                                          </m:sup>
                                        </m:sSup>
                                        <m:r>
                                          <a:rPr lang="en-US" altLang="zh-TW" b="0" i="1" smtClean="0">
                                            <a:latin typeface="Cambria Math" panose="02040503050406030204" pitchFamily="18" charset="0"/>
                                            <a:ea typeface="微軟正黑體" panose="020B0604030504040204" pitchFamily="34" charset="-120"/>
                                          </a:rPr>
                                          <m:t>− </m:t>
                                        </m:r>
                                        <m:sSub>
                                          <m:sSubPr>
                                            <m:ctrlPr>
                                              <a:rPr lang="en-US" altLang="zh-TW" b="0" i="1" smtClean="0">
                                                <a:latin typeface="Cambria Math" panose="02040503050406030204" pitchFamily="18" charset="0"/>
                                                <a:ea typeface="微軟正黑體" panose="020B0604030504040204" pitchFamily="34" charset="-120"/>
                                              </a:rPr>
                                            </m:ctrlPr>
                                          </m:sSubPr>
                                          <m:e>
                                            <m:r>
                                              <a:rPr lang="zh-TW" altLang="en-US" b="0" i="1" smtClean="0">
                                                <a:latin typeface="Cambria Math" panose="02040503050406030204" pitchFamily="18" charset="0"/>
                                                <a:ea typeface="微軟正黑體" panose="020B0604030504040204" pitchFamily="34" charset="-120"/>
                                              </a:rPr>
                                              <m:t>𝜇</m:t>
                                            </m:r>
                                          </m:e>
                                          <m:sub>
                                            <m:r>
                                              <a:rPr lang="en-US" altLang="zh-TW" b="0" i="1" smtClean="0">
                                                <a:latin typeface="Cambria Math" panose="02040503050406030204" pitchFamily="18" charset="0"/>
                                                <a:ea typeface="微軟正黑體" panose="020B0604030504040204" pitchFamily="34" charset="-120"/>
                                              </a:rPr>
                                              <m:t>𝑥</m:t>
                                            </m:r>
                                          </m:sub>
                                        </m:sSub>
                                      </m:e>
                                    </m:d>
                                  </m:e>
                                  <m:sup>
                                    <m:r>
                                      <a:rPr lang="en-US" altLang="zh-TW" b="0" i="1" smtClean="0">
                                        <a:latin typeface="Cambria Math" panose="02040503050406030204" pitchFamily="18" charset="0"/>
                                        <a:ea typeface="微軟正黑體" panose="020B0604030504040204" pitchFamily="34" charset="-120"/>
                                      </a:rPr>
                                      <m:t>2</m:t>
                                    </m:r>
                                  </m:sup>
                                </m:sSup>
                              </m:e>
                            </m:nary>
                          </m:e>
                        </m:rad>
                        <m:rad>
                          <m:radPr>
                            <m:degHide m:val="on"/>
                            <m:ctrlPr>
                              <a:rPr lang="en-US" altLang="zh-TW" b="0" i="1" smtClean="0">
                                <a:latin typeface="Cambria Math" panose="02040503050406030204" pitchFamily="18" charset="0"/>
                                <a:ea typeface="微軟正黑體" panose="020B0604030504040204" pitchFamily="34" charset="-120"/>
                              </a:rPr>
                            </m:ctrlPr>
                          </m:radPr>
                          <m:deg/>
                          <m:e>
                            <m:nary>
                              <m:naryPr>
                                <m:chr m:val="∑"/>
                                <m:limLoc m:val="subSup"/>
                                <m:ctrlPr>
                                  <a:rPr lang="en-US" altLang="zh-TW" b="0" i="1" smtClean="0">
                                    <a:latin typeface="Cambria Math" panose="02040503050406030204" pitchFamily="18" charset="0"/>
                                    <a:ea typeface="微軟正黑體" panose="020B0604030504040204" pitchFamily="34" charset="-120"/>
                                  </a:rPr>
                                </m:ctrlPr>
                              </m:naryPr>
                              <m:sub>
                                <m:r>
                                  <m:rPr>
                                    <m:brk m:alnAt="25"/>
                                  </m:rPr>
                                  <a:rPr lang="en-US" altLang="zh-TW" b="0" i="1" smtClean="0">
                                    <a:latin typeface="Cambria Math" panose="02040503050406030204" pitchFamily="18" charset="0"/>
                                    <a:ea typeface="微軟正黑體" panose="020B0604030504040204" pitchFamily="34" charset="-120"/>
                                  </a:rPr>
                                  <m:t>𝑖</m:t>
                                </m:r>
                                <m:r>
                                  <a:rPr lang="en-US" altLang="zh-TW" b="0" i="1" smtClean="0">
                                    <a:latin typeface="Cambria Math" panose="02040503050406030204" pitchFamily="18" charset="0"/>
                                    <a:ea typeface="微軟正黑體" panose="020B0604030504040204" pitchFamily="34" charset="-120"/>
                                  </a:rPr>
                                  <m:t>=1</m:t>
                                </m:r>
                              </m:sub>
                              <m:sup>
                                <m:r>
                                  <a:rPr lang="en-US" altLang="zh-TW" b="0" i="1" smtClean="0">
                                    <a:latin typeface="Cambria Math" panose="02040503050406030204" pitchFamily="18" charset="0"/>
                                    <a:ea typeface="微軟正黑體" panose="020B0604030504040204" pitchFamily="34" charset="-120"/>
                                  </a:rPr>
                                  <m:t>𝑛</m:t>
                                </m:r>
                              </m:sup>
                              <m:e>
                                <m:sSup>
                                  <m:sSupPr>
                                    <m:ctrlPr>
                                      <a:rPr lang="en-US" altLang="zh-TW" b="0" i="1" smtClean="0">
                                        <a:latin typeface="Cambria Math" panose="02040503050406030204" pitchFamily="18" charset="0"/>
                                        <a:ea typeface="微軟正黑體" panose="020B0604030504040204" pitchFamily="34" charset="-120"/>
                                      </a:rPr>
                                    </m:ctrlPr>
                                  </m:sSupPr>
                                  <m:e>
                                    <m:d>
                                      <m:dPr>
                                        <m:ctrlPr>
                                          <a:rPr lang="en-US" altLang="zh-TW" b="0" i="1" smtClean="0">
                                            <a:latin typeface="Cambria Math" panose="02040503050406030204" pitchFamily="18" charset="0"/>
                                            <a:ea typeface="微軟正黑體" panose="020B0604030504040204" pitchFamily="34" charset="-120"/>
                                          </a:rPr>
                                        </m:ctrlPr>
                                      </m:dPr>
                                      <m:e>
                                        <m:sSup>
                                          <m:sSupPr>
                                            <m:ctrlPr>
                                              <a:rPr lang="en-US" altLang="zh-TW" b="0" i="1" smtClean="0">
                                                <a:latin typeface="Cambria Math" panose="02040503050406030204" pitchFamily="18" charset="0"/>
                                                <a:ea typeface="微軟正黑體" panose="020B0604030504040204" pitchFamily="34" charset="-120"/>
                                              </a:rPr>
                                            </m:ctrlPr>
                                          </m:sSupPr>
                                          <m:e>
                                            <m:r>
                                              <a:rPr lang="en-US" altLang="zh-TW" b="0" i="1" smtClean="0">
                                                <a:latin typeface="Cambria Math" panose="02040503050406030204" pitchFamily="18" charset="0"/>
                                                <a:ea typeface="微軟正黑體" panose="020B0604030504040204" pitchFamily="34" charset="-120"/>
                                              </a:rPr>
                                              <m:t>𝑥</m:t>
                                            </m:r>
                                          </m:e>
                                          <m:sup>
                                            <m:d>
                                              <m:dPr>
                                                <m:ctrlPr>
                                                  <a:rPr lang="en-US" altLang="zh-TW" b="0" i="1" smtClean="0">
                                                    <a:latin typeface="Cambria Math" panose="02040503050406030204" pitchFamily="18" charset="0"/>
                                                    <a:ea typeface="微軟正黑體" panose="020B0604030504040204" pitchFamily="34" charset="-120"/>
                                                  </a:rPr>
                                                </m:ctrlPr>
                                              </m:dPr>
                                              <m:e>
                                                <m:r>
                                                  <a:rPr lang="en-US" altLang="zh-TW" b="0" i="1" smtClean="0">
                                                    <a:latin typeface="Cambria Math" panose="02040503050406030204" pitchFamily="18" charset="0"/>
                                                    <a:ea typeface="微軟正黑體" panose="020B0604030504040204" pitchFamily="34" charset="-120"/>
                                                  </a:rPr>
                                                  <m:t>𝑖</m:t>
                                                </m:r>
                                              </m:e>
                                            </m:d>
                                          </m:sup>
                                        </m:sSup>
                                        <m:r>
                                          <a:rPr lang="en-US" altLang="zh-TW" b="0" i="1" smtClean="0">
                                            <a:latin typeface="Cambria Math" panose="02040503050406030204" pitchFamily="18" charset="0"/>
                                            <a:ea typeface="微軟正黑體" panose="020B0604030504040204" pitchFamily="34" charset="-120"/>
                                          </a:rPr>
                                          <m:t>−</m:t>
                                        </m:r>
                                        <m:sSub>
                                          <m:sSubPr>
                                            <m:ctrlPr>
                                              <a:rPr lang="en-US" altLang="zh-TW" b="0" i="1" smtClean="0">
                                                <a:latin typeface="Cambria Math" panose="02040503050406030204" pitchFamily="18" charset="0"/>
                                                <a:ea typeface="微軟正黑體" panose="020B0604030504040204" pitchFamily="34" charset="-120"/>
                                              </a:rPr>
                                            </m:ctrlPr>
                                          </m:sSubPr>
                                          <m:e>
                                            <m:r>
                                              <a:rPr lang="zh-TW" altLang="en-US" b="0" i="1" smtClean="0">
                                                <a:latin typeface="Cambria Math" panose="02040503050406030204" pitchFamily="18" charset="0"/>
                                                <a:ea typeface="微軟正黑體" panose="020B0604030504040204" pitchFamily="34" charset="-120"/>
                                              </a:rPr>
                                              <m:t>𝜇</m:t>
                                            </m:r>
                                          </m:e>
                                          <m:sub>
                                            <m:r>
                                              <a:rPr lang="en-US" altLang="zh-TW" b="0" i="1" smtClean="0">
                                                <a:latin typeface="Cambria Math" panose="02040503050406030204" pitchFamily="18" charset="0"/>
                                                <a:ea typeface="微軟正黑體" panose="020B0604030504040204" pitchFamily="34" charset="-120"/>
                                              </a:rPr>
                                              <m:t>𝑦</m:t>
                                            </m:r>
                                          </m:sub>
                                        </m:sSub>
                                      </m:e>
                                    </m:d>
                                  </m:e>
                                  <m:sup>
                                    <m:r>
                                      <a:rPr lang="en-US" altLang="zh-TW" b="0" i="1" smtClean="0">
                                        <a:latin typeface="Cambria Math" panose="02040503050406030204" pitchFamily="18" charset="0"/>
                                        <a:ea typeface="微軟正黑體" panose="020B0604030504040204" pitchFamily="34" charset="-120"/>
                                      </a:rPr>
                                      <m:t>2</m:t>
                                    </m:r>
                                  </m:sup>
                                </m:sSup>
                              </m:e>
                            </m:nary>
                          </m:e>
                        </m:rad>
                      </m:den>
                    </m:f>
                    <m:r>
                      <a:rPr lang="en-US" altLang="zh-TW" b="0" i="1" smtClean="0">
                        <a:latin typeface="Cambria Math" panose="02040503050406030204" pitchFamily="18" charset="0"/>
                        <a:ea typeface="微軟正黑體" panose="020B0604030504040204" pitchFamily="34" charset="-120"/>
                      </a:rPr>
                      <m:t>= </m:t>
                    </m:r>
                    <m:f>
                      <m:fPr>
                        <m:ctrlPr>
                          <a:rPr lang="en-US" altLang="zh-TW" b="0" i="1" smtClean="0">
                            <a:latin typeface="Cambria Math" panose="02040503050406030204" pitchFamily="18" charset="0"/>
                            <a:ea typeface="微軟正黑體" panose="020B0604030504040204" pitchFamily="34" charset="-120"/>
                          </a:rPr>
                        </m:ctrlPr>
                      </m:fPr>
                      <m:num>
                        <m:sSub>
                          <m:sSubPr>
                            <m:ctrlPr>
                              <a:rPr lang="en-US" altLang="zh-TW" b="0" i="1" smtClean="0">
                                <a:latin typeface="Cambria Math" panose="02040503050406030204" pitchFamily="18" charset="0"/>
                                <a:ea typeface="微軟正黑體" panose="020B0604030504040204" pitchFamily="34" charset="-120"/>
                              </a:rPr>
                            </m:ctrlPr>
                          </m:sSubPr>
                          <m:e>
                            <m:r>
                              <a:rPr lang="zh-TW" altLang="en-US" b="0" i="1" smtClean="0">
                                <a:latin typeface="Cambria Math" panose="02040503050406030204" pitchFamily="18" charset="0"/>
                                <a:ea typeface="微軟正黑體" panose="020B0604030504040204" pitchFamily="34" charset="-120"/>
                              </a:rPr>
                              <m:t>𝜎</m:t>
                            </m:r>
                          </m:e>
                          <m:sub>
                            <m:r>
                              <a:rPr lang="en-US" altLang="zh-TW" b="0" i="1" smtClean="0">
                                <a:latin typeface="Cambria Math" panose="02040503050406030204" pitchFamily="18" charset="0"/>
                                <a:ea typeface="微軟正黑體" panose="020B0604030504040204" pitchFamily="34" charset="-120"/>
                              </a:rPr>
                              <m:t>𝑥𝑦</m:t>
                            </m:r>
                          </m:sub>
                        </m:sSub>
                      </m:num>
                      <m:den>
                        <m:sSub>
                          <m:sSubPr>
                            <m:ctrlPr>
                              <a:rPr lang="en-US" altLang="zh-TW" b="0" i="1" smtClean="0">
                                <a:latin typeface="Cambria Math" panose="02040503050406030204" pitchFamily="18" charset="0"/>
                                <a:ea typeface="微軟正黑體" panose="020B0604030504040204" pitchFamily="34" charset="-120"/>
                              </a:rPr>
                            </m:ctrlPr>
                          </m:sSubPr>
                          <m:e>
                            <m:r>
                              <a:rPr lang="zh-TW" altLang="en-US" b="0" i="1" smtClean="0">
                                <a:latin typeface="Cambria Math" panose="02040503050406030204" pitchFamily="18" charset="0"/>
                                <a:ea typeface="微軟正黑體" panose="020B0604030504040204" pitchFamily="34" charset="-120"/>
                              </a:rPr>
                              <m:t>𝜎</m:t>
                            </m:r>
                          </m:e>
                          <m:sub>
                            <m:r>
                              <a:rPr lang="en-US" altLang="zh-TW" b="0" i="1" smtClean="0">
                                <a:latin typeface="Cambria Math" panose="02040503050406030204" pitchFamily="18" charset="0"/>
                                <a:ea typeface="微軟正黑體" panose="020B0604030504040204" pitchFamily="34" charset="-120"/>
                              </a:rPr>
                              <m:t>𝑥</m:t>
                            </m:r>
                          </m:sub>
                        </m:sSub>
                        <m:sSub>
                          <m:sSubPr>
                            <m:ctrlPr>
                              <a:rPr lang="en-US" altLang="zh-TW" b="0" i="1" smtClean="0">
                                <a:latin typeface="Cambria Math" panose="02040503050406030204" pitchFamily="18" charset="0"/>
                                <a:ea typeface="微軟正黑體" panose="020B0604030504040204" pitchFamily="34" charset="-120"/>
                              </a:rPr>
                            </m:ctrlPr>
                          </m:sSubPr>
                          <m:e>
                            <m:r>
                              <a:rPr lang="zh-TW" altLang="en-US" b="0" i="1" smtClean="0">
                                <a:latin typeface="Cambria Math" panose="02040503050406030204" pitchFamily="18" charset="0"/>
                                <a:ea typeface="微軟正黑體" panose="020B0604030504040204" pitchFamily="34" charset="-120"/>
                              </a:rPr>
                              <m:t>𝜎</m:t>
                            </m:r>
                          </m:e>
                          <m:sub>
                            <m:r>
                              <a:rPr lang="en-US" altLang="zh-TW" b="0" i="1" smtClean="0">
                                <a:latin typeface="Cambria Math" panose="02040503050406030204" pitchFamily="18" charset="0"/>
                                <a:ea typeface="微軟正黑體" panose="020B0604030504040204" pitchFamily="34" charset="-120"/>
                              </a:rPr>
                              <m:t>𝑦</m:t>
                            </m:r>
                          </m:sub>
                        </m:sSub>
                      </m:den>
                    </m:f>
                  </m:oMath>
                </a14:m>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674016" y="1660484"/>
                <a:ext cx="10515600" cy="4351338"/>
              </a:xfrm>
              <a:blipFill>
                <a:blip r:embed="rId2"/>
                <a:stretch>
                  <a:fillRect l="-1043" t="-2381" r="-754"/>
                </a:stretch>
              </a:blipFill>
            </p:spPr>
            <p:txBody>
              <a:bodyPr/>
              <a:lstStyle/>
              <a:p>
                <a:r>
                  <a:rPr lang="zh-TW" altLang="en-US">
                    <a:noFill/>
                  </a:rPr>
                  <a:t> </a:t>
                </a:r>
              </a:p>
            </p:txBody>
          </p:sp>
        </mc:Fallback>
      </mc:AlternateContent>
      <p:sp>
        <p:nvSpPr>
          <p:cNvPr id="5" name="投影片編號版面配置區 4"/>
          <p:cNvSpPr>
            <a:spLocks noGrp="1"/>
          </p:cNvSpPr>
          <p:nvPr>
            <p:ph type="sldNum" sz="quarter" idx="12"/>
          </p:nvPr>
        </p:nvSpPr>
        <p:spPr/>
        <p:txBody>
          <a:bodyPr/>
          <a:lstStyle/>
          <a:p>
            <a:fld id="{753FDCA3-9BE4-42E3-9088-CB6F8D2D9B8F}" type="slidenum">
              <a:rPr lang="zh-TW" altLang="en-US" smtClean="0"/>
              <a:t>6</a:t>
            </a:fld>
            <a:endParaRPr lang="zh-TW" altLang="en-US" dirty="0"/>
          </a:p>
        </p:txBody>
      </p:sp>
      <p:graphicFrame>
        <p:nvGraphicFramePr>
          <p:cNvPr id="6" name="表格 5"/>
          <p:cNvGraphicFramePr>
            <a:graphicFrameLocks noGrp="1"/>
          </p:cNvGraphicFramePr>
          <p:nvPr>
            <p:extLst>
              <p:ext uri="{D42A27DB-BD31-4B8C-83A1-F6EECF244321}">
                <p14:modId xmlns:p14="http://schemas.microsoft.com/office/powerpoint/2010/main" val="1172641532"/>
              </p:ext>
            </p:extLst>
          </p:nvPr>
        </p:nvGraphicFramePr>
        <p:xfrm>
          <a:off x="6519419" y="4793227"/>
          <a:ext cx="5594024" cy="1928248"/>
        </p:xfrm>
        <a:graphic>
          <a:graphicData uri="http://schemas.openxmlformats.org/drawingml/2006/table">
            <a:tbl>
              <a:tblPr>
                <a:tableStyleId>{5C22544A-7EE6-4342-B048-85BDC9FD1C3A}</a:tableStyleId>
              </a:tblPr>
              <a:tblGrid>
                <a:gridCol w="2797012">
                  <a:extLst>
                    <a:ext uri="{9D8B030D-6E8A-4147-A177-3AD203B41FA5}">
                      <a16:colId xmlns:a16="http://schemas.microsoft.com/office/drawing/2014/main" val="20024360"/>
                    </a:ext>
                  </a:extLst>
                </a:gridCol>
                <a:gridCol w="2797012">
                  <a:extLst>
                    <a:ext uri="{9D8B030D-6E8A-4147-A177-3AD203B41FA5}">
                      <a16:colId xmlns:a16="http://schemas.microsoft.com/office/drawing/2014/main" val="3730583665"/>
                    </a:ext>
                  </a:extLst>
                </a:gridCol>
              </a:tblGrid>
              <a:tr h="275464">
                <a:tc>
                  <a:txBody>
                    <a:bodyPr/>
                    <a:lstStyle/>
                    <a:p>
                      <a:r>
                        <a:rPr lang="zh-TW" altLang="en-US" sz="1600" dirty="0">
                          <a:effectLst/>
                          <a:latin typeface="標楷體" panose="03000509000000000000" pitchFamily="65" charset="-120"/>
                          <a:ea typeface="標楷體" panose="03000509000000000000" pitchFamily="65" charset="-120"/>
                        </a:rPr>
                        <a:t>相關係數絕對值　</a:t>
                      </a:r>
                    </a:p>
                  </a:txBody>
                  <a:tcPr marL="0" marR="0" marT="0" marB="0" anchor="ctr"/>
                </a:tc>
                <a:tc>
                  <a:txBody>
                    <a:bodyPr/>
                    <a:lstStyle/>
                    <a:p>
                      <a:r>
                        <a:rPr lang="zh-TW" altLang="en-US" sz="1600" dirty="0">
                          <a:effectLst/>
                          <a:latin typeface="標楷體" panose="03000509000000000000" pitchFamily="65" charset="-120"/>
                          <a:ea typeface="標楷體" panose="03000509000000000000" pitchFamily="65" charset="-120"/>
                        </a:rPr>
                        <a:t>相關程度</a:t>
                      </a:r>
                    </a:p>
                  </a:txBody>
                  <a:tcPr marL="0" marR="0" marT="0" marB="0" anchor="ctr"/>
                </a:tc>
                <a:extLst>
                  <a:ext uri="{0D108BD9-81ED-4DB2-BD59-A6C34878D82A}">
                    <a16:rowId xmlns:a16="http://schemas.microsoft.com/office/drawing/2014/main" val="1630084117"/>
                  </a:ext>
                </a:extLst>
              </a:tr>
              <a:tr h="275464">
                <a:tc>
                  <a:txBody>
                    <a:bodyPr/>
                    <a:lstStyle/>
                    <a:p>
                      <a:r>
                        <a:rPr lang="zh-TW" altLang="en-US" sz="1600" dirty="0">
                          <a:effectLst/>
                          <a:latin typeface="標楷體" panose="03000509000000000000" pitchFamily="65" charset="-120"/>
                          <a:ea typeface="標楷體" panose="03000509000000000000" pitchFamily="65" charset="-120"/>
                        </a:rPr>
                        <a:t> 約</a:t>
                      </a:r>
                      <a:r>
                        <a:rPr lang="en-US" altLang="zh-TW" sz="1600" dirty="0">
                          <a:effectLst/>
                          <a:latin typeface="標楷體" panose="03000509000000000000" pitchFamily="65" charset="-120"/>
                          <a:ea typeface="標楷體" panose="03000509000000000000" pitchFamily="65" charset="-120"/>
                        </a:rPr>
                        <a:t>=1</a:t>
                      </a:r>
                    </a:p>
                  </a:txBody>
                  <a:tcPr marL="0" marR="0" marT="0" marB="0" anchor="ctr"/>
                </a:tc>
                <a:tc>
                  <a:txBody>
                    <a:bodyPr/>
                    <a:lstStyle/>
                    <a:p>
                      <a:r>
                        <a:rPr lang="zh-TW" altLang="en-US" sz="1600" dirty="0">
                          <a:effectLst/>
                          <a:latin typeface="標楷體" panose="03000509000000000000" pitchFamily="65" charset="-120"/>
                          <a:ea typeface="標楷體" panose="03000509000000000000" pitchFamily="65" charset="-120"/>
                        </a:rPr>
                        <a:t>完全相關 </a:t>
                      </a:r>
                      <a:endParaRPr lang="en-US" sz="1600" dirty="0">
                        <a:effectLst/>
                        <a:latin typeface="標楷體" panose="03000509000000000000" pitchFamily="65" charset="-120"/>
                        <a:ea typeface="標楷體" panose="03000509000000000000" pitchFamily="65" charset="-120"/>
                      </a:endParaRPr>
                    </a:p>
                  </a:txBody>
                  <a:tcPr marL="0" marR="0" marT="0" marB="0" anchor="ctr"/>
                </a:tc>
                <a:extLst>
                  <a:ext uri="{0D108BD9-81ED-4DB2-BD59-A6C34878D82A}">
                    <a16:rowId xmlns:a16="http://schemas.microsoft.com/office/drawing/2014/main" val="3678881080"/>
                  </a:ext>
                </a:extLst>
              </a:tr>
              <a:tr h="275464">
                <a:tc>
                  <a:txBody>
                    <a:bodyPr/>
                    <a:lstStyle/>
                    <a:p>
                      <a:r>
                        <a:rPr lang="zh-TW" altLang="en-US" sz="1600" dirty="0">
                          <a:effectLst/>
                          <a:latin typeface="標楷體" panose="03000509000000000000" pitchFamily="65" charset="-120"/>
                          <a:ea typeface="標楷體" panose="03000509000000000000" pitchFamily="65" charset="-120"/>
                        </a:rPr>
                        <a:t> </a:t>
                      </a:r>
                      <a:r>
                        <a:rPr lang="en-US" altLang="zh-TW" sz="1600" dirty="0">
                          <a:effectLst/>
                          <a:latin typeface="標楷體" panose="03000509000000000000" pitchFamily="65" charset="-120"/>
                          <a:ea typeface="標楷體" panose="03000509000000000000" pitchFamily="65" charset="-120"/>
                        </a:rPr>
                        <a:t>0.7~0.99</a:t>
                      </a:r>
                    </a:p>
                  </a:txBody>
                  <a:tcPr marL="0" marR="0" marT="0" marB="0" anchor="ctr"/>
                </a:tc>
                <a:tc>
                  <a:txBody>
                    <a:bodyPr/>
                    <a:lstStyle/>
                    <a:p>
                      <a:r>
                        <a:rPr lang="zh-TW" altLang="en-US" sz="1600" dirty="0">
                          <a:effectLst/>
                          <a:latin typeface="標楷體" panose="03000509000000000000" pitchFamily="65" charset="-120"/>
                          <a:ea typeface="標楷體" panose="03000509000000000000" pitchFamily="65" charset="-120"/>
                        </a:rPr>
                        <a:t>高度相關 </a:t>
                      </a:r>
                      <a:endParaRPr lang="en-US" sz="1600" dirty="0">
                        <a:effectLst/>
                        <a:latin typeface="標楷體" panose="03000509000000000000" pitchFamily="65" charset="-120"/>
                        <a:ea typeface="標楷體" panose="03000509000000000000" pitchFamily="65" charset="-120"/>
                      </a:endParaRPr>
                    </a:p>
                  </a:txBody>
                  <a:tcPr marL="0" marR="0" marT="0" marB="0" anchor="ctr"/>
                </a:tc>
                <a:extLst>
                  <a:ext uri="{0D108BD9-81ED-4DB2-BD59-A6C34878D82A}">
                    <a16:rowId xmlns:a16="http://schemas.microsoft.com/office/drawing/2014/main" val="3450268873"/>
                  </a:ext>
                </a:extLst>
              </a:tr>
              <a:tr h="275464">
                <a:tc>
                  <a:txBody>
                    <a:bodyPr/>
                    <a:lstStyle/>
                    <a:p>
                      <a:r>
                        <a:rPr lang="zh-TW" altLang="en-US" sz="1600" dirty="0">
                          <a:effectLst/>
                          <a:latin typeface="標楷體" panose="03000509000000000000" pitchFamily="65" charset="-120"/>
                          <a:ea typeface="標楷體" panose="03000509000000000000" pitchFamily="65" charset="-120"/>
                        </a:rPr>
                        <a:t> </a:t>
                      </a:r>
                      <a:r>
                        <a:rPr lang="en-US" altLang="zh-TW" sz="1600" dirty="0">
                          <a:effectLst/>
                          <a:latin typeface="標楷體" panose="03000509000000000000" pitchFamily="65" charset="-120"/>
                          <a:ea typeface="標楷體" panose="03000509000000000000" pitchFamily="65" charset="-120"/>
                        </a:rPr>
                        <a:t>0.4~0.69</a:t>
                      </a:r>
                    </a:p>
                  </a:txBody>
                  <a:tcPr marL="0" marR="0" marT="0" marB="0" anchor="ctr"/>
                </a:tc>
                <a:tc>
                  <a:txBody>
                    <a:bodyPr/>
                    <a:lstStyle/>
                    <a:p>
                      <a:r>
                        <a:rPr lang="zh-TW" altLang="en-US" sz="1600" dirty="0">
                          <a:effectLst/>
                          <a:latin typeface="標楷體" panose="03000509000000000000" pitchFamily="65" charset="-120"/>
                          <a:ea typeface="標楷體" panose="03000509000000000000" pitchFamily="65" charset="-120"/>
                        </a:rPr>
                        <a:t>中度相關 </a:t>
                      </a:r>
                      <a:endParaRPr lang="en-US" sz="1600" dirty="0">
                        <a:effectLst/>
                        <a:latin typeface="標楷體" panose="03000509000000000000" pitchFamily="65" charset="-120"/>
                        <a:ea typeface="標楷體" panose="03000509000000000000" pitchFamily="65" charset="-120"/>
                      </a:endParaRPr>
                    </a:p>
                  </a:txBody>
                  <a:tcPr marL="0" marR="0" marT="0" marB="0" anchor="ctr"/>
                </a:tc>
                <a:extLst>
                  <a:ext uri="{0D108BD9-81ED-4DB2-BD59-A6C34878D82A}">
                    <a16:rowId xmlns:a16="http://schemas.microsoft.com/office/drawing/2014/main" val="3480646044"/>
                  </a:ext>
                </a:extLst>
              </a:tr>
              <a:tr h="275464">
                <a:tc>
                  <a:txBody>
                    <a:bodyPr/>
                    <a:lstStyle/>
                    <a:p>
                      <a:r>
                        <a:rPr lang="zh-TW" altLang="en-US" sz="1600" dirty="0">
                          <a:effectLst/>
                          <a:latin typeface="標楷體" panose="03000509000000000000" pitchFamily="65" charset="-120"/>
                          <a:ea typeface="標楷體" panose="03000509000000000000" pitchFamily="65" charset="-120"/>
                        </a:rPr>
                        <a:t> </a:t>
                      </a:r>
                      <a:r>
                        <a:rPr lang="en-US" altLang="zh-TW" sz="1600" dirty="0">
                          <a:effectLst/>
                          <a:latin typeface="標楷體" panose="03000509000000000000" pitchFamily="65" charset="-120"/>
                          <a:ea typeface="標楷體" panose="03000509000000000000" pitchFamily="65" charset="-120"/>
                        </a:rPr>
                        <a:t>0.1~0.39</a:t>
                      </a:r>
                    </a:p>
                  </a:txBody>
                  <a:tcPr marL="0" marR="0" marT="0" marB="0" anchor="ctr"/>
                </a:tc>
                <a:tc>
                  <a:txBody>
                    <a:bodyPr/>
                    <a:lstStyle/>
                    <a:p>
                      <a:r>
                        <a:rPr lang="zh-TW" altLang="en-US" sz="1600" dirty="0">
                          <a:effectLst/>
                          <a:latin typeface="標楷體" panose="03000509000000000000" pitchFamily="65" charset="-120"/>
                          <a:ea typeface="標楷體" panose="03000509000000000000" pitchFamily="65" charset="-120"/>
                        </a:rPr>
                        <a:t>低度相關 </a:t>
                      </a:r>
                      <a:endParaRPr lang="en-US" sz="1600" dirty="0">
                        <a:effectLst/>
                        <a:latin typeface="標楷體" panose="03000509000000000000" pitchFamily="65" charset="-120"/>
                        <a:ea typeface="標楷體" panose="03000509000000000000" pitchFamily="65" charset="-120"/>
                      </a:endParaRPr>
                    </a:p>
                  </a:txBody>
                  <a:tcPr marL="0" marR="0" marT="0" marB="0" anchor="ctr"/>
                </a:tc>
                <a:extLst>
                  <a:ext uri="{0D108BD9-81ED-4DB2-BD59-A6C34878D82A}">
                    <a16:rowId xmlns:a16="http://schemas.microsoft.com/office/drawing/2014/main" val="2116919432"/>
                  </a:ext>
                </a:extLst>
              </a:tr>
              <a:tr h="275464">
                <a:tc>
                  <a:txBody>
                    <a:bodyPr/>
                    <a:lstStyle/>
                    <a:p>
                      <a:r>
                        <a:rPr lang="zh-TW" altLang="en-US" sz="1600">
                          <a:effectLst/>
                          <a:latin typeface="標楷體" panose="03000509000000000000" pitchFamily="65" charset="-120"/>
                          <a:ea typeface="標楷體" panose="03000509000000000000" pitchFamily="65" charset="-120"/>
                        </a:rPr>
                        <a:t> </a:t>
                      </a:r>
                      <a:r>
                        <a:rPr lang="en-US" altLang="zh-TW" sz="1600">
                          <a:effectLst/>
                          <a:latin typeface="標楷體" panose="03000509000000000000" pitchFamily="65" charset="-120"/>
                          <a:ea typeface="標楷體" panose="03000509000000000000" pitchFamily="65" charset="-120"/>
                        </a:rPr>
                        <a:t>0.01~0.09</a:t>
                      </a:r>
                    </a:p>
                  </a:txBody>
                  <a:tcPr marL="0" marR="0" marT="0" marB="0" anchor="ctr"/>
                </a:tc>
                <a:tc>
                  <a:txBody>
                    <a:bodyPr/>
                    <a:lstStyle/>
                    <a:p>
                      <a:r>
                        <a:rPr lang="zh-TW" altLang="en-US" sz="1600" dirty="0">
                          <a:effectLst/>
                          <a:latin typeface="標楷體" panose="03000509000000000000" pitchFamily="65" charset="-120"/>
                          <a:ea typeface="標楷體" panose="03000509000000000000" pitchFamily="65" charset="-120"/>
                        </a:rPr>
                        <a:t>接近無相關 </a:t>
                      </a:r>
                      <a:endParaRPr lang="en-US" sz="1600" dirty="0">
                        <a:effectLst/>
                        <a:latin typeface="標楷體" panose="03000509000000000000" pitchFamily="65" charset="-120"/>
                        <a:ea typeface="標楷體" panose="03000509000000000000" pitchFamily="65" charset="-120"/>
                      </a:endParaRPr>
                    </a:p>
                  </a:txBody>
                  <a:tcPr marL="0" marR="0" marT="0" marB="0" anchor="ctr"/>
                </a:tc>
                <a:extLst>
                  <a:ext uri="{0D108BD9-81ED-4DB2-BD59-A6C34878D82A}">
                    <a16:rowId xmlns:a16="http://schemas.microsoft.com/office/drawing/2014/main" val="1142009378"/>
                  </a:ext>
                </a:extLst>
              </a:tr>
              <a:tr h="275464">
                <a:tc>
                  <a:txBody>
                    <a:bodyPr/>
                    <a:lstStyle/>
                    <a:p>
                      <a:r>
                        <a:rPr lang="zh-TW" altLang="en-US" sz="1600" dirty="0">
                          <a:effectLst/>
                          <a:latin typeface="標楷體" panose="03000509000000000000" pitchFamily="65" charset="-120"/>
                          <a:ea typeface="標楷體" panose="03000509000000000000" pitchFamily="65" charset="-120"/>
                        </a:rPr>
                        <a:t> 約</a:t>
                      </a:r>
                      <a:r>
                        <a:rPr lang="en-US" altLang="zh-TW" sz="1600" dirty="0">
                          <a:effectLst/>
                          <a:latin typeface="標楷體" panose="03000509000000000000" pitchFamily="65" charset="-120"/>
                          <a:ea typeface="標楷體" panose="03000509000000000000" pitchFamily="65" charset="-120"/>
                        </a:rPr>
                        <a:t>=0</a:t>
                      </a:r>
                    </a:p>
                  </a:txBody>
                  <a:tcPr marL="0" marR="0" marT="0" marB="0" anchor="ctr"/>
                </a:tc>
                <a:tc>
                  <a:txBody>
                    <a:bodyPr/>
                    <a:lstStyle/>
                    <a:p>
                      <a:r>
                        <a:rPr lang="zh-TW" altLang="en-US" sz="1600" dirty="0">
                          <a:effectLst/>
                          <a:latin typeface="標楷體" panose="03000509000000000000" pitchFamily="65" charset="-120"/>
                          <a:ea typeface="標楷體" panose="03000509000000000000" pitchFamily="65" charset="-120"/>
                        </a:rPr>
                        <a:t>無相關</a:t>
                      </a:r>
                    </a:p>
                  </a:txBody>
                  <a:tcPr marL="0" marR="0" marT="0" marB="0" anchor="ctr"/>
                </a:tc>
                <a:extLst>
                  <a:ext uri="{0D108BD9-81ED-4DB2-BD59-A6C34878D82A}">
                    <a16:rowId xmlns:a16="http://schemas.microsoft.com/office/drawing/2014/main" val="4045129552"/>
                  </a:ext>
                </a:extLst>
              </a:tr>
            </a:tbl>
          </a:graphicData>
        </a:graphic>
      </p:graphicFrame>
    </p:spTree>
    <p:extLst>
      <p:ext uri="{BB962C8B-B14F-4D97-AF65-F5344CB8AC3E}">
        <p14:creationId xmlns:p14="http://schemas.microsoft.com/office/powerpoint/2010/main" val="1855857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latin typeface="標楷體" panose="03000509000000000000" pitchFamily="65" charset="-120"/>
                <a:ea typeface="標楷體" panose="03000509000000000000" pitchFamily="65" charset="-120"/>
              </a:rPr>
              <a:t>普通</a:t>
            </a:r>
            <a:r>
              <a:rPr lang="zh-TW" altLang="en-US" dirty="0">
                <a:latin typeface="標楷體" panose="03000509000000000000" pitchFamily="65" charset="-120"/>
                <a:ea typeface="標楷體" panose="03000509000000000000" pitchFamily="65" charset="-120"/>
              </a:rPr>
              <a:t>最小二</a:t>
            </a:r>
            <a:r>
              <a:rPr lang="zh-TW" altLang="en-US" dirty="0" smtClean="0">
                <a:latin typeface="標楷體" panose="03000509000000000000" pitchFamily="65" charset="-120"/>
                <a:ea typeface="標楷體" panose="03000509000000000000" pitchFamily="65" charset="-120"/>
              </a:rPr>
              <a:t>乘線性回歸</a:t>
            </a:r>
            <a:r>
              <a:rPr lang="en-US" altLang="zh-TW" dirty="0" smtClean="0"/>
              <a:t>(OLS)</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用梯度下降法求回歸參數</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OLS</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的成本函數</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(cost</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function)</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可以以下</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公</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式定義</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p>
              <a:p>
                <a:pPr marL="0" indent="0">
                  <a:buNone/>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ea typeface="微軟正黑體" panose="020B0604030504040204" pitchFamily="34" charset="-120"/>
                        </a:rPr>
                        <m:t>𝐽</m:t>
                      </m:r>
                      <m:d>
                        <m:dPr>
                          <m:ctrlPr>
                            <a:rPr lang="en-US" altLang="zh-TW" b="0" i="1" smtClean="0">
                              <a:latin typeface="Cambria Math" panose="02040503050406030204" pitchFamily="18" charset="0"/>
                              <a:ea typeface="微軟正黑體" panose="020B0604030504040204" pitchFamily="34" charset="-120"/>
                            </a:rPr>
                          </m:ctrlPr>
                        </m:dPr>
                        <m:e>
                          <m:r>
                            <a:rPr lang="en-US" altLang="zh-TW" b="0" i="1" smtClean="0">
                              <a:latin typeface="Cambria Math" panose="02040503050406030204" pitchFamily="18" charset="0"/>
                              <a:ea typeface="微軟正黑體" panose="020B0604030504040204" pitchFamily="34" charset="-120"/>
                            </a:rPr>
                            <m:t>𝑤</m:t>
                          </m:r>
                        </m:e>
                      </m:d>
                      <m:r>
                        <a:rPr lang="en-US" altLang="zh-TW" b="0" i="1" smtClean="0">
                          <a:latin typeface="Cambria Math" panose="02040503050406030204" pitchFamily="18" charset="0"/>
                          <a:ea typeface="微軟正黑體" panose="020B0604030504040204" pitchFamily="34" charset="-120"/>
                        </a:rPr>
                        <m:t>= </m:t>
                      </m:r>
                      <m:f>
                        <m:fPr>
                          <m:ctrlPr>
                            <a:rPr lang="en-US" altLang="zh-TW" b="0" i="1" smtClean="0">
                              <a:latin typeface="Cambria Math" panose="02040503050406030204" pitchFamily="18" charset="0"/>
                              <a:ea typeface="微軟正黑體" panose="020B0604030504040204" pitchFamily="34" charset="-120"/>
                            </a:rPr>
                          </m:ctrlPr>
                        </m:fPr>
                        <m:num>
                          <m:r>
                            <a:rPr lang="en-US" altLang="zh-TW" b="0" i="1" smtClean="0">
                              <a:latin typeface="Cambria Math" panose="02040503050406030204" pitchFamily="18" charset="0"/>
                              <a:ea typeface="微軟正黑體" panose="020B0604030504040204" pitchFamily="34" charset="-120"/>
                            </a:rPr>
                            <m:t>1</m:t>
                          </m:r>
                        </m:num>
                        <m:den>
                          <m:r>
                            <a:rPr lang="en-US" altLang="zh-TW" b="0" i="1" smtClean="0">
                              <a:latin typeface="Cambria Math" panose="02040503050406030204" pitchFamily="18" charset="0"/>
                              <a:ea typeface="微軟正黑體" panose="020B0604030504040204" pitchFamily="34" charset="-120"/>
                            </a:rPr>
                            <m:t>2</m:t>
                          </m:r>
                        </m:den>
                      </m:f>
                      <m:r>
                        <a:rPr lang="en-US" altLang="zh-TW" b="0" i="1" smtClean="0">
                          <a:latin typeface="Cambria Math" panose="02040503050406030204" pitchFamily="18" charset="0"/>
                          <a:ea typeface="微軟正黑體" panose="020B0604030504040204" pitchFamily="34" charset="-120"/>
                        </a:rPr>
                        <m:t> </m:t>
                      </m:r>
                      <m:nary>
                        <m:naryPr>
                          <m:chr m:val="∑"/>
                          <m:ctrlPr>
                            <a:rPr lang="en-US" altLang="zh-TW" b="0" i="1" smtClean="0">
                              <a:latin typeface="Cambria Math" panose="02040503050406030204" pitchFamily="18" charset="0"/>
                              <a:ea typeface="微軟正黑體" panose="020B0604030504040204" pitchFamily="34" charset="-120"/>
                            </a:rPr>
                          </m:ctrlPr>
                        </m:naryPr>
                        <m:sub>
                          <m:r>
                            <m:rPr>
                              <m:brk m:alnAt="23"/>
                            </m:rPr>
                            <a:rPr lang="en-US" altLang="zh-TW" b="0" i="1" smtClean="0">
                              <a:latin typeface="Cambria Math" panose="02040503050406030204" pitchFamily="18" charset="0"/>
                              <a:ea typeface="微軟正黑體" panose="020B0604030504040204" pitchFamily="34" charset="-120"/>
                            </a:rPr>
                            <m:t>𝑖</m:t>
                          </m:r>
                          <m:r>
                            <a:rPr lang="en-US" altLang="zh-TW" b="0" i="1" smtClean="0">
                              <a:latin typeface="Cambria Math" panose="02040503050406030204" pitchFamily="18" charset="0"/>
                              <a:ea typeface="微軟正黑體" panose="020B0604030504040204" pitchFamily="34" charset="-120"/>
                            </a:rPr>
                            <m:t>=1</m:t>
                          </m:r>
                        </m:sub>
                        <m:sup>
                          <m:r>
                            <a:rPr lang="en-US" altLang="zh-TW" b="0" i="1" smtClean="0">
                              <a:latin typeface="Cambria Math" panose="02040503050406030204" pitchFamily="18" charset="0"/>
                              <a:ea typeface="微軟正黑體" panose="020B0604030504040204" pitchFamily="34" charset="-120"/>
                            </a:rPr>
                            <m:t>𝑛</m:t>
                          </m:r>
                        </m:sup>
                        <m:e>
                          <m:sSup>
                            <m:sSupPr>
                              <m:ctrlPr>
                                <a:rPr lang="en-US" altLang="zh-TW" b="0" i="1" smtClean="0">
                                  <a:latin typeface="Cambria Math" panose="02040503050406030204" pitchFamily="18" charset="0"/>
                                  <a:ea typeface="微軟正黑體" panose="020B0604030504040204" pitchFamily="34" charset="-120"/>
                                </a:rPr>
                              </m:ctrlPr>
                            </m:sSupPr>
                            <m:e>
                              <m:d>
                                <m:dPr>
                                  <m:ctrlPr>
                                    <a:rPr lang="en-US" altLang="zh-TW" b="0" i="1" smtClean="0">
                                      <a:latin typeface="Cambria Math" panose="02040503050406030204" pitchFamily="18" charset="0"/>
                                      <a:ea typeface="微軟正黑體" panose="020B0604030504040204" pitchFamily="34" charset="-120"/>
                                    </a:rPr>
                                  </m:ctrlPr>
                                </m:dPr>
                                <m:e>
                                  <m:sSup>
                                    <m:sSupPr>
                                      <m:ctrlPr>
                                        <a:rPr lang="en-US" altLang="zh-TW" b="0" i="1" smtClean="0">
                                          <a:latin typeface="Cambria Math" panose="02040503050406030204" pitchFamily="18" charset="0"/>
                                          <a:ea typeface="微軟正黑體" panose="020B0604030504040204" pitchFamily="34" charset="-120"/>
                                        </a:rPr>
                                      </m:ctrlPr>
                                    </m:sSupPr>
                                    <m:e>
                                      <m:r>
                                        <a:rPr lang="en-US" altLang="zh-TW" b="0" i="1" smtClean="0">
                                          <a:latin typeface="Cambria Math" panose="02040503050406030204" pitchFamily="18" charset="0"/>
                                          <a:ea typeface="微軟正黑體" panose="020B0604030504040204" pitchFamily="34" charset="-120"/>
                                        </a:rPr>
                                        <m:t>𝑦</m:t>
                                      </m:r>
                                    </m:e>
                                    <m:sup>
                                      <m:d>
                                        <m:dPr>
                                          <m:ctrlPr>
                                            <a:rPr lang="en-US" altLang="zh-TW" b="0" i="1" smtClean="0">
                                              <a:latin typeface="Cambria Math" panose="02040503050406030204" pitchFamily="18" charset="0"/>
                                              <a:ea typeface="微軟正黑體" panose="020B0604030504040204" pitchFamily="34" charset="-120"/>
                                            </a:rPr>
                                          </m:ctrlPr>
                                        </m:dPr>
                                        <m:e>
                                          <m:r>
                                            <a:rPr lang="en-US" altLang="zh-TW" b="0" i="1" smtClean="0">
                                              <a:latin typeface="Cambria Math" panose="02040503050406030204" pitchFamily="18" charset="0"/>
                                              <a:ea typeface="微軟正黑體" panose="020B0604030504040204" pitchFamily="34" charset="-120"/>
                                            </a:rPr>
                                            <m:t>𝑖</m:t>
                                          </m:r>
                                        </m:e>
                                      </m:d>
                                    </m:sup>
                                  </m:sSup>
                                  <m:r>
                                    <a:rPr lang="en-US" altLang="zh-TW" b="0" i="1" smtClean="0">
                                      <a:latin typeface="Cambria Math" panose="02040503050406030204" pitchFamily="18" charset="0"/>
                                      <a:ea typeface="微軟正黑體" panose="020B0604030504040204" pitchFamily="34" charset="-120"/>
                                    </a:rPr>
                                    <m:t>− </m:t>
                                  </m:r>
                                  <m:sSup>
                                    <m:sSupPr>
                                      <m:ctrlPr>
                                        <a:rPr lang="en-US" altLang="zh-TW" b="0" i="1" smtClean="0">
                                          <a:latin typeface="Cambria Math" panose="02040503050406030204" pitchFamily="18" charset="0"/>
                                          <a:ea typeface="微軟正黑體" panose="020B0604030504040204" pitchFamily="34" charset="-120"/>
                                        </a:rPr>
                                      </m:ctrlPr>
                                    </m:sSupPr>
                                    <m:e>
                                      <m:acc>
                                        <m:accPr>
                                          <m:chr m:val="̂"/>
                                          <m:ctrlPr>
                                            <a:rPr lang="en-US" altLang="zh-TW" b="0" i="1" smtClean="0">
                                              <a:latin typeface="Cambria Math" panose="02040503050406030204" pitchFamily="18" charset="0"/>
                                              <a:ea typeface="微軟正黑體" panose="020B0604030504040204" pitchFamily="34" charset="-120"/>
                                            </a:rPr>
                                          </m:ctrlPr>
                                        </m:accPr>
                                        <m:e>
                                          <m:r>
                                            <a:rPr lang="en-US" altLang="zh-TW" b="0" i="1" smtClean="0">
                                              <a:latin typeface="Cambria Math" panose="02040503050406030204" pitchFamily="18" charset="0"/>
                                              <a:ea typeface="微軟正黑體" panose="020B0604030504040204" pitchFamily="34" charset="-120"/>
                                            </a:rPr>
                                            <m:t>𝑦</m:t>
                                          </m:r>
                                        </m:e>
                                      </m:acc>
                                    </m:e>
                                    <m:sup>
                                      <m:r>
                                        <a:rPr lang="en-US" altLang="zh-TW" b="0" i="1" smtClean="0">
                                          <a:latin typeface="Cambria Math" panose="02040503050406030204" pitchFamily="18" charset="0"/>
                                          <a:ea typeface="微軟正黑體" panose="020B0604030504040204" pitchFamily="34" charset="-120"/>
                                        </a:rPr>
                                        <m:t>𝑖</m:t>
                                      </m:r>
                                    </m:sup>
                                  </m:sSup>
                                </m:e>
                              </m:d>
                            </m:e>
                            <m:sup>
                              <m:r>
                                <a:rPr lang="en-US" altLang="zh-TW" b="0" i="1" smtClean="0">
                                  <a:latin typeface="Cambria Math" panose="02040503050406030204" pitchFamily="18" charset="0"/>
                                  <a:ea typeface="微軟正黑體" panose="020B0604030504040204" pitchFamily="34" charset="-120"/>
                                </a:rPr>
                                <m:t>2</m:t>
                              </m:r>
                            </m:sup>
                          </m:sSup>
                        </m:e>
                      </m:nary>
                    </m:oMath>
                  </m:oMathPara>
                </a14:m>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其中</a:t>
                </a:r>
                <a14:m>
                  <m:oMath xmlns:m="http://schemas.openxmlformats.org/officeDocument/2006/math">
                    <m:acc>
                      <m:accPr>
                        <m:chr m:val="̂"/>
                        <m:ctrlPr>
                          <a:rPr lang="zh-TW" altLang="en-US" i="1" smtClean="0">
                            <a:latin typeface="Cambria Math" panose="02040503050406030204" pitchFamily="18" charset="0"/>
                            <a:ea typeface="微軟正黑體" panose="020B0604030504040204" pitchFamily="34" charset="-120"/>
                          </a:rPr>
                        </m:ctrlPr>
                      </m:accPr>
                      <m:e>
                        <m:r>
                          <a:rPr lang="en-US" altLang="zh-TW" b="0" i="1" smtClean="0">
                            <a:latin typeface="Cambria Math" panose="02040503050406030204" pitchFamily="18" charset="0"/>
                            <a:ea typeface="微軟正黑體" panose="020B0604030504040204" pitchFamily="34" charset="-120"/>
                          </a:rPr>
                          <m:t>𝑦</m:t>
                        </m:r>
                      </m:e>
                    </m:acc>
                  </m:oMath>
                </a14:m>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 代表預測值，而</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1/2</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只是微分方便用</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成本函數旨在找到最小值，從公式中來看，可以直接解釋為真實值減掉預測值所得到的值越小，誤差也就越小</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TW" altLang="en-US">
                    <a:noFill/>
                  </a:rPr>
                  <a:t> </a:t>
                </a:r>
              </a:p>
            </p:txBody>
          </p:sp>
        </mc:Fallback>
      </mc:AlternateContent>
      <p:sp>
        <p:nvSpPr>
          <p:cNvPr id="5" name="投影片編號版面配置區 4"/>
          <p:cNvSpPr>
            <a:spLocks noGrp="1"/>
          </p:cNvSpPr>
          <p:nvPr>
            <p:ph type="sldNum" sz="quarter" idx="12"/>
          </p:nvPr>
        </p:nvSpPr>
        <p:spPr/>
        <p:txBody>
          <a:bodyPr/>
          <a:lstStyle/>
          <a:p>
            <a:fld id="{753FDCA3-9BE4-42E3-9088-CB6F8D2D9B8F}" type="slidenum">
              <a:rPr lang="zh-TW" altLang="en-US" smtClean="0"/>
              <a:t>7</a:t>
            </a:fld>
            <a:endParaRPr lang="zh-TW" altLang="en-US"/>
          </a:p>
        </p:txBody>
      </p:sp>
    </p:spTree>
    <p:extLst>
      <p:ext uri="{BB962C8B-B14F-4D97-AF65-F5344CB8AC3E}">
        <p14:creationId xmlns:p14="http://schemas.microsoft.com/office/powerpoint/2010/main" val="593244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latin typeface="標楷體" panose="03000509000000000000" pitchFamily="65" charset="-120"/>
                <a:ea typeface="標楷體" panose="03000509000000000000" pitchFamily="65" charset="-120"/>
              </a:rPr>
              <a:t>邏輯斯回歸</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lstStyle/>
          <a:p>
            <a:r>
              <a:rPr lang="en-US" altLang="zh-TW" dirty="0" smtClean="0"/>
              <a:t>Sigmoid function</a:t>
            </a:r>
            <a:r>
              <a:rPr lang="zh-TW" altLang="en-US" dirty="0" smtClean="0">
                <a:latin typeface="標楷體" panose="03000509000000000000" pitchFamily="65" charset="-120"/>
                <a:ea typeface="標楷體" panose="03000509000000000000" pitchFamily="65" charset="-120"/>
              </a:rPr>
              <a:t>又稱</a:t>
            </a:r>
            <a:r>
              <a:rPr lang="en-US" altLang="zh-TW" dirty="0" smtClean="0"/>
              <a:t>Logistic function</a:t>
            </a:r>
            <a:endParaRPr lang="zh-TW" altLang="en-US" dirty="0"/>
          </a:p>
        </p:txBody>
      </p:sp>
      <p:sp>
        <p:nvSpPr>
          <p:cNvPr id="4" name="投影片編號版面配置區 3"/>
          <p:cNvSpPr>
            <a:spLocks noGrp="1"/>
          </p:cNvSpPr>
          <p:nvPr>
            <p:ph type="sldNum" sz="quarter" idx="12"/>
          </p:nvPr>
        </p:nvSpPr>
        <p:spPr/>
        <p:txBody>
          <a:bodyPr/>
          <a:lstStyle/>
          <a:p>
            <a:fld id="{753FDCA3-9BE4-42E3-9088-CB6F8D2D9B8F}" type="slidenum">
              <a:rPr lang="zh-TW" altLang="en-US" smtClean="0"/>
              <a:t>8</a:t>
            </a:fld>
            <a:endParaRPr lang="zh-TW" altLang="en-US"/>
          </a:p>
        </p:txBody>
      </p:sp>
      <p:cxnSp>
        <p:nvCxnSpPr>
          <p:cNvPr id="5" name="直線單箭頭接點 4"/>
          <p:cNvCxnSpPr/>
          <p:nvPr/>
        </p:nvCxnSpPr>
        <p:spPr>
          <a:xfrm flipH="1" flipV="1">
            <a:off x="3517091" y="3249281"/>
            <a:ext cx="4" cy="18031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直線單箭頭接點 5"/>
          <p:cNvCxnSpPr/>
          <p:nvPr/>
        </p:nvCxnSpPr>
        <p:spPr>
          <a:xfrm>
            <a:off x="3517093" y="5052430"/>
            <a:ext cx="15461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文字方塊 6"/>
          <p:cNvSpPr txBox="1"/>
          <p:nvPr/>
        </p:nvSpPr>
        <p:spPr>
          <a:xfrm>
            <a:off x="1999768" y="5098785"/>
            <a:ext cx="3185160" cy="374072"/>
          </a:xfrm>
          <a:prstGeom prst="rect">
            <a:avLst/>
          </a:prstGeom>
          <a:noFill/>
        </p:spPr>
        <p:txBody>
          <a:bodyPr wrap="square" rtlCol="0">
            <a:spAutoFit/>
          </a:bodyPr>
          <a:lstStyle/>
          <a:p>
            <a:r>
              <a:rPr lang="en-US" altLang="zh-TW" dirty="0" smtClean="0"/>
              <a:t>-3</a:t>
            </a:r>
            <a:r>
              <a:rPr lang="zh-TW" altLang="en-US" dirty="0" smtClean="0"/>
              <a:t>      </a:t>
            </a:r>
            <a:r>
              <a:rPr lang="en-US" altLang="zh-TW" dirty="0" smtClean="0"/>
              <a:t>-2</a:t>
            </a:r>
            <a:r>
              <a:rPr lang="zh-TW" altLang="en-US" dirty="0" smtClean="0"/>
              <a:t>      </a:t>
            </a:r>
            <a:r>
              <a:rPr lang="en-US" altLang="zh-TW" dirty="0" smtClean="0"/>
              <a:t>-1</a:t>
            </a:r>
            <a:r>
              <a:rPr lang="zh-TW" altLang="en-US" dirty="0" smtClean="0"/>
              <a:t>      </a:t>
            </a:r>
            <a:r>
              <a:rPr lang="en-US" altLang="zh-TW" dirty="0" smtClean="0"/>
              <a:t>0</a:t>
            </a:r>
            <a:r>
              <a:rPr lang="zh-TW" altLang="en-US" dirty="0" smtClean="0"/>
              <a:t>      </a:t>
            </a:r>
            <a:r>
              <a:rPr lang="en-US" altLang="zh-TW" dirty="0" smtClean="0"/>
              <a:t>1</a:t>
            </a:r>
            <a:r>
              <a:rPr lang="zh-TW" altLang="en-US" dirty="0" smtClean="0"/>
              <a:t>      </a:t>
            </a:r>
            <a:r>
              <a:rPr lang="en-US" altLang="zh-TW" dirty="0" smtClean="0"/>
              <a:t>2</a:t>
            </a:r>
            <a:r>
              <a:rPr lang="zh-TW" altLang="en-US" dirty="0" smtClean="0"/>
              <a:t>      </a:t>
            </a:r>
            <a:r>
              <a:rPr lang="en-US" altLang="zh-TW" dirty="0" smtClean="0"/>
              <a:t>3</a:t>
            </a:r>
            <a:r>
              <a:rPr lang="zh-TW" altLang="en-US" dirty="0" smtClean="0"/>
              <a:t>  </a:t>
            </a:r>
            <a:endParaRPr lang="zh-TW" altLang="en-US" dirty="0"/>
          </a:p>
        </p:txBody>
      </p:sp>
      <p:sp>
        <p:nvSpPr>
          <p:cNvPr id="8" name="文字方塊 7"/>
          <p:cNvSpPr txBox="1"/>
          <p:nvPr/>
        </p:nvSpPr>
        <p:spPr>
          <a:xfrm>
            <a:off x="2982338" y="3190037"/>
            <a:ext cx="579774" cy="2031325"/>
          </a:xfrm>
          <a:prstGeom prst="rect">
            <a:avLst/>
          </a:prstGeom>
          <a:noFill/>
        </p:spPr>
        <p:txBody>
          <a:bodyPr wrap="square" rtlCol="0">
            <a:spAutoFit/>
          </a:bodyPr>
          <a:lstStyle/>
          <a:p>
            <a:r>
              <a:rPr lang="en-US" altLang="zh-TW" dirty="0" smtClean="0"/>
              <a:t>   1</a:t>
            </a:r>
          </a:p>
          <a:p>
            <a:endParaRPr lang="en-US" altLang="zh-TW" dirty="0"/>
          </a:p>
          <a:p>
            <a:endParaRPr lang="en-US" altLang="zh-TW" dirty="0" smtClean="0"/>
          </a:p>
          <a:p>
            <a:r>
              <a:rPr lang="en-US" altLang="zh-TW" dirty="0" smtClean="0"/>
              <a:t>0.5</a:t>
            </a:r>
            <a:endParaRPr lang="en-US" altLang="zh-TW" dirty="0"/>
          </a:p>
          <a:p>
            <a:endParaRPr lang="en-US" altLang="zh-TW" dirty="0" smtClean="0"/>
          </a:p>
          <a:p>
            <a:endParaRPr lang="en-US" altLang="zh-TW" dirty="0"/>
          </a:p>
          <a:p>
            <a:endParaRPr lang="zh-TW" altLang="en-US" dirty="0"/>
          </a:p>
        </p:txBody>
      </p:sp>
      <p:sp>
        <p:nvSpPr>
          <p:cNvPr id="10" name="弧形 9"/>
          <p:cNvSpPr/>
          <p:nvPr/>
        </p:nvSpPr>
        <p:spPr>
          <a:xfrm rot="16595379">
            <a:off x="3295083" y="3437265"/>
            <a:ext cx="2080339" cy="1651605"/>
          </a:xfrm>
          <a:prstGeom prst="arc">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TW" altLang="en-US"/>
          </a:p>
        </p:txBody>
      </p:sp>
      <p:sp>
        <p:nvSpPr>
          <p:cNvPr id="11" name="弧形 10"/>
          <p:cNvSpPr/>
          <p:nvPr/>
        </p:nvSpPr>
        <p:spPr>
          <a:xfrm rot="5970364">
            <a:off x="1657483" y="3192428"/>
            <a:ext cx="2080339" cy="1651605"/>
          </a:xfrm>
          <a:prstGeom prst="arc">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TW" altLang="en-US"/>
          </a:p>
        </p:txBody>
      </p:sp>
      <p:cxnSp>
        <p:nvCxnSpPr>
          <p:cNvPr id="12" name="直線接點 11"/>
          <p:cNvCxnSpPr/>
          <p:nvPr/>
        </p:nvCxnSpPr>
        <p:spPr>
          <a:xfrm>
            <a:off x="4280237" y="3229403"/>
            <a:ext cx="743718"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直線接點 12"/>
          <p:cNvCxnSpPr/>
          <p:nvPr/>
        </p:nvCxnSpPr>
        <p:spPr>
          <a:xfrm>
            <a:off x="1780421" y="5048909"/>
            <a:ext cx="986249"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直線單箭頭接點 13"/>
          <p:cNvCxnSpPr/>
          <p:nvPr/>
        </p:nvCxnSpPr>
        <p:spPr>
          <a:xfrm flipH="1">
            <a:off x="2016884" y="5044988"/>
            <a:ext cx="15198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 name="文字方塊 14"/>
              <p:cNvSpPr txBox="1"/>
              <p:nvPr/>
            </p:nvSpPr>
            <p:spPr>
              <a:xfrm>
                <a:off x="354306" y="3713927"/>
                <a:ext cx="2163734" cy="6939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𝑓</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e>
                      </m:d>
                      <m:r>
                        <a:rPr lang="en-US" altLang="zh-TW" sz="2400" b="0" i="1" smtClean="0">
                          <a:latin typeface="Cambria Math" panose="02040503050406030204" pitchFamily="18" charset="0"/>
                        </a:rPr>
                        <m:t>= </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b="0" i="1" smtClean="0">
                              <a:latin typeface="Cambria Math" panose="02040503050406030204" pitchFamily="18" charset="0"/>
                            </a:rPr>
                            <m:t>1−</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𝑒</m:t>
                              </m:r>
                            </m:e>
                            <m:sup>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𝑥</m:t>
                              </m:r>
                            </m:sup>
                          </m:sSup>
                        </m:den>
                      </m:f>
                    </m:oMath>
                  </m:oMathPara>
                </a14:m>
                <a:endParaRPr lang="zh-TW" altLang="en-US"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354306" y="3713927"/>
                <a:ext cx="2163734" cy="693908"/>
              </a:xfrm>
              <a:prstGeom prst="rect">
                <a:avLst/>
              </a:prstGeom>
              <a:blipFill>
                <a:blip r:embed="rId2"/>
                <a:stretch>
                  <a:fillRect/>
                </a:stretch>
              </a:blipFill>
            </p:spPr>
            <p:txBody>
              <a:bodyPr/>
              <a:lstStyle/>
              <a:p>
                <a:r>
                  <a:rPr lang="zh-TW" altLang="en-US">
                    <a:noFill/>
                  </a:rPr>
                  <a:t> </a:t>
                </a:r>
              </a:p>
            </p:txBody>
          </p:sp>
        </mc:Fallback>
      </mc:AlternateContent>
      <p:sp>
        <p:nvSpPr>
          <p:cNvPr id="16" name="文字方塊 15"/>
          <p:cNvSpPr txBox="1"/>
          <p:nvPr/>
        </p:nvSpPr>
        <p:spPr>
          <a:xfrm>
            <a:off x="6096000" y="2589872"/>
            <a:ext cx="5486399" cy="1938992"/>
          </a:xfrm>
          <a:prstGeom prst="rect">
            <a:avLst/>
          </a:prstGeom>
          <a:noFill/>
        </p:spPr>
        <p:txBody>
          <a:bodyPr wrap="square" rtlCol="0">
            <a:spAutoFit/>
          </a:bodyPr>
          <a:lstStyle/>
          <a:p>
            <a:pPr marL="285750" indent="-285750">
              <a:buFont typeface="Arial" panose="020B0604020202020204" pitchFamily="34" charset="0"/>
              <a:buChar char="•"/>
            </a:pPr>
            <a:r>
              <a:rPr lang="zh-TW" altLang="en-US" sz="2400" dirty="0" smtClean="0">
                <a:latin typeface="標楷體" panose="03000509000000000000" pitchFamily="65" charset="-120"/>
                <a:ea typeface="標楷體" panose="03000509000000000000" pitchFamily="65" charset="-120"/>
              </a:rPr>
              <a:t>回歸一般輸出變量為連續型，分類的輸出變量則為離散型</a:t>
            </a:r>
            <a:endParaRPr lang="en-US" altLang="zh-TW" sz="2400" dirty="0" smtClean="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en-US" sz="2400" dirty="0" smtClean="0">
                <a:latin typeface="標楷體" panose="03000509000000000000" pitchFamily="65" charset="-120"/>
                <a:ea typeface="標楷體" panose="03000509000000000000" pitchFamily="65" charset="-120"/>
              </a:rPr>
              <a:t>邏</a:t>
            </a:r>
            <a:r>
              <a:rPr lang="zh-TW" altLang="en-US" sz="2400" dirty="0">
                <a:latin typeface="標楷體" panose="03000509000000000000" pitchFamily="65" charset="-120"/>
                <a:ea typeface="標楷體" panose="03000509000000000000" pitchFamily="65" charset="-120"/>
              </a:rPr>
              <a:t>輯斯</a:t>
            </a:r>
            <a:r>
              <a:rPr lang="zh-TW" altLang="en-US" sz="2400" dirty="0" smtClean="0">
                <a:latin typeface="標楷體" panose="03000509000000000000" pitchFamily="65" charset="-120"/>
                <a:ea typeface="標楷體" panose="03000509000000000000" pitchFamily="65" charset="-120"/>
              </a:rPr>
              <a:t>回歸為分類演算法</a:t>
            </a:r>
            <a:endParaRPr lang="en-US" altLang="zh-TW" sz="2400" dirty="0" smtClean="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en-US" sz="2400" dirty="0" smtClean="0">
                <a:latin typeface="標楷體" panose="03000509000000000000" pitchFamily="65" charset="-120"/>
                <a:ea typeface="標楷體" panose="03000509000000000000" pitchFamily="65" charset="-120"/>
              </a:rPr>
              <a:t>與</a:t>
            </a:r>
            <a:r>
              <a:rPr lang="en-US" altLang="zh-TW" sz="2400" dirty="0" smtClean="0">
                <a:latin typeface="標楷體" panose="03000509000000000000" pitchFamily="65" charset="-120"/>
                <a:ea typeface="標楷體" panose="03000509000000000000" pitchFamily="65" charset="-120"/>
              </a:rPr>
              <a:t>OLS</a:t>
            </a:r>
            <a:r>
              <a:rPr lang="zh-TW" altLang="en-US" sz="2400" dirty="0" smtClean="0">
                <a:latin typeface="標楷體" panose="03000509000000000000" pitchFamily="65" charset="-120"/>
                <a:ea typeface="標楷體" panose="03000509000000000000" pitchFamily="65" charset="-120"/>
              </a:rPr>
              <a:t>類似，皆以梯度下降法旨在求得最小的成本函數</a:t>
            </a:r>
            <a:endParaRPr lang="zh-TW" altLang="en-US" sz="24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47818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a:latin typeface="Times New Roman" panose="02020603050405020304" pitchFamily="18" charset="0"/>
                <a:ea typeface="標楷體" panose="03000509000000000000" pitchFamily="65" charset="-120"/>
                <a:cs typeface="Times New Roman" panose="02020603050405020304" pitchFamily="18" charset="0"/>
              </a:rPr>
              <a:t>使用</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RANSAC</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來擬合穩健的回歸模型</a:t>
            </a:r>
          </a:p>
        </p:txBody>
      </p:sp>
      <p:sp>
        <p:nvSpPr>
          <p:cNvPr id="3" name="內容版面配置區 2"/>
          <p:cNvSpPr>
            <a:spLocks noGrp="1"/>
          </p:cNvSpPr>
          <p:nvPr>
            <p:ph idx="1"/>
          </p:nvPr>
        </p:nvSpPr>
        <p:spPr>
          <a:xfrm>
            <a:off x="838200" y="1825625"/>
            <a:ext cx="10515600" cy="4601552"/>
          </a:xfrm>
        </p:spPr>
        <p:txBody>
          <a:bodyPr>
            <a:normAutofit/>
          </a:bodyPr>
          <a:lstStyle/>
          <a:p>
            <a:r>
              <a:rPr lang="zh-TW" altLang="en-US" sz="2400" dirty="0">
                <a:latin typeface="標楷體" panose="03000509000000000000" pitchFamily="65" charset="-120"/>
                <a:ea typeface="標楷體" panose="03000509000000000000" pitchFamily="65" charset="-120"/>
              </a:rPr>
              <a:t>線性回歸模型可能受離群值影響</a:t>
            </a:r>
          </a:p>
          <a:p>
            <a:r>
              <a:rPr lang="zh-TW" altLang="en-US" sz="2400" dirty="0" smtClean="0">
                <a:latin typeface="標楷體" panose="03000509000000000000" pitchFamily="65" charset="-120"/>
                <a:ea typeface="標楷體" panose="03000509000000000000" pitchFamily="65" charset="-120"/>
              </a:rPr>
              <a:t>如何刪除離群值</a:t>
            </a:r>
            <a:r>
              <a:rPr lang="en-US" altLang="zh-TW" sz="2400" dirty="0" smtClean="0">
                <a:latin typeface="標楷體" panose="03000509000000000000" pitchFamily="65" charset="-120"/>
                <a:ea typeface="標楷體" panose="03000509000000000000" pitchFamily="65" charset="-120"/>
              </a:rPr>
              <a:t>1</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個人</a:t>
            </a:r>
            <a:r>
              <a:rPr lang="zh-TW" altLang="en-US" sz="2400" dirty="0" smtClean="0">
                <a:latin typeface="標楷體" panose="03000509000000000000" pitchFamily="65" charset="-120"/>
                <a:ea typeface="標楷體" panose="03000509000000000000" pitchFamily="65" charset="-120"/>
              </a:rPr>
              <a:t>判斷 </a:t>
            </a:r>
            <a:r>
              <a:rPr lang="en-US" altLang="zh-TW" sz="2400" dirty="0" smtClean="0">
                <a:latin typeface="標楷體" panose="03000509000000000000" pitchFamily="65" charset="-120"/>
                <a:ea typeface="標楷體" panose="03000509000000000000" pitchFamily="65" charset="-120"/>
              </a:rPr>
              <a:t>2</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用</a:t>
            </a:r>
            <a:r>
              <a:rPr lang="en-US" altLang="zh-TW" sz="2400" dirty="0">
                <a:latin typeface="標楷體" panose="03000509000000000000" pitchFamily="65" charset="-120"/>
                <a:ea typeface="標楷體" panose="03000509000000000000" pitchFamily="65" charset="-120"/>
              </a:rPr>
              <a:t>RANSAC</a:t>
            </a:r>
            <a:r>
              <a:rPr lang="zh-TW" altLang="en-US" sz="2400" dirty="0">
                <a:latin typeface="標楷體" panose="03000509000000000000" pitchFamily="65" charset="-120"/>
                <a:ea typeface="標楷體" panose="03000509000000000000" pitchFamily="65" charset="-120"/>
              </a:rPr>
              <a:t>演算法</a:t>
            </a:r>
          </a:p>
          <a:p>
            <a:r>
              <a:rPr lang="en-US" altLang="zh-TW" sz="2400" dirty="0">
                <a:latin typeface="標楷體" panose="03000509000000000000" pitchFamily="65" charset="-120"/>
                <a:ea typeface="標楷體" panose="03000509000000000000" pitchFamily="65" charset="-120"/>
              </a:rPr>
              <a:t>RANSAC</a:t>
            </a:r>
            <a:r>
              <a:rPr lang="zh-TW" altLang="en-US" sz="2400" dirty="0">
                <a:latin typeface="標楷體" panose="03000509000000000000" pitchFamily="65" charset="-120"/>
                <a:ea typeface="標楷體" panose="03000509000000000000" pitchFamily="65" charset="-120"/>
              </a:rPr>
              <a:t>步驟</a:t>
            </a:r>
            <a:r>
              <a:rPr lang="zh-TW" altLang="en-US" sz="2400" dirty="0" smtClean="0">
                <a:latin typeface="標楷體" panose="03000509000000000000" pitchFamily="65" charset="-120"/>
                <a:ea typeface="標楷體" panose="03000509000000000000" pitchFamily="65" charset="-120"/>
              </a:rPr>
              <a:t>：</a:t>
            </a:r>
            <a:endParaRPr lang="en-US" altLang="zh-TW" sz="2400" dirty="0" smtClean="0">
              <a:latin typeface="標楷體" panose="03000509000000000000" pitchFamily="65" charset="-120"/>
              <a:ea typeface="標楷體" panose="03000509000000000000" pitchFamily="65" charset="-120"/>
            </a:endParaRPr>
          </a:p>
          <a:p>
            <a:pPr marL="0" indent="0">
              <a:buNone/>
            </a:pPr>
            <a:r>
              <a:rPr lang="en-US" altLang="zh-TW" sz="2400" dirty="0" smtClean="0">
                <a:latin typeface="標楷體" panose="03000509000000000000" pitchFamily="65" charset="-120"/>
                <a:ea typeface="標楷體" panose="03000509000000000000" pitchFamily="65" charset="-120"/>
              </a:rPr>
              <a:t>1</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選擇隨機個數的樣本作為群內值</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並用來</a:t>
            </a:r>
            <a:r>
              <a:rPr lang="en-US" altLang="zh-TW" sz="2400" dirty="0">
                <a:latin typeface="標楷體" panose="03000509000000000000" pitchFamily="65" charset="-120"/>
                <a:ea typeface="標楷體" panose="03000509000000000000" pitchFamily="65" charset="-120"/>
              </a:rPr>
              <a:t>fit</a:t>
            </a:r>
            <a:r>
              <a:rPr lang="zh-TW" altLang="en-US" sz="2400" dirty="0">
                <a:latin typeface="標楷體" panose="03000509000000000000" pitchFamily="65" charset="-120"/>
                <a:ea typeface="標楷體" panose="03000509000000000000" pitchFamily="65" charset="-120"/>
              </a:rPr>
              <a:t>模型</a:t>
            </a:r>
          </a:p>
          <a:p>
            <a:pPr marL="0" indent="0">
              <a:buNone/>
            </a:pPr>
            <a:r>
              <a:rPr lang="en-US" altLang="zh-TW" sz="2400" dirty="0">
                <a:latin typeface="標楷體" panose="03000509000000000000" pitchFamily="65" charset="-120"/>
                <a:ea typeface="標楷體" panose="03000509000000000000" pitchFamily="65" charset="-120"/>
              </a:rPr>
              <a:t>2.</a:t>
            </a:r>
            <a:r>
              <a:rPr lang="zh-TW" altLang="en-US" sz="2400" dirty="0">
                <a:latin typeface="標楷體" panose="03000509000000000000" pitchFamily="65" charset="-120"/>
                <a:ea typeface="標楷體" panose="03000509000000000000" pitchFamily="65" charset="-120"/>
              </a:rPr>
              <a:t>利用剩餘的數據測試該模型</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若數據落在使用者定義的容許範圍內</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就加到群內值</a:t>
            </a:r>
          </a:p>
          <a:p>
            <a:pPr marL="0" indent="0">
              <a:buNone/>
            </a:pPr>
            <a:r>
              <a:rPr lang="en-US" altLang="zh-TW" sz="2400" dirty="0">
                <a:latin typeface="標楷體" panose="03000509000000000000" pitchFamily="65" charset="-120"/>
                <a:ea typeface="標楷體" panose="03000509000000000000" pitchFamily="65" charset="-120"/>
              </a:rPr>
              <a:t>3.</a:t>
            </a:r>
            <a:r>
              <a:rPr lang="zh-TW" altLang="en-US" sz="2400" dirty="0">
                <a:latin typeface="標楷體" panose="03000509000000000000" pitchFamily="65" charset="-120"/>
                <a:ea typeface="標楷體" panose="03000509000000000000" pitchFamily="65" charset="-120"/>
              </a:rPr>
              <a:t>更新模型</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用全部群內值</a:t>
            </a:r>
            <a:r>
              <a:rPr lang="en-US" altLang="zh-TW" sz="2400" dirty="0">
                <a:latin typeface="標楷體" panose="03000509000000000000" pitchFamily="65" charset="-120"/>
                <a:ea typeface="標楷體" panose="03000509000000000000" pitchFamily="65" charset="-120"/>
              </a:rPr>
              <a:t>)</a:t>
            </a:r>
          </a:p>
          <a:p>
            <a:pPr marL="0" indent="0">
              <a:buNone/>
            </a:pPr>
            <a:r>
              <a:rPr lang="en-US" altLang="zh-TW" sz="2400" dirty="0">
                <a:latin typeface="標楷體" panose="03000509000000000000" pitchFamily="65" charset="-120"/>
                <a:ea typeface="標楷體" panose="03000509000000000000" pitchFamily="65" charset="-120"/>
              </a:rPr>
              <a:t>4.</a:t>
            </a:r>
            <a:r>
              <a:rPr lang="zh-TW" altLang="en-US" sz="2400" dirty="0">
                <a:latin typeface="標楷體" panose="03000509000000000000" pitchFamily="65" charset="-120"/>
                <a:ea typeface="標楷體" panose="03000509000000000000" pitchFamily="65" charset="-120"/>
              </a:rPr>
              <a:t>使用群內值來估計模型的誤差</a:t>
            </a:r>
          </a:p>
          <a:p>
            <a:pPr marL="0" indent="0">
              <a:buNone/>
            </a:pPr>
            <a:r>
              <a:rPr lang="en-US" altLang="zh-TW" sz="2400" dirty="0">
                <a:latin typeface="標楷體" panose="03000509000000000000" pitchFamily="65" charset="-120"/>
                <a:ea typeface="標楷體" panose="03000509000000000000" pitchFamily="65" charset="-120"/>
              </a:rPr>
              <a:t>5.</a:t>
            </a:r>
            <a:r>
              <a:rPr lang="zh-TW" altLang="en-US" sz="2400" dirty="0">
                <a:latin typeface="標楷體" panose="03000509000000000000" pitchFamily="65" charset="-120"/>
                <a:ea typeface="標楷體" panose="03000509000000000000" pitchFamily="65" charset="-120"/>
              </a:rPr>
              <a:t>如果模型誤差小於我們所定義</a:t>
            </a:r>
            <a:r>
              <a:rPr lang="zh-TW" altLang="en-US" sz="2400" dirty="0" smtClean="0">
                <a:latin typeface="標楷體" panose="03000509000000000000" pitchFamily="65" charset="-120"/>
                <a:ea typeface="標楷體" panose="03000509000000000000" pitchFamily="65" charset="-120"/>
              </a:rPr>
              <a:t>的門檻</a:t>
            </a:r>
            <a:r>
              <a:rPr lang="zh-TW" altLang="en-US" sz="2400" dirty="0">
                <a:latin typeface="標楷體" panose="03000509000000000000" pitchFamily="65" charset="-120"/>
                <a:ea typeface="標楷體" panose="03000509000000000000" pitchFamily="65" charset="-120"/>
              </a:rPr>
              <a:t>，</a:t>
            </a:r>
            <a:r>
              <a:rPr lang="zh-TW" altLang="en-US" sz="2400" dirty="0" smtClean="0">
                <a:latin typeface="標楷體" panose="03000509000000000000" pitchFamily="65" charset="-120"/>
                <a:ea typeface="標楷體" panose="03000509000000000000" pitchFamily="65" charset="-120"/>
              </a:rPr>
              <a:t>或是</a:t>
            </a:r>
            <a:r>
              <a:rPr lang="zh-TW" altLang="en-US" sz="2400" dirty="0">
                <a:latin typeface="標楷體" panose="03000509000000000000" pitchFamily="65" charset="-120"/>
                <a:ea typeface="標楷體" panose="03000509000000000000" pitchFamily="65" charset="-120"/>
              </a:rPr>
              <a:t>迭代次數達事先定義的</a:t>
            </a:r>
            <a:r>
              <a:rPr lang="zh-TW" altLang="en-US" sz="2400" dirty="0" smtClean="0">
                <a:latin typeface="標楷體" panose="03000509000000000000" pitchFamily="65" charset="-120"/>
                <a:ea typeface="標楷體" panose="03000509000000000000" pitchFamily="65" charset="-120"/>
              </a:rPr>
              <a:t>次數時停止，不然回到</a:t>
            </a:r>
            <a:r>
              <a:rPr lang="en-US" altLang="zh-TW" sz="2400" dirty="0" smtClean="0">
                <a:latin typeface="標楷體" panose="03000509000000000000" pitchFamily="65" charset="-120"/>
                <a:ea typeface="標楷體" panose="03000509000000000000" pitchFamily="65" charset="-120"/>
              </a:rPr>
              <a:t>step1</a:t>
            </a:r>
            <a:endParaRPr lang="en-US" altLang="zh-TW" sz="2400" dirty="0">
              <a:latin typeface="標楷體" panose="03000509000000000000" pitchFamily="65" charset="-120"/>
              <a:ea typeface="標楷體" panose="03000509000000000000" pitchFamily="65" charset="-120"/>
            </a:endParaRPr>
          </a:p>
          <a:p>
            <a:endParaRPr lang="zh-TW" altLang="en-US" sz="20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753FDCA3-9BE4-42E3-9088-CB6F8D2D9B8F}" type="slidenum">
              <a:rPr lang="zh-TW" altLang="en-US" smtClean="0"/>
              <a:t>9</a:t>
            </a:fld>
            <a:endParaRPr lang="zh-TW" altLang="en-US"/>
          </a:p>
        </p:txBody>
      </p:sp>
    </p:spTree>
    <p:extLst>
      <p:ext uri="{BB962C8B-B14F-4D97-AF65-F5344CB8AC3E}">
        <p14:creationId xmlns:p14="http://schemas.microsoft.com/office/powerpoint/2010/main" val="259491894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2090</TotalTime>
  <Words>1779</Words>
  <Application>Microsoft Office PowerPoint</Application>
  <PresentationFormat>寬螢幕</PresentationFormat>
  <Paragraphs>298</Paragraphs>
  <Slides>32</Slides>
  <Notes>8</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32</vt:i4>
      </vt:variant>
    </vt:vector>
  </HeadingPairs>
  <TitlesOfParts>
    <vt:vector size="42" baseType="lpstr">
      <vt:lpstr>微軟正黑體</vt:lpstr>
      <vt:lpstr>新細明體</vt:lpstr>
      <vt:lpstr>標楷體</vt:lpstr>
      <vt:lpstr>Arial</vt:lpstr>
      <vt:lpstr>Calibri</vt:lpstr>
      <vt:lpstr>Calibri Light</vt:lpstr>
      <vt:lpstr>Cambria Math</vt:lpstr>
      <vt:lpstr>Times New Roman</vt:lpstr>
      <vt:lpstr>Wingdings</vt:lpstr>
      <vt:lpstr>Office 佈景主題</vt:lpstr>
      <vt:lpstr>機器學習 – 回歸</vt:lpstr>
      <vt:lpstr>認識回歸</vt:lpstr>
      <vt:lpstr>常見的回歸算法</vt:lpstr>
      <vt:lpstr>簡單線性回歸模型簡介</vt:lpstr>
      <vt:lpstr>簡單線性回歸模型簡介</vt:lpstr>
      <vt:lpstr>如何評估線性關係</vt:lpstr>
      <vt:lpstr>普通最小二乘線性回歸(OLS)</vt:lpstr>
      <vt:lpstr>邏輯斯回歸</vt:lpstr>
      <vt:lpstr>使用RANSAC來擬合穩健的回歸模型</vt:lpstr>
      <vt:lpstr>評估線性回歸模型的效能</vt:lpstr>
      <vt:lpstr>使用正規化方法進行回歸</vt:lpstr>
      <vt:lpstr>脊回歸 (Ridge Regression) </vt:lpstr>
      <vt:lpstr>   套索回歸(Lasso Regression)</vt:lpstr>
      <vt:lpstr>彈性網路回歸(Elastic Net Regression)</vt:lpstr>
      <vt:lpstr>PowerPoint 簡報</vt:lpstr>
      <vt:lpstr>Logistic Models for Classifying Online Grooming Conversation</vt:lpstr>
      <vt:lpstr>Outline</vt:lpstr>
      <vt:lpstr>Introduction(研究背景與動機)</vt:lpstr>
      <vt:lpstr>Introduction(研究背景與動機)</vt:lpstr>
      <vt:lpstr>Related works</vt:lpstr>
      <vt:lpstr>Related works</vt:lpstr>
      <vt:lpstr>Method</vt:lpstr>
      <vt:lpstr>Method</vt:lpstr>
      <vt:lpstr>Method(20個誘姦字句的特徵)</vt:lpstr>
      <vt:lpstr>Method(20個誘姦字句的特徵)</vt:lpstr>
      <vt:lpstr>Method</vt:lpstr>
      <vt:lpstr>Results</vt:lpstr>
      <vt:lpstr>Results</vt:lpstr>
      <vt:lpstr>Results</vt:lpstr>
      <vt:lpstr>Results</vt:lpstr>
      <vt:lpstr>Results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機器學習 – 回歸</dc:title>
  <dc:creator>Windows 使用者</dc:creator>
  <cp:lastModifiedBy>Windows 使用者</cp:lastModifiedBy>
  <cp:revision>90</cp:revision>
  <dcterms:created xsi:type="dcterms:W3CDTF">2018-04-03T14:47:48Z</dcterms:created>
  <dcterms:modified xsi:type="dcterms:W3CDTF">2018-07-31T15:47:31Z</dcterms:modified>
</cp:coreProperties>
</file>