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15" r:id="rId23"/>
    <p:sldId id="330" r:id="rId24"/>
    <p:sldId id="331" r:id="rId25"/>
    <p:sldId id="332" r:id="rId26"/>
    <p:sldId id="333" r:id="rId27"/>
    <p:sldId id="33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78165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8AF2-6BF5-4368-A56C-9E7AFC245EA2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A017-D142-4604-9DE4-941CDF82B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2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BCDE-D0DC-463E-AABD-EDA9B546898A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3F3E-6971-4E2D-BBCC-E5B31220DD49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F77-E0A1-45CD-8D4E-6E6547EB8872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1AD2-A73F-427E-8A93-B24F50829C43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3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D69-D5DE-4529-AD41-DC7DA0369E51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8484-71CE-4635-B7AD-3088E276C1A7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7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F37D-F4AF-4A52-9073-B989BE57D9BE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7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0C56-0F3C-489B-B886-6DD4BFA97811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4677-3D75-441F-9659-C5D0ABF145DA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3108-0FD1-4939-A972-9FBF1A7F9E9D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F792-DBB9-4140-A3F6-2B4F963724D1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4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6419-05BA-4C7E-845E-3FA90E63E9EE}" type="datetime1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3ABD-780D-47E0-9CAB-ABB458F51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2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2.png"/><Relationship Id="rId7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0.png"/><Relationship Id="rId5" Type="http://schemas.openxmlformats.org/officeDocument/2006/relationships/image" Target="../media/image57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67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2.png"/><Relationship Id="rId5" Type="http://schemas.openxmlformats.org/officeDocument/2006/relationships/image" Target="../media/image77.png"/><Relationship Id="rId10" Type="http://schemas.openxmlformats.org/officeDocument/2006/relationships/image" Target="../media/image71.png"/><Relationship Id="rId4" Type="http://schemas.openxmlformats.org/officeDocument/2006/relationships/image" Target="../media/image76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71.png"/><Relationship Id="rId3" Type="http://schemas.openxmlformats.org/officeDocument/2006/relationships/image" Target="../media/image82.png"/><Relationship Id="rId7" Type="http://schemas.openxmlformats.org/officeDocument/2006/relationships/image" Target="../media/image78.png"/><Relationship Id="rId12" Type="http://schemas.openxmlformats.org/officeDocument/2006/relationships/image" Target="../media/image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5.png"/><Relationship Id="rId5" Type="http://schemas.openxmlformats.org/officeDocument/2006/relationships/image" Target="../media/image76.png"/><Relationship Id="rId15" Type="http://schemas.openxmlformats.org/officeDocument/2006/relationships/image" Target="../media/image87.png"/><Relationship Id="rId10" Type="http://schemas.openxmlformats.org/officeDocument/2006/relationships/image" Target="../media/image67.png"/><Relationship Id="rId4" Type="http://schemas.openxmlformats.org/officeDocument/2006/relationships/image" Target="../media/image75.png"/><Relationship Id="rId9" Type="http://schemas.openxmlformats.org/officeDocument/2006/relationships/image" Target="../media/image84.png"/><Relationship Id="rId1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6.png"/><Relationship Id="rId3" Type="http://schemas.openxmlformats.org/officeDocument/2006/relationships/image" Target="../media/image75.png"/><Relationship Id="rId7" Type="http://schemas.openxmlformats.org/officeDocument/2006/relationships/image" Target="../media/image83.png"/><Relationship Id="rId12" Type="http://schemas.openxmlformats.org/officeDocument/2006/relationships/image" Target="../media/image7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70.png"/><Relationship Id="rId5" Type="http://schemas.openxmlformats.org/officeDocument/2006/relationships/image" Target="../media/image77.png"/><Relationship Id="rId10" Type="http://schemas.openxmlformats.org/officeDocument/2006/relationships/image" Target="../media/image85.png"/><Relationship Id="rId4" Type="http://schemas.openxmlformats.org/officeDocument/2006/relationships/image" Target="../media/image76.png"/><Relationship Id="rId9" Type="http://schemas.openxmlformats.org/officeDocument/2006/relationships/image" Target="../media/image67.png"/><Relationship Id="rId1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Artificial neural network &amp; Multi-layer perceptron</a:t>
            </a:r>
            <a:b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人工神經網路與多層感知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1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5675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多層感知機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(Multi-layer perceptron, MLP)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為了處理更複雜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非線性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的問題，有人嘗試在單層感知機輸入及輸出層架構中加入隱藏層，一開始還是失敗收場，直到倒傳遞演算法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Backpropagation,BP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出現後，多層感知機的架構開始被應用在處理非線性的問題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945746" y="3835323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945746" y="4512283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924424" y="3156405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77" y="5556421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26671" y="3835323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1" y="3835323"/>
                <a:ext cx="8572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726671" y="4499686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1" y="4499686"/>
                <a:ext cx="857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07881" y="5538424"/>
                <a:ext cx="857250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81" y="5538424"/>
                <a:ext cx="857250" cy="379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/>
          <p:cNvCxnSpPr>
            <a:endCxn id="52" idx="2"/>
          </p:cNvCxnSpPr>
          <p:nvPr/>
        </p:nvCxnSpPr>
        <p:spPr>
          <a:xfrm>
            <a:off x="1372812" y="3408930"/>
            <a:ext cx="2689058" cy="2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endCxn id="53" idx="2"/>
          </p:cNvCxnSpPr>
          <p:nvPr/>
        </p:nvCxnSpPr>
        <p:spPr>
          <a:xfrm>
            <a:off x="1345796" y="4033372"/>
            <a:ext cx="2693381" cy="369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endCxn id="54" idx="2"/>
          </p:cNvCxnSpPr>
          <p:nvPr/>
        </p:nvCxnSpPr>
        <p:spPr>
          <a:xfrm>
            <a:off x="1335422" y="4727399"/>
            <a:ext cx="2703755" cy="528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52" idx="2"/>
          </p:cNvCxnSpPr>
          <p:nvPr/>
        </p:nvCxnSpPr>
        <p:spPr>
          <a:xfrm flipV="1">
            <a:off x="1315027" y="3639222"/>
            <a:ext cx="2746843" cy="2115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4061870" y="3417242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4039177" y="4180947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039177" y="5033896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6745685" y="3534491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6754826" y="5017905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382378" y="3405995"/>
            <a:ext cx="2656799" cy="101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54" idx="2"/>
          </p:cNvCxnSpPr>
          <p:nvPr/>
        </p:nvCxnSpPr>
        <p:spPr>
          <a:xfrm>
            <a:off x="1382378" y="3405995"/>
            <a:ext cx="2656799" cy="184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endCxn id="52" idx="2"/>
          </p:cNvCxnSpPr>
          <p:nvPr/>
        </p:nvCxnSpPr>
        <p:spPr>
          <a:xfrm flipV="1">
            <a:off x="1345796" y="3639222"/>
            <a:ext cx="2716074" cy="39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endCxn id="54" idx="2"/>
          </p:cNvCxnSpPr>
          <p:nvPr/>
        </p:nvCxnSpPr>
        <p:spPr>
          <a:xfrm>
            <a:off x="1372812" y="4033372"/>
            <a:ext cx="2666365" cy="1222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endCxn id="52" idx="2"/>
          </p:cNvCxnSpPr>
          <p:nvPr/>
        </p:nvCxnSpPr>
        <p:spPr>
          <a:xfrm flipV="1">
            <a:off x="1335422" y="3639222"/>
            <a:ext cx="2726448" cy="1088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endCxn id="53" idx="2"/>
          </p:cNvCxnSpPr>
          <p:nvPr/>
        </p:nvCxnSpPr>
        <p:spPr>
          <a:xfrm flipV="1">
            <a:off x="1345796" y="4402927"/>
            <a:ext cx="2693381" cy="32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endCxn id="53" idx="2"/>
          </p:cNvCxnSpPr>
          <p:nvPr/>
        </p:nvCxnSpPr>
        <p:spPr>
          <a:xfrm flipV="1">
            <a:off x="1315027" y="4402927"/>
            <a:ext cx="2724150" cy="1351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54" idx="2"/>
          </p:cNvCxnSpPr>
          <p:nvPr/>
        </p:nvCxnSpPr>
        <p:spPr>
          <a:xfrm flipV="1">
            <a:off x="1325629" y="5255876"/>
            <a:ext cx="2713548" cy="495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2" idx="6"/>
            <a:endCxn id="56" idx="2"/>
          </p:cNvCxnSpPr>
          <p:nvPr/>
        </p:nvCxnSpPr>
        <p:spPr>
          <a:xfrm>
            <a:off x="4510258" y="3639222"/>
            <a:ext cx="2244568" cy="1600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endCxn id="55" idx="2"/>
          </p:cNvCxnSpPr>
          <p:nvPr/>
        </p:nvCxnSpPr>
        <p:spPr>
          <a:xfrm>
            <a:off x="4510258" y="3639222"/>
            <a:ext cx="2235427" cy="117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55" idx="2"/>
          </p:cNvCxnSpPr>
          <p:nvPr/>
        </p:nvCxnSpPr>
        <p:spPr>
          <a:xfrm flipV="1">
            <a:off x="4510258" y="3756471"/>
            <a:ext cx="2235427" cy="6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endCxn id="56" idx="2"/>
          </p:cNvCxnSpPr>
          <p:nvPr/>
        </p:nvCxnSpPr>
        <p:spPr>
          <a:xfrm>
            <a:off x="4510258" y="4388924"/>
            <a:ext cx="2244568" cy="850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54" idx="6"/>
          </p:cNvCxnSpPr>
          <p:nvPr/>
        </p:nvCxnSpPr>
        <p:spPr>
          <a:xfrm flipV="1">
            <a:off x="4487565" y="3756471"/>
            <a:ext cx="2255367" cy="149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54" idx="6"/>
            <a:endCxn id="56" idx="2"/>
          </p:cNvCxnSpPr>
          <p:nvPr/>
        </p:nvCxnSpPr>
        <p:spPr>
          <a:xfrm flipV="1">
            <a:off x="4487565" y="5239885"/>
            <a:ext cx="2267261" cy="15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6931" y="3177614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1" y="3177614"/>
                <a:ext cx="857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885853" y="3444969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53" y="3444969"/>
                <a:ext cx="8572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3892260" y="4225384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60" y="4225384"/>
                <a:ext cx="857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885853" y="5071417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853" y="5071417"/>
                <a:ext cx="8572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574911" y="3571805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11" y="3571805"/>
                <a:ext cx="857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574911" y="5031908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11" y="5031908"/>
                <a:ext cx="8572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956858" y="3177614"/>
            <a:ext cx="607529" cy="274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640397" y="6098488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07881" y="6073131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160216" y="6077363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1886989" y="3177614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989" y="3177614"/>
                <a:ext cx="399011" cy="369332"/>
              </a:xfrm>
              <a:prstGeom prst="rect">
                <a:avLst/>
              </a:prstGeom>
              <a:blipFill>
                <a:blip r:embed="rId11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063657" y="3479167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57" y="3479167"/>
                <a:ext cx="399011" cy="369332"/>
              </a:xfrm>
              <a:prstGeom prst="rect">
                <a:avLst/>
              </a:prstGeom>
              <a:blipFill>
                <a:blip r:embed="rId12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1953" y="3555253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53" y="3555253"/>
                <a:ext cx="399011" cy="369332"/>
              </a:xfrm>
              <a:prstGeom prst="rect">
                <a:avLst/>
              </a:prstGeom>
              <a:blipFill>
                <a:blip r:embed="rId13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463237" y="3707001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7" y="3707001"/>
                <a:ext cx="399011" cy="369332"/>
              </a:xfrm>
              <a:prstGeom prst="rect">
                <a:avLst/>
              </a:prstGeom>
              <a:blipFill>
                <a:blip r:embed="rId14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1922317" y="3899068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17" y="3899068"/>
                <a:ext cx="399011" cy="369332"/>
              </a:xfrm>
              <a:prstGeom prst="rect">
                <a:avLst/>
              </a:prstGeom>
              <a:blipFill>
                <a:blip r:embed="rId15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1674625" y="4056999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25" y="4056999"/>
                <a:ext cx="399011" cy="369332"/>
              </a:xfrm>
              <a:prstGeom prst="rect">
                <a:avLst/>
              </a:prstGeom>
              <a:blipFill>
                <a:blip r:embed="rId16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1535141" y="4322496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41" y="4322496"/>
                <a:ext cx="399011" cy="369332"/>
              </a:xfrm>
              <a:prstGeom prst="rect">
                <a:avLst/>
              </a:prstGeom>
              <a:blipFill>
                <a:blip r:embed="rId17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1902629" y="4413215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29" y="4413215"/>
                <a:ext cx="399011" cy="369332"/>
              </a:xfrm>
              <a:prstGeom prst="rect">
                <a:avLst/>
              </a:prstGeom>
              <a:blipFill>
                <a:blip r:embed="rId1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833358" y="4637955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58" y="4637955"/>
                <a:ext cx="399011" cy="369332"/>
              </a:xfrm>
              <a:prstGeom prst="rect">
                <a:avLst/>
              </a:prstGeom>
              <a:blipFill>
                <a:blip r:embed="rId19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770522" y="4998914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22" y="4998914"/>
                <a:ext cx="399011" cy="369332"/>
              </a:xfrm>
              <a:prstGeom prst="rect">
                <a:avLst/>
              </a:prstGeom>
              <a:blipFill>
                <a:blip r:embed="rId20"/>
                <a:stretch>
                  <a:fillRect r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1655034" y="5268639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34" y="5268639"/>
                <a:ext cx="399011" cy="369332"/>
              </a:xfrm>
              <a:prstGeom prst="rect">
                <a:avLst/>
              </a:prstGeom>
              <a:blipFill>
                <a:blip r:embed="rId21"/>
                <a:stretch>
                  <a:fillRect r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281528" y="5313001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28" y="5313001"/>
                <a:ext cx="399011" cy="369332"/>
              </a:xfrm>
              <a:prstGeom prst="rect">
                <a:avLst/>
              </a:prstGeom>
              <a:blipFill>
                <a:blip r:embed="rId22"/>
                <a:stretch>
                  <a:fillRect r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063351" y="3438565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51" y="3438565"/>
                <a:ext cx="399011" cy="369332"/>
              </a:xfrm>
              <a:prstGeom prst="rect">
                <a:avLst/>
              </a:prstGeom>
              <a:blipFill>
                <a:blip r:embed="rId23"/>
                <a:stretch>
                  <a:fillRect r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4780846" y="3756471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46" y="3756471"/>
                <a:ext cx="399011" cy="369332"/>
              </a:xfrm>
              <a:prstGeom prst="rect">
                <a:avLst/>
              </a:prstGeom>
              <a:blipFill>
                <a:blip r:embed="rId24"/>
                <a:stretch>
                  <a:fillRect r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722593" y="4040718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93" y="4040718"/>
                <a:ext cx="399011" cy="369332"/>
              </a:xfrm>
              <a:prstGeom prst="rect">
                <a:avLst/>
              </a:prstGeom>
              <a:blipFill>
                <a:blip r:embed="rId25"/>
                <a:stretch>
                  <a:fillRect r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4722593" y="4349822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93" y="4349822"/>
                <a:ext cx="399011" cy="369332"/>
              </a:xfrm>
              <a:prstGeom prst="rect">
                <a:avLst/>
              </a:prstGeom>
              <a:blipFill>
                <a:blip r:embed="rId26"/>
                <a:stretch>
                  <a:fillRect r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4777690" y="4700137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90" y="4700137"/>
                <a:ext cx="399011" cy="369332"/>
              </a:xfrm>
              <a:prstGeom prst="rect">
                <a:avLst/>
              </a:prstGeom>
              <a:blipFill>
                <a:blip r:embed="rId27"/>
                <a:stretch>
                  <a:fillRect r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956406" y="5028258"/>
                <a:ext cx="39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406" y="5028258"/>
                <a:ext cx="399011" cy="369332"/>
              </a:xfrm>
              <a:prstGeom prst="rect">
                <a:avLst/>
              </a:prstGeom>
              <a:blipFill>
                <a:blip r:embed="rId28"/>
                <a:stretch>
                  <a:fillRect r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字方塊 98"/>
          <p:cNvSpPr txBox="1"/>
          <p:nvPr/>
        </p:nvSpPr>
        <p:spPr>
          <a:xfrm>
            <a:off x="8010670" y="3888157"/>
            <a:ext cx="355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每一層的每個神經元都可視為一個單層感知機，所做的工作與前面提到的單層感知機無異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54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傳遞演算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傳遞演算法步驟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隨機初始化權重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計算前饋網路所有神經元的輸出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計算反饋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倒傳遞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網路所有神經元的誤差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由誤差去對權重做更新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2~4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的步驟直到收斂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接下來我們將以一例子來講解倒傳遞演算法，內容上會牽扯到微積分的連鎖律，在談到此部分前可以請同學回去複習一下大學時學過的微積分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https://mattmazur.com/2015/03/17/a-step-by-step-backpropagation-example/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67550" y="248641"/>
                <a:ext cx="5124450" cy="301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補充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這邊我們先簡單介紹一下梯度下降法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(Gradient descent)</a:t>
                </a:r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梯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度下降法的成本函數公式可以表示如下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TW" dirty="0" smtClean="0">
                    <a:ea typeface="標楷體" panose="03000509000000000000" pitchFamily="65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代表我們的真實標籤值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，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代表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預測標籤值，因此我們希望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我們的成本函數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越小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越好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，代表真實標籤值與預測標籤值差距不大，所以梯度下降法旨在找到成本函數越小，也就是誤差越小的值。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神經網路就是梯度下降法的一種實作，藉由計算誤差去不斷更新權重並找到最小的誤差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550" y="248641"/>
                <a:ext cx="5124450" cy="3019032"/>
              </a:xfrm>
              <a:prstGeom prst="rect">
                <a:avLst/>
              </a:prstGeom>
              <a:blipFill>
                <a:blip r:embed="rId2"/>
                <a:stretch>
                  <a:fillRect l="-951" t="-1010" r="-951" b="-2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2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倒傳遞演算法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隨機初始化權重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https://mattmazur.com/2015/03/17/a-step-by-step-backpropagation-example/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78923" y="2576945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78923" y="3868189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778923" y="5159433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796740" y="323992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3843250" y="3868189"/>
                <a:ext cx="773084" cy="7613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50" y="3868189"/>
                <a:ext cx="773084" cy="76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3843250" y="5124599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3843250" y="2576945"/>
                <a:ext cx="773084" cy="7613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50" y="2576945"/>
                <a:ext cx="773084" cy="76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5796740" y="4522853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6" idx="6"/>
            <a:endCxn id="13" idx="2"/>
          </p:cNvCxnSpPr>
          <p:nvPr/>
        </p:nvCxnSpPr>
        <p:spPr>
          <a:xfrm>
            <a:off x="2552007" y="2957631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0" idx="2"/>
          </p:cNvCxnSpPr>
          <p:nvPr/>
        </p:nvCxnSpPr>
        <p:spPr>
          <a:xfrm>
            <a:off x="2552007" y="2957631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6"/>
            <a:endCxn id="13" idx="2"/>
          </p:cNvCxnSpPr>
          <p:nvPr/>
        </p:nvCxnSpPr>
        <p:spPr>
          <a:xfrm flipV="1">
            <a:off x="2552007" y="2957631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7" idx="6"/>
            <a:endCxn id="10" idx="2"/>
          </p:cNvCxnSpPr>
          <p:nvPr/>
        </p:nvCxnSpPr>
        <p:spPr>
          <a:xfrm>
            <a:off x="2552007" y="4248875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" idx="6"/>
            <a:endCxn id="13" idx="2"/>
          </p:cNvCxnSpPr>
          <p:nvPr/>
        </p:nvCxnSpPr>
        <p:spPr>
          <a:xfrm flipV="1">
            <a:off x="2552007" y="2957631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8" idx="6"/>
            <a:endCxn id="10" idx="2"/>
          </p:cNvCxnSpPr>
          <p:nvPr/>
        </p:nvCxnSpPr>
        <p:spPr>
          <a:xfrm flipV="1">
            <a:off x="2552007" y="4248875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3" idx="6"/>
            <a:endCxn id="14" idx="2"/>
          </p:cNvCxnSpPr>
          <p:nvPr/>
        </p:nvCxnSpPr>
        <p:spPr>
          <a:xfrm>
            <a:off x="4616334" y="2957631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3" idx="6"/>
            <a:endCxn id="9" idx="2"/>
          </p:cNvCxnSpPr>
          <p:nvPr/>
        </p:nvCxnSpPr>
        <p:spPr>
          <a:xfrm>
            <a:off x="4616334" y="2957631"/>
            <a:ext cx="1180406" cy="662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0" idx="6"/>
            <a:endCxn id="9" idx="2"/>
          </p:cNvCxnSpPr>
          <p:nvPr/>
        </p:nvCxnSpPr>
        <p:spPr>
          <a:xfrm flipV="1">
            <a:off x="4616334" y="3620608"/>
            <a:ext cx="1180406" cy="628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0" idx="6"/>
            <a:endCxn id="14" idx="2"/>
          </p:cNvCxnSpPr>
          <p:nvPr/>
        </p:nvCxnSpPr>
        <p:spPr>
          <a:xfrm>
            <a:off x="4616334" y="4248875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1" idx="6"/>
            <a:endCxn id="9" idx="2"/>
          </p:cNvCxnSpPr>
          <p:nvPr/>
        </p:nvCxnSpPr>
        <p:spPr>
          <a:xfrm flipV="1">
            <a:off x="4616334" y="3620608"/>
            <a:ext cx="1180406" cy="188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1" idx="6"/>
            <a:endCxn id="14" idx="2"/>
          </p:cNvCxnSpPr>
          <p:nvPr/>
        </p:nvCxnSpPr>
        <p:spPr>
          <a:xfrm flipV="1">
            <a:off x="4616334" y="4903539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935777" y="2649711"/>
            <a:ext cx="72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696094" y="3658463"/>
            <a:ext cx="6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37903" y="3080886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696093" y="405246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302922" y="3399235"/>
            <a:ext cx="6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180999" y="4505812"/>
            <a:ext cx="66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131722" y="302984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331" y="3870008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724399" y="3321289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724399" y="4743766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93918" y="4254552"/>
            <a:ext cx="6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0.55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140034" y="4961891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431578" y="3545023"/>
            <a:ext cx="350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橘色的部分為偏差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(bias)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，其權重被同一層的神經元所共享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718465" y="3445654"/>
                <a:ext cx="853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(0.01)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65" y="3445654"/>
                <a:ext cx="853441" cy="338554"/>
              </a:xfrm>
              <a:prstGeom prst="rect">
                <a:avLst/>
              </a:prstGeom>
              <a:blipFill>
                <a:blip r:embed="rId5"/>
                <a:stretch>
                  <a:fillRect r="-8571"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716383" y="4713542"/>
                <a:ext cx="853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(0.99)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83" y="4713542"/>
                <a:ext cx="853441" cy="338554"/>
              </a:xfrm>
              <a:prstGeom prst="rect">
                <a:avLst/>
              </a:prstGeom>
              <a:blipFill>
                <a:blip r:embed="rId6"/>
                <a:stretch>
                  <a:fillRect r="-8571"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12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傳遞演算法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步驟二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計算前饋網路所有神經元的輸出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23949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23949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23949" y="5292436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4441766" y="3372925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/>
              <p:cNvSpPr/>
              <p:nvPr/>
            </p:nvSpPr>
            <p:spPr>
              <a:xfrm>
                <a:off x="2488276" y="4001192"/>
                <a:ext cx="773084" cy="7613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橢圓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76" y="4001192"/>
                <a:ext cx="773084" cy="76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橢圓 41"/>
          <p:cNvSpPr/>
          <p:nvPr/>
        </p:nvSpPr>
        <p:spPr>
          <a:xfrm>
            <a:off x="2488276" y="5257602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橢圓 42"/>
              <p:cNvSpPr/>
              <p:nvPr/>
            </p:nvSpPr>
            <p:spPr>
              <a:xfrm>
                <a:off x="2488276" y="2709948"/>
                <a:ext cx="773084" cy="7613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橢圓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76" y="2709948"/>
                <a:ext cx="773084" cy="76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/>
          <p:cNvSpPr/>
          <p:nvPr/>
        </p:nvSpPr>
        <p:spPr>
          <a:xfrm>
            <a:off x="4441766" y="4655856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>
            <a:stCxn id="37" idx="6"/>
            <a:endCxn id="43" idx="2"/>
          </p:cNvCxnSpPr>
          <p:nvPr/>
        </p:nvCxnSpPr>
        <p:spPr>
          <a:xfrm>
            <a:off x="1197033" y="3090634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7" idx="6"/>
            <a:endCxn id="41" idx="2"/>
          </p:cNvCxnSpPr>
          <p:nvPr/>
        </p:nvCxnSpPr>
        <p:spPr>
          <a:xfrm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38" idx="6"/>
            <a:endCxn id="43" idx="2"/>
          </p:cNvCxnSpPr>
          <p:nvPr/>
        </p:nvCxnSpPr>
        <p:spPr>
          <a:xfrm flipV="1"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38" idx="6"/>
            <a:endCxn id="41" idx="2"/>
          </p:cNvCxnSpPr>
          <p:nvPr/>
        </p:nvCxnSpPr>
        <p:spPr>
          <a:xfrm>
            <a:off x="1197033" y="4381878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9" idx="6"/>
            <a:endCxn id="43" idx="2"/>
          </p:cNvCxnSpPr>
          <p:nvPr/>
        </p:nvCxnSpPr>
        <p:spPr>
          <a:xfrm flipV="1">
            <a:off x="1197033" y="3090634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9" idx="6"/>
            <a:endCxn id="41" idx="2"/>
          </p:cNvCxnSpPr>
          <p:nvPr/>
        </p:nvCxnSpPr>
        <p:spPr>
          <a:xfrm flipV="1">
            <a:off x="1197033" y="4381878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3" idx="6"/>
            <a:endCxn id="44" idx="2"/>
          </p:cNvCxnSpPr>
          <p:nvPr/>
        </p:nvCxnSpPr>
        <p:spPr>
          <a:xfrm>
            <a:off x="3261360" y="3090634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3" idx="6"/>
            <a:endCxn id="40" idx="2"/>
          </p:cNvCxnSpPr>
          <p:nvPr/>
        </p:nvCxnSpPr>
        <p:spPr>
          <a:xfrm>
            <a:off x="3261360" y="3090634"/>
            <a:ext cx="1180406" cy="662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1" idx="6"/>
            <a:endCxn id="40" idx="2"/>
          </p:cNvCxnSpPr>
          <p:nvPr/>
        </p:nvCxnSpPr>
        <p:spPr>
          <a:xfrm flipV="1">
            <a:off x="3261360" y="3753611"/>
            <a:ext cx="1180406" cy="628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1" idx="6"/>
            <a:endCxn id="44" idx="2"/>
          </p:cNvCxnSpPr>
          <p:nvPr/>
        </p:nvCxnSpPr>
        <p:spPr>
          <a:xfrm>
            <a:off x="3261360" y="4381878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2" idx="6"/>
            <a:endCxn id="40" idx="2"/>
          </p:cNvCxnSpPr>
          <p:nvPr/>
        </p:nvCxnSpPr>
        <p:spPr>
          <a:xfrm flipV="1">
            <a:off x="3261360" y="3753611"/>
            <a:ext cx="1180406" cy="188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2" idx="6"/>
            <a:endCxn id="44" idx="2"/>
          </p:cNvCxnSpPr>
          <p:nvPr/>
        </p:nvCxnSpPr>
        <p:spPr>
          <a:xfrm flipV="1">
            <a:off x="3261360" y="5036542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580803" y="2782714"/>
            <a:ext cx="6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41120" y="3791466"/>
            <a:ext cx="6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02326" y="3242747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41119" y="4185472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47948" y="3532238"/>
            <a:ext cx="64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826025" y="4638815"/>
            <a:ext cx="6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776748" y="3162848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261357" y="4003011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0.45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69425" y="3454292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369425" y="487676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338944" y="4387555"/>
            <a:ext cx="6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0.55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785060" y="509489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5629101" y="2627552"/>
                <a:ext cx="57246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5∗0.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.38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帶入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sigmoid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函數得到約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0.59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=0.2∗0.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+0.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∗0.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+0.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∗1=0.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帶入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sigmoid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函數得到約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0.6</a:t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101" y="2627552"/>
                <a:ext cx="5724699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119555" y="4454149"/>
                <a:ext cx="552934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=0.4∗0.59+0.5∗0.6+0.6∗1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1.1</a:t>
                </a: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帶入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sigmoid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函數得到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0.75</a:t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=0.45∗0.59+0.55∗0.6+0.6∗1</m:t>
                    </m:r>
                  </m:oMath>
                </a14:m>
                <a:r>
                  <a:rPr lang="en-US" altLang="zh-TW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1.2 </m:t>
                    </m:r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帶入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sigmoid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函數得到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0.77  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55" y="4454149"/>
                <a:ext cx="5529347" cy="1477328"/>
              </a:xfrm>
              <a:prstGeom prst="rect">
                <a:avLst/>
              </a:prstGeom>
              <a:blipFill>
                <a:blip r:embed="rId6"/>
                <a:stretch>
                  <a:fillRect l="-992" t="-2479" b="-6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76651" y="3536568"/>
                <a:ext cx="853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(0.01)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51" y="3536568"/>
                <a:ext cx="853441" cy="338554"/>
              </a:xfrm>
              <a:prstGeom prst="rect">
                <a:avLst/>
              </a:prstGeom>
              <a:blipFill>
                <a:blip r:embed="rId7"/>
                <a:stretch>
                  <a:fillRect r="-7857"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376651" y="4861631"/>
                <a:ext cx="853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(0.99)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51" y="4861631"/>
                <a:ext cx="853441" cy="338554"/>
              </a:xfrm>
              <a:prstGeom prst="rect">
                <a:avLst/>
              </a:prstGeom>
              <a:blipFill>
                <a:blip r:embed="rId8"/>
                <a:stretch>
                  <a:fillRect r="-8571" b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2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3957" y="1536960"/>
                <a:ext cx="10515600" cy="47758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步驟三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計算倒傳遞網路神經元的誤差對於權重的影響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𝛿</m:t>
                    </m:r>
                  </m:oMath>
                </a14:m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1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在計算以前，我們必須先簡單提一下誤差對於權重的影響是</a:t>
                </a:r>
                <a:endParaRPr lang="en-US" altLang="zh-TW" sz="18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如何被計算以及推導出來，見右邊公式推導</a:t>
                </a:r>
                <a:endPara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957" y="1536960"/>
                <a:ext cx="10515600" cy="4775804"/>
              </a:xfrm>
              <a:blipFill>
                <a:blip r:embed="rId2"/>
                <a:stretch>
                  <a:fillRect l="-638" t="-1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3949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23949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0.1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3949" y="5292436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441766" y="3372925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488276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88276" y="5257602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88276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441766" y="4655856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5" idx="6"/>
            <a:endCxn id="11" idx="2"/>
          </p:cNvCxnSpPr>
          <p:nvPr/>
        </p:nvCxnSpPr>
        <p:spPr>
          <a:xfrm>
            <a:off x="1197033" y="3090634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6"/>
            <a:endCxn id="9" idx="2"/>
          </p:cNvCxnSpPr>
          <p:nvPr/>
        </p:nvCxnSpPr>
        <p:spPr>
          <a:xfrm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11" idx="2"/>
          </p:cNvCxnSpPr>
          <p:nvPr/>
        </p:nvCxnSpPr>
        <p:spPr>
          <a:xfrm flipV="1"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9" idx="2"/>
          </p:cNvCxnSpPr>
          <p:nvPr/>
        </p:nvCxnSpPr>
        <p:spPr>
          <a:xfrm>
            <a:off x="1197033" y="4381878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11" idx="2"/>
          </p:cNvCxnSpPr>
          <p:nvPr/>
        </p:nvCxnSpPr>
        <p:spPr>
          <a:xfrm flipV="1">
            <a:off x="1197033" y="3090634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6"/>
            <a:endCxn id="9" idx="2"/>
          </p:cNvCxnSpPr>
          <p:nvPr/>
        </p:nvCxnSpPr>
        <p:spPr>
          <a:xfrm flipV="1">
            <a:off x="1197033" y="4381878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12" idx="2"/>
          </p:cNvCxnSpPr>
          <p:nvPr/>
        </p:nvCxnSpPr>
        <p:spPr>
          <a:xfrm>
            <a:off x="3261360" y="3090634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8" idx="2"/>
          </p:cNvCxnSpPr>
          <p:nvPr/>
        </p:nvCxnSpPr>
        <p:spPr>
          <a:xfrm>
            <a:off x="3261360" y="3090634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8" idx="2"/>
          </p:cNvCxnSpPr>
          <p:nvPr/>
        </p:nvCxnSpPr>
        <p:spPr>
          <a:xfrm flipV="1">
            <a:off x="3261360" y="3753611"/>
            <a:ext cx="1180406" cy="62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6"/>
            <a:endCxn id="12" idx="2"/>
          </p:cNvCxnSpPr>
          <p:nvPr/>
        </p:nvCxnSpPr>
        <p:spPr>
          <a:xfrm>
            <a:off x="3261360" y="4381878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8" idx="2"/>
          </p:cNvCxnSpPr>
          <p:nvPr/>
        </p:nvCxnSpPr>
        <p:spPr>
          <a:xfrm flipV="1">
            <a:off x="3261360" y="3753611"/>
            <a:ext cx="1180406" cy="1884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6"/>
            <a:endCxn id="12" idx="2"/>
          </p:cNvCxnSpPr>
          <p:nvPr/>
        </p:nvCxnSpPr>
        <p:spPr>
          <a:xfrm flipV="1">
            <a:off x="3261360" y="5036542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580803" y="2782714"/>
            <a:ext cx="6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41120" y="3791466"/>
            <a:ext cx="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02326" y="3242747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41119" y="4185472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7948" y="3532238"/>
            <a:ext cx="58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826025" y="4638815"/>
            <a:ext cx="6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6748" y="3162848"/>
                <a:ext cx="834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48" y="3162848"/>
                <a:ext cx="834043" cy="369332"/>
              </a:xfrm>
              <a:prstGeom prst="rect">
                <a:avLst/>
              </a:prstGeom>
              <a:blipFill>
                <a:blip r:embed="rId3"/>
                <a:stretch>
                  <a:fillRect l="-6618" t="-10000" r="-1470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261356" y="4003011"/>
                <a:ext cx="107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56" y="4003011"/>
                <a:ext cx="1077887" cy="646331"/>
              </a:xfrm>
              <a:prstGeom prst="rect">
                <a:avLst/>
              </a:prstGeom>
              <a:blipFill>
                <a:blip r:embed="rId4"/>
                <a:stretch>
                  <a:fillRect l="-4520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369425" y="3454292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99455" y="4870773"/>
                <a:ext cx="8063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0.6(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455" y="4870773"/>
                <a:ext cx="806327" cy="646331"/>
              </a:xfrm>
              <a:prstGeom prst="rect">
                <a:avLst/>
              </a:prstGeom>
              <a:blipFill>
                <a:blip r:embed="rId5"/>
                <a:stretch>
                  <a:fillRect l="-6015" t="-4717" r="-150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3338944" y="4387555"/>
            <a:ext cx="64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0.55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85060" y="509489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74420" y="2942599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39" name="直線接點 38"/>
          <p:cNvCxnSpPr>
            <a:stCxn id="11" idx="0"/>
            <a:endCxn id="11" idx="4"/>
          </p:cNvCxnSpPr>
          <p:nvPr/>
        </p:nvCxnSpPr>
        <p:spPr>
          <a:xfrm>
            <a:off x="2874818" y="270994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59578" y="399551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487575" y="4251144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4819995" y="337292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819995" y="4655856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476396" y="3612079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87479" y="4889000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228897" y="6048130"/>
                <a:ext cx="509570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輸入層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無權重不計算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輸出層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:(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真實輸出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-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預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期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輸出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Wingdings" panose="05000000000000000000" pitchFamily="2" charset="2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</m:oMath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97" y="6048130"/>
                <a:ext cx="5095702" cy="669992"/>
              </a:xfrm>
              <a:prstGeom prst="rect">
                <a:avLst/>
              </a:prstGeom>
              <a:blipFill>
                <a:blip r:embed="rId6"/>
                <a:stretch>
                  <a:fillRect l="-1078" t="-3636" b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47"/>
          <p:cNvSpPr/>
          <p:nvPr/>
        </p:nvSpPr>
        <p:spPr>
          <a:xfrm>
            <a:off x="9203570" y="525372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>
            <a:endCxn id="48" idx="2"/>
          </p:cNvCxnSpPr>
          <p:nvPr/>
        </p:nvCxnSpPr>
        <p:spPr>
          <a:xfrm>
            <a:off x="8023164" y="243081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48" idx="2"/>
          </p:cNvCxnSpPr>
          <p:nvPr/>
        </p:nvCxnSpPr>
        <p:spPr>
          <a:xfrm flipV="1">
            <a:off x="8023164" y="906058"/>
            <a:ext cx="1180406" cy="3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接點 57"/>
          <p:cNvCxnSpPr/>
          <p:nvPr/>
        </p:nvCxnSpPr>
        <p:spPr>
          <a:xfrm>
            <a:off x="9581799" y="525372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8131229" y="922513"/>
            <a:ext cx="1055716" cy="67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7762694" y="1449499"/>
            <a:ext cx="41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791491" y="2025838"/>
                <a:ext cx="5158042" cy="495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輸出層之誤差的值以均方誤差來計算，其公式為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𝑡𝑎𝑟𝑔𝑒𝑡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𝑜𝑢𝑡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以左下圖為例，會得到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0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.7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0.28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−0.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7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0.28+0.02=0.3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然而這邊我們是想計算誤差對於權重的影響，所以必須利用到微積分的概念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為例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，其被誤差所影響可以表示為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意思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相對於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的偏導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數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，或又可稱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的梯度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91" y="2025838"/>
                <a:ext cx="5158042" cy="4957767"/>
              </a:xfrm>
              <a:prstGeom prst="rect">
                <a:avLst/>
              </a:prstGeom>
              <a:blipFill>
                <a:blip r:embed="rId13"/>
                <a:stretch>
                  <a:fillRect l="-946" t="-1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82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接續上頁，為了計算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，我們要利用到微積分的連鎖率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(chain rule)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3949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23949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3949" y="5292436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441766" y="3372925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488276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88276" y="5257602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88276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441766" y="4655856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5" idx="6"/>
            <a:endCxn id="11" idx="2"/>
          </p:cNvCxnSpPr>
          <p:nvPr/>
        </p:nvCxnSpPr>
        <p:spPr>
          <a:xfrm>
            <a:off x="1197033" y="3090634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6"/>
            <a:endCxn id="9" idx="2"/>
          </p:cNvCxnSpPr>
          <p:nvPr/>
        </p:nvCxnSpPr>
        <p:spPr>
          <a:xfrm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11" idx="2"/>
          </p:cNvCxnSpPr>
          <p:nvPr/>
        </p:nvCxnSpPr>
        <p:spPr>
          <a:xfrm flipV="1"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9" idx="2"/>
          </p:cNvCxnSpPr>
          <p:nvPr/>
        </p:nvCxnSpPr>
        <p:spPr>
          <a:xfrm>
            <a:off x="1197033" y="4381878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11" idx="2"/>
          </p:cNvCxnSpPr>
          <p:nvPr/>
        </p:nvCxnSpPr>
        <p:spPr>
          <a:xfrm flipV="1">
            <a:off x="1197033" y="3090634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6"/>
            <a:endCxn id="9" idx="2"/>
          </p:cNvCxnSpPr>
          <p:nvPr/>
        </p:nvCxnSpPr>
        <p:spPr>
          <a:xfrm flipV="1">
            <a:off x="1197033" y="4381878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12" idx="2"/>
          </p:cNvCxnSpPr>
          <p:nvPr/>
        </p:nvCxnSpPr>
        <p:spPr>
          <a:xfrm>
            <a:off x="3261360" y="3090634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8" idx="2"/>
          </p:cNvCxnSpPr>
          <p:nvPr/>
        </p:nvCxnSpPr>
        <p:spPr>
          <a:xfrm>
            <a:off x="3261360" y="3090634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8" idx="2"/>
          </p:cNvCxnSpPr>
          <p:nvPr/>
        </p:nvCxnSpPr>
        <p:spPr>
          <a:xfrm flipV="1">
            <a:off x="3261360" y="3753611"/>
            <a:ext cx="1180406" cy="62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6"/>
            <a:endCxn id="12" idx="2"/>
          </p:cNvCxnSpPr>
          <p:nvPr/>
        </p:nvCxnSpPr>
        <p:spPr>
          <a:xfrm>
            <a:off x="3261360" y="4381878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8" idx="2"/>
          </p:cNvCxnSpPr>
          <p:nvPr/>
        </p:nvCxnSpPr>
        <p:spPr>
          <a:xfrm flipV="1">
            <a:off x="3261360" y="3753611"/>
            <a:ext cx="1180406" cy="1884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6"/>
            <a:endCxn id="12" idx="2"/>
          </p:cNvCxnSpPr>
          <p:nvPr/>
        </p:nvCxnSpPr>
        <p:spPr>
          <a:xfrm flipV="1">
            <a:off x="3261360" y="5036542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580803" y="2782714"/>
            <a:ext cx="63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41120" y="3791466"/>
            <a:ext cx="60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02326" y="3242747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41119" y="4185472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7948" y="3532238"/>
            <a:ext cx="6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826025" y="4638815"/>
            <a:ext cx="61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76748" y="3162848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61357" y="4003011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9425" y="3454292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69425" y="487676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38944" y="4387555"/>
            <a:ext cx="6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0.5.5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85060" y="509489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71648" y="2944792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38" name="直線接點 37"/>
          <p:cNvCxnSpPr>
            <a:stCxn id="11" idx="0"/>
            <a:endCxn id="11" idx="4"/>
          </p:cNvCxnSpPr>
          <p:nvPr/>
        </p:nvCxnSpPr>
        <p:spPr>
          <a:xfrm>
            <a:off x="2874818" y="270994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859578" y="399551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88273" y="4242648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819995" y="337292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819995" y="4655856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480557" y="3630640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450078" y="4908145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</a:t>
            </a:r>
            <a:r>
              <a:rPr lang="zh-TW" altLang="en-US" sz="1200" dirty="0" smtClean="0"/>
              <a:t> 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418512" y="2381685"/>
                <a:ext cx="6977150" cy="2938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藉由連鎖律我們可以得到以下的轉換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因此我們將拆解的三個部份分別作計算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由於剛剛所</a:t>
                </a:r>
                <a:r>
                  <a:rPr lang="zh-TW" altLang="en-US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𝑡𝑎𝑟𝑔𝑒𝑡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</m:oMath>
                </a14:m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𝑡𝑎𝑟𝑔𝑒𝑡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 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sz="16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2∗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𝑡𝑎𝑟𝑔𝑒𝑡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𝑜𝑢𝑡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2−1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∗−1+0=−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0.01−0.75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=0.7</m:t>
                    </m:r>
                  </m:oMath>
                </a14:m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:endPara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12" y="2381685"/>
                <a:ext cx="6977150" cy="2938561"/>
              </a:xfrm>
              <a:prstGeom prst="rect">
                <a:avLst/>
              </a:prstGeom>
              <a:blipFill>
                <a:blip r:embed="rId3"/>
                <a:stretch>
                  <a:fillRect l="-787" t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/>
          <p:cNvSpPr/>
          <p:nvPr/>
        </p:nvSpPr>
        <p:spPr>
          <a:xfrm>
            <a:off x="9203570" y="525372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>
            <a:endCxn id="57" idx="2"/>
          </p:cNvCxnSpPr>
          <p:nvPr/>
        </p:nvCxnSpPr>
        <p:spPr>
          <a:xfrm>
            <a:off x="8023164" y="243081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endCxn id="57" idx="2"/>
          </p:cNvCxnSpPr>
          <p:nvPr/>
        </p:nvCxnSpPr>
        <p:spPr>
          <a:xfrm flipV="1">
            <a:off x="8023164" y="906058"/>
            <a:ext cx="1180406" cy="3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/>
          <p:cNvCxnSpPr/>
          <p:nvPr/>
        </p:nvCxnSpPr>
        <p:spPr>
          <a:xfrm>
            <a:off x="9581799" y="525372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8131229" y="922513"/>
            <a:ext cx="1055716" cy="67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7762694" y="1449499"/>
            <a:ext cx="41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8102134" y="3850965"/>
            <a:ext cx="809110" cy="65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691445" y="4797549"/>
            <a:ext cx="703811" cy="52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9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繼續上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423949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423949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23949" y="5292436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4441766" y="3372925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488276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488276" y="5257602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488276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441766" y="4655856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接點 51"/>
          <p:cNvCxnSpPr>
            <a:stCxn id="44" idx="6"/>
            <a:endCxn id="50" idx="2"/>
          </p:cNvCxnSpPr>
          <p:nvPr/>
        </p:nvCxnSpPr>
        <p:spPr>
          <a:xfrm>
            <a:off x="1197033" y="3090634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6"/>
            <a:endCxn id="48" idx="2"/>
          </p:cNvCxnSpPr>
          <p:nvPr/>
        </p:nvCxnSpPr>
        <p:spPr>
          <a:xfrm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5" idx="6"/>
            <a:endCxn id="50" idx="2"/>
          </p:cNvCxnSpPr>
          <p:nvPr/>
        </p:nvCxnSpPr>
        <p:spPr>
          <a:xfrm flipV="1"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5" idx="6"/>
            <a:endCxn id="48" idx="2"/>
          </p:cNvCxnSpPr>
          <p:nvPr/>
        </p:nvCxnSpPr>
        <p:spPr>
          <a:xfrm>
            <a:off x="1197033" y="4381878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6" idx="6"/>
            <a:endCxn id="50" idx="2"/>
          </p:cNvCxnSpPr>
          <p:nvPr/>
        </p:nvCxnSpPr>
        <p:spPr>
          <a:xfrm flipV="1">
            <a:off x="1197033" y="3090634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6" idx="6"/>
            <a:endCxn id="48" idx="2"/>
          </p:cNvCxnSpPr>
          <p:nvPr/>
        </p:nvCxnSpPr>
        <p:spPr>
          <a:xfrm flipV="1">
            <a:off x="1197033" y="4381878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50" idx="6"/>
            <a:endCxn id="51" idx="2"/>
          </p:cNvCxnSpPr>
          <p:nvPr/>
        </p:nvCxnSpPr>
        <p:spPr>
          <a:xfrm>
            <a:off x="3261360" y="3090634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50" idx="6"/>
            <a:endCxn id="47" idx="2"/>
          </p:cNvCxnSpPr>
          <p:nvPr/>
        </p:nvCxnSpPr>
        <p:spPr>
          <a:xfrm>
            <a:off x="3261360" y="3090634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8" idx="6"/>
            <a:endCxn id="47" idx="2"/>
          </p:cNvCxnSpPr>
          <p:nvPr/>
        </p:nvCxnSpPr>
        <p:spPr>
          <a:xfrm flipV="1">
            <a:off x="3261360" y="3753611"/>
            <a:ext cx="1180406" cy="62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8" idx="6"/>
            <a:endCxn id="51" idx="2"/>
          </p:cNvCxnSpPr>
          <p:nvPr/>
        </p:nvCxnSpPr>
        <p:spPr>
          <a:xfrm>
            <a:off x="3261360" y="4381878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9" idx="6"/>
            <a:endCxn id="47" idx="2"/>
          </p:cNvCxnSpPr>
          <p:nvPr/>
        </p:nvCxnSpPr>
        <p:spPr>
          <a:xfrm flipV="1">
            <a:off x="3261360" y="3753611"/>
            <a:ext cx="1180406" cy="1884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9" idx="6"/>
            <a:endCxn id="51" idx="2"/>
          </p:cNvCxnSpPr>
          <p:nvPr/>
        </p:nvCxnSpPr>
        <p:spPr>
          <a:xfrm flipV="1">
            <a:off x="3261360" y="5036542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580803" y="2782714"/>
            <a:ext cx="6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1120" y="3791466"/>
            <a:ext cx="61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302326" y="3242747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341119" y="4185472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947948" y="3532238"/>
            <a:ext cx="68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826025" y="4638815"/>
            <a:ext cx="6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776748" y="3162848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61357" y="4003011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0.45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69425" y="3454292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369425" y="487676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338944" y="4387555"/>
            <a:ext cx="6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0.55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785060" y="509489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479961" y="2944792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77" name="直線接點 76"/>
          <p:cNvCxnSpPr>
            <a:stCxn id="50" idx="0"/>
            <a:endCxn id="50" idx="4"/>
          </p:cNvCxnSpPr>
          <p:nvPr/>
        </p:nvCxnSpPr>
        <p:spPr>
          <a:xfrm>
            <a:off x="2874818" y="270994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859578" y="399551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2479273" y="4243112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80" name="直線接點 79"/>
          <p:cNvCxnSpPr/>
          <p:nvPr/>
        </p:nvCxnSpPr>
        <p:spPr>
          <a:xfrm>
            <a:off x="4819995" y="337292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4819995" y="4655856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487487" y="3622806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68085" y="4909422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</a:t>
            </a:r>
            <a:r>
              <a:rPr lang="zh-TW" altLang="en-US" sz="1200" dirty="0" smtClean="0"/>
              <a:t> 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p:sp>
        <p:nvSpPr>
          <p:cNvPr id="84" name="橢圓 83"/>
          <p:cNvSpPr/>
          <p:nvPr/>
        </p:nvSpPr>
        <p:spPr>
          <a:xfrm>
            <a:off x="9203570" y="525372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接點 84"/>
          <p:cNvCxnSpPr>
            <a:endCxn id="84" idx="2"/>
          </p:cNvCxnSpPr>
          <p:nvPr/>
        </p:nvCxnSpPr>
        <p:spPr>
          <a:xfrm>
            <a:off x="8023164" y="243081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endCxn id="84" idx="2"/>
          </p:cNvCxnSpPr>
          <p:nvPr/>
        </p:nvCxnSpPr>
        <p:spPr>
          <a:xfrm flipV="1">
            <a:off x="8023164" y="906058"/>
            <a:ext cx="1180406" cy="3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接點 88"/>
          <p:cNvCxnSpPr/>
          <p:nvPr/>
        </p:nvCxnSpPr>
        <p:spPr>
          <a:xfrm>
            <a:off x="9581799" y="525372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8131229" y="922513"/>
            <a:ext cx="1055716" cy="67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7762694" y="1449499"/>
            <a:ext cx="41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744095" y="2044931"/>
                <a:ext cx="5752407" cy="249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由於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我們的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是經由</m:t>
                    </m:r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sigmoid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函數所計算出來的值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所以以公式表示會如下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因此可以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將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表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示成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=0.75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1−0.75</m:t>
                        </m:r>
                      </m:e>
                    </m:d>
                  </m:oMath>
                </a14:m>
                <a:r>
                  <a:rPr lang="en-US" altLang="zh-TW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0.188</m:t>
                    </m:r>
                  </m:oMath>
                </a14:m>
                <a:endParaRPr lang="en-US" altLang="zh-TW" b="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95" y="2044931"/>
                <a:ext cx="5752407" cy="2497287"/>
              </a:xfrm>
              <a:prstGeom prst="rect">
                <a:avLst/>
              </a:prstGeom>
              <a:blipFill>
                <a:blip r:embed="rId8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/>
          <p:cNvSpPr/>
          <p:nvPr/>
        </p:nvSpPr>
        <p:spPr>
          <a:xfrm>
            <a:off x="8778239" y="2094807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6984078" y="3593999"/>
            <a:ext cx="630380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3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3949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23949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3949" y="5292436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441766" y="3372925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488276" y="4001192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88276" y="5257602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88276" y="270994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441766" y="4655856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5" idx="6"/>
            <a:endCxn id="11" idx="2"/>
          </p:cNvCxnSpPr>
          <p:nvPr/>
        </p:nvCxnSpPr>
        <p:spPr>
          <a:xfrm>
            <a:off x="1197033" y="3090634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6"/>
            <a:endCxn id="9" idx="2"/>
          </p:cNvCxnSpPr>
          <p:nvPr/>
        </p:nvCxnSpPr>
        <p:spPr>
          <a:xfrm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11" idx="2"/>
          </p:cNvCxnSpPr>
          <p:nvPr/>
        </p:nvCxnSpPr>
        <p:spPr>
          <a:xfrm flipV="1">
            <a:off x="1197033" y="3090634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9" idx="2"/>
          </p:cNvCxnSpPr>
          <p:nvPr/>
        </p:nvCxnSpPr>
        <p:spPr>
          <a:xfrm>
            <a:off x="1197033" y="4381878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11" idx="2"/>
          </p:cNvCxnSpPr>
          <p:nvPr/>
        </p:nvCxnSpPr>
        <p:spPr>
          <a:xfrm flipV="1">
            <a:off x="1197033" y="3090634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6"/>
            <a:endCxn id="9" idx="2"/>
          </p:cNvCxnSpPr>
          <p:nvPr/>
        </p:nvCxnSpPr>
        <p:spPr>
          <a:xfrm flipV="1">
            <a:off x="1197033" y="4381878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12" idx="2"/>
          </p:cNvCxnSpPr>
          <p:nvPr/>
        </p:nvCxnSpPr>
        <p:spPr>
          <a:xfrm>
            <a:off x="3261360" y="3090634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8" idx="2"/>
          </p:cNvCxnSpPr>
          <p:nvPr/>
        </p:nvCxnSpPr>
        <p:spPr>
          <a:xfrm>
            <a:off x="3261360" y="3090634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8" idx="2"/>
          </p:cNvCxnSpPr>
          <p:nvPr/>
        </p:nvCxnSpPr>
        <p:spPr>
          <a:xfrm flipV="1">
            <a:off x="3261360" y="3753611"/>
            <a:ext cx="1180406" cy="62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6"/>
            <a:endCxn id="12" idx="2"/>
          </p:cNvCxnSpPr>
          <p:nvPr/>
        </p:nvCxnSpPr>
        <p:spPr>
          <a:xfrm>
            <a:off x="3261360" y="4381878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8" idx="2"/>
          </p:cNvCxnSpPr>
          <p:nvPr/>
        </p:nvCxnSpPr>
        <p:spPr>
          <a:xfrm flipV="1">
            <a:off x="3261360" y="3753611"/>
            <a:ext cx="1180406" cy="1884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6"/>
            <a:endCxn id="12" idx="2"/>
          </p:cNvCxnSpPr>
          <p:nvPr/>
        </p:nvCxnSpPr>
        <p:spPr>
          <a:xfrm flipV="1">
            <a:off x="3261360" y="5036542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580803" y="2782714"/>
            <a:ext cx="5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341120" y="3791466"/>
            <a:ext cx="6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302326" y="3242747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41119" y="4185472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7948" y="3532238"/>
            <a:ext cx="6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826025" y="4638815"/>
            <a:ext cx="66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776748" y="3162848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61357" y="4003011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0.45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9425" y="3454292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69425" y="487676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38944" y="4387555"/>
            <a:ext cx="6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0.55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85060" y="509489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0.6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79961" y="2944792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38" name="直線接點 37"/>
          <p:cNvCxnSpPr>
            <a:stCxn id="11" idx="0"/>
            <a:endCxn id="11" idx="4"/>
          </p:cNvCxnSpPr>
          <p:nvPr/>
        </p:nvCxnSpPr>
        <p:spPr>
          <a:xfrm>
            <a:off x="2874818" y="270994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859578" y="399551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87580" y="4243060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819995" y="3372925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819995" y="4655856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468780" y="3622806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 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467395" y="4898042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</a:t>
            </a:r>
            <a:r>
              <a:rPr lang="zh-TW" altLang="en-US" sz="1200" dirty="0" smtClean="0"/>
              <a:t> 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p:sp>
        <p:nvSpPr>
          <p:cNvPr id="45" name="橢圓 44"/>
          <p:cNvSpPr/>
          <p:nvPr/>
        </p:nvSpPr>
        <p:spPr>
          <a:xfrm>
            <a:off x="9203570" y="525372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>
            <a:endCxn id="45" idx="2"/>
          </p:cNvCxnSpPr>
          <p:nvPr/>
        </p:nvCxnSpPr>
        <p:spPr>
          <a:xfrm>
            <a:off x="8023164" y="243081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endCxn id="45" idx="2"/>
          </p:cNvCxnSpPr>
          <p:nvPr/>
        </p:nvCxnSpPr>
        <p:spPr>
          <a:xfrm flipV="1">
            <a:off x="8023164" y="906058"/>
            <a:ext cx="1180406" cy="3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/>
          <p:nvPr/>
        </p:nvCxnSpPr>
        <p:spPr>
          <a:xfrm>
            <a:off x="9581799" y="525372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8131229" y="922513"/>
            <a:ext cx="1055716" cy="67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/>
          <p:cNvSpPr txBox="1"/>
          <p:nvPr/>
        </p:nvSpPr>
        <p:spPr>
          <a:xfrm>
            <a:off x="7762694" y="1449499"/>
            <a:ext cx="41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451758" y="2136371"/>
                <a:ext cx="6675126" cy="214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我們也可以計算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∗1</m:t>
                    </m:r>
                  </m:oMath>
                </a14:m>
                <a:endParaRPr lang="en-US" altLang="zh-TW" b="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1∗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+0+0=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𝑜𝑢𝑡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=1∗0.59=0.59</m:t>
                      </m:r>
                    </m:oMath>
                  </m:oMathPara>
                </a14:m>
                <a:endParaRPr lang="en-US" altLang="zh-TW" b="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58" y="2136371"/>
                <a:ext cx="6675126" cy="2146037"/>
              </a:xfrm>
              <a:prstGeom prst="rect">
                <a:avLst/>
              </a:prstGeom>
              <a:blipFill>
                <a:blip r:embed="rId8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9847805" y="2167573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869476" y="4370138"/>
                <a:ext cx="5602778" cy="1426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將我們三個計算所得結果結合變成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=0.74∗0.188∗0.59 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0.082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76" y="4370138"/>
                <a:ext cx="5602778" cy="1426673"/>
              </a:xfrm>
              <a:prstGeom prst="rect">
                <a:avLst/>
              </a:prstGeom>
              <a:blipFill>
                <a:blip r:embed="rId9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5678977" y="3364747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73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步驟四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藉由誤差去對權重做更新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我們剛剛已經得到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082</m:t>
                    </m:r>
                  </m:oMath>
                </a14:m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203570" y="525372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endCxn id="5" idx="2"/>
          </p:cNvCxnSpPr>
          <p:nvPr/>
        </p:nvCxnSpPr>
        <p:spPr>
          <a:xfrm>
            <a:off x="8023164" y="243081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endCxn id="5" idx="2"/>
          </p:cNvCxnSpPr>
          <p:nvPr/>
        </p:nvCxnSpPr>
        <p:spPr>
          <a:xfrm flipV="1">
            <a:off x="8023164" y="906058"/>
            <a:ext cx="1180406" cy="33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87" y="280846"/>
                <a:ext cx="556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9581799" y="525372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8131229" y="922513"/>
            <a:ext cx="1055716" cy="67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34" y="591117"/>
                <a:ext cx="5569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006" y="1020114"/>
                <a:ext cx="556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61" y="746677"/>
                <a:ext cx="105848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762694" y="1449499"/>
            <a:ext cx="41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67" y="746358"/>
                <a:ext cx="1607823" cy="2929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374072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74072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74072" y="5594978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391889" y="3675467"/>
            <a:ext cx="773084" cy="761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438399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438399" y="5560144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438399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391889" y="495839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>
            <a:stCxn id="16" idx="6"/>
            <a:endCxn id="22" idx="2"/>
          </p:cNvCxnSpPr>
          <p:nvPr/>
        </p:nvCxnSpPr>
        <p:spPr>
          <a:xfrm>
            <a:off x="1147156" y="3393176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6" idx="6"/>
            <a:endCxn id="20" idx="2"/>
          </p:cNvCxnSpPr>
          <p:nvPr/>
        </p:nvCxnSpPr>
        <p:spPr>
          <a:xfrm>
            <a:off x="1147156" y="3393176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7" idx="6"/>
            <a:endCxn id="22" idx="2"/>
          </p:cNvCxnSpPr>
          <p:nvPr/>
        </p:nvCxnSpPr>
        <p:spPr>
          <a:xfrm flipV="1">
            <a:off x="1147156" y="3393176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7" idx="6"/>
            <a:endCxn id="20" idx="2"/>
          </p:cNvCxnSpPr>
          <p:nvPr/>
        </p:nvCxnSpPr>
        <p:spPr>
          <a:xfrm>
            <a:off x="1147156" y="4684420"/>
            <a:ext cx="12912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6"/>
            <a:endCxn id="22" idx="2"/>
          </p:cNvCxnSpPr>
          <p:nvPr/>
        </p:nvCxnSpPr>
        <p:spPr>
          <a:xfrm flipV="1">
            <a:off x="1147156" y="3393176"/>
            <a:ext cx="1291243" cy="2582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8" idx="6"/>
            <a:endCxn id="20" idx="2"/>
          </p:cNvCxnSpPr>
          <p:nvPr/>
        </p:nvCxnSpPr>
        <p:spPr>
          <a:xfrm flipV="1">
            <a:off x="1147156" y="4684420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2" idx="6"/>
            <a:endCxn id="23" idx="2"/>
          </p:cNvCxnSpPr>
          <p:nvPr/>
        </p:nvCxnSpPr>
        <p:spPr>
          <a:xfrm>
            <a:off x="3211483" y="3393176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2" idx="6"/>
            <a:endCxn id="19" idx="2"/>
          </p:cNvCxnSpPr>
          <p:nvPr/>
        </p:nvCxnSpPr>
        <p:spPr>
          <a:xfrm>
            <a:off x="3211483" y="3393176"/>
            <a:ext cx="1180406" cy="662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0" idx="6"/>
            <a:endCxn id="19" idx="2"/>
          </p:cNvCxnSpPr>
          <p:nvPr/>
        </p:nvCxnSpPr>
        <p:spPr>
          <a:xfrm flipV="1">
            <a:off x="3211483" y="4056153"/>
            <a:ext cx="1180406" cy="628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0" idx="6"/>
            <a:endCxn id="23" idx="2"/>
          </p:cNvCxnSpPr>
          <p:nvPr/>
        </p:nvCxnSpPr>
        <p:spPr>
          <a:xfrm>
            <a:off x="3211483" y="4684420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1" idx="6"/>
            <a:endCxn id="19" idx="2"/>
          </p:cNvCxnSpPr>
          <p:nvPr/>
        </p:nvCxnSpPr>
        <p:spPr>
          <a:xfrm flipV="1">
            <a:off x="3211483" y="4056153"/>
            <a:ext cx="1180406" cy="1884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1" idx="6"/>
            <a:endCxn id="23" idx="2"/>
          </p:cNvCxnSpPr>
          <p:nvPr/>
        </p:nvCxnSpPr>
        <p:spPr>
          <a:xfrm flipV="1">
            <a:off x="3211483" y="5339084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530926" y="3085256"/>
            <a:ext cx="6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0.15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291243" y="4094008"/>
            <a:ext cx="59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252449" y="3545289"/>
            <a:ext cx="5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0.25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291242" y="448801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98071" y="3834780"/>
            <a:ext cx="6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76148" y="4941357"/>
            <a:ext cx="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blipFill>
                <a:blip r:embed="rId8"/>
                <a:stretch>
                  <a:fillRect l="-6207" t="-10000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blipFill>
                <a:blip r:embed="rId9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blipFill>
                <a:blip r:embed="rId10"/>
                <a:stretch>
                  <a:fillRect l="-4255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blipFill>
                <a:blip r:embed="rId11"/>
                <a:stretch>
                  <a:fillRect l="-545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blipFill>
                <a:blip r:embed="rId12"/>
                <a:stretch>
                  <a:fillRect l="-4918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blipFill>
                <a:blip r:embed="rId13"/>
                <a:stretch>
                  <a:fillRect l="-4233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2431473" y="3236735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49" name="直線接點 48"/>
          <p:cNvCxnSpPr>
            <a:stCxn id="22" idx="0"/>
            <a:endCxn id="22" idx="4"/>
          </p:cNvCxnSpPr>
          <p:nvPr/>
        </p:nvCxnSpPr>
        <p:spPr>
          <a:xfrm>
            <a:off x="2824941" y="3012490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809701" y="429805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427492" y="4534695"/>
            <a:ext cx="123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0.39</a:t>
            </a:r>
            <a:r>
              <a:rPr lang="zh-TW" altLang="en-US" sz="1200" dirty="0" smtClean="0"/>
              <a:t>    </a:t>
            </a:r>
            <a:r>
              <a:rPr lang="en-US" altLang="zh-TW" sz="1200" dirty="0" smtClean="0"/>
              <a:t>0.6</a:t>
            </a:r>
            <a:endParaRPr lang="zh-TW" altLang="en-US" sz="12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4770118" y="367546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770118" y="495839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434839" y="3933517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1.1    0.75</a:t>
            </a:r>
            <a:endParaRPr lang="zh-TW" altLang="en-US" sz="11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408514" y="5212770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</a:t>
            </a:r>
            <a:r>
              <a:rPr lang="zh-TW" altLang="en-US" sz="1200" dirty="0" smtClean="0"/>
              <a:t> 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292734" y="2833504"/>
                <a:ext cx="5370022" cy="320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而這邊通常還會有一個學習率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 smtClean="0"/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會對權重有影響，我們假設學習率設為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0.5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，因此得到的新權重會為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−0.5∗0.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082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359</m:t>
                      </m:r>
                    </m:oMath>
                  </m:oMathPara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其他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重計算同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理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，分別得到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6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0.4</m:t>
                      </m:r>
                    </m:oMath>
                  </m:oMathPara>
                </a14:m>
                <a:endParaRPr lang="en-US" altLang="zh-TW" b="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7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0.51</m:t>
                      </m:r>
                    </m:oMath>
                  </m:oMathPara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8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0.56</m:t>
                      </m:r>
                    </m:oMath>
                  </m:oMathPara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34" y="2833504"/>
                <a:ext cx="5370022" cy="3209468"/>
              </a:xfrm>
              <a:prstGeom prst="rect">
                <a:avLst/>
              </a:prstGeom>
              <a:blipFill>
                <a:blip r:embed="rId14"/>
                <a:stretch>
                  <a:fillRect l="-908" t="-1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向左箭號 56"/>
          <p:cNvSpPr/>
          <p:nvPr/>
        </p:nvSpPr>
        <p:spPr>
          <a:xfrm>
            <a:off x="10016564" y="766349"/>
            <a:ext cx="390698" cy="255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左箭號 57"/>
          <p:cNvSpPr/>
          <p:nvPr/>
        </p:nvSpPr>
        <p:spPr>
          <a:xfrm>
            <a:off x="9375363" y="560882"/>
            <a:ext cx="390698" cy="255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左箭號 58"/>
          <p:cNvSpPr/>
          <p:nvPr/>
        </p:nvSpPr>
        <p:spPr>
          <a:xfrm rot="1808936">
            <a:off x="8889764" y="518569"/>
            <a:ext cx="390698" cy="255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0386570" y="708142"/>
                <a:ext cx="796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70" y="708142"/>
                <a:ext cx="7967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88" y="88126"/>
                <a:ext cx="1058487" cy="276999"/>
              </a:xfrm>
              <a:prstGeom prst="rect">
                <a:avLst/>
              </a:prstGeom>
              <a:blipFill>
                <a:blip r:embed="rId1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2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blipFill>
                <a:blip r:embed="rId2"/>
                <a:stretch>
                  <a:fillRect l="-4255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74072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74072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4072" y="5594978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91889" y="3675467"/>
            <a:ext cx="773084" cy="76137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438399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38399" y="5560144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38399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91889" y="495839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/>
          <p:cNvCxnSpPr>
            <a:stCxn id="5" idx="6"/>
            <a:endCxn id="11" idx="2"/>
          </p:cNvCxnSpPr>
          <p:nvPr/>
        </p:nvCxnSpPr>
        <p:spPr>
          <a:xfrm>
            <a:off x="1147156" y="3393176"/>
            <a:ext cx="12912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6"/>
            <a:endCxn id="9" idx="2"/>
          </p:cNvCxnSpPr>
          <p:nvPr/>
        </p:nvCxnSpPr>
        <p:spPr>
          <a:xfrm>
            <a:off x="1147156" y="3393176"/>
            <a:ext cx="1291243" cy="12912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11" idx="2"/>
          </p:cNvCxnSpPr>
          <p:nvPr/>
        </p:nvCxnSpPr>
        <p:spPr>
          <a:xfrm flipV="1">
            <a:off x="1147156" y="3393176"/>
            <a:ext cx="1291243" cy="1291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9" idx="2"/>
          </p:cNvCxnSpPr>
          <p:nvPr/>
        </p:nvCxnSpPr>
        <p:spPr>
          <a:xfrm>
            <a:off x="1147156" y="4684420"/>
            <a:ext cx="129124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11" idx="2"/>
          </p:cNvCxnSpPr>
          <p:nvPr/>
        </p:nvCxnSpPr>
        <p:spPr>
          <a:xfrm flipV="1">
            <a:off x="1147156" y="3393176"/>
            <a:ext cx="1291243" cy="2582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6"/>
            <a:endCxn id="9" idx="2"/>
          </p:cNvCxnSpPr>
          <p:nvPr/>
        </p:nvCxnSpPr>
        <p:spPr>
          <a:xfrm flipV="1">
            <a:off x="1147156" y="4684420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1" idx="6"/>
            <a:endCxn id="12" idx="2"/>
          </p:cNvCxnSpPr>
          <p:nvPr/>
        </p:nvCxnSpPr>
        <p:spPr>
          <a:xfrm>
            <a:off x="3211483" y="3393176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6"/>
            <a:endCxn id="8" idx="2"/>
          </p:cNvCxnSpPr>
          <p:nvPr/>
        </p:nvCxnSpPr>
        <p:spPr>
          <a:xfrm>
            <a:off x="3211483" y="3393176"/>
            <a:ext cx="1180406" cy="6629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8" idx="2"/>
          </p:cNvCxnSpPr>
          <p:nvPr/>
        </p:nvCxnSpPr>
        <p:spPr>
          <a:xfrm flipV="1">
            <a:off x="3211483" y="4056153"/>
            <a:ext cx="1180406" cy="62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6"/>
            <a:endCxn id="12" idx="2"/>
          </p:cNvCxnSpPr>
          <p:nvPr/>
        </p:nvCxnSpPr>
        <p:spPr>
          <a:xfrm>
            <a:off x="3211483" y="4684420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8" idx="2"/>
          </p:cNvCxnSpPr>
          <p:nvPr/>
        </p:nvCxnSpPr>
        <p:spPr>
          <a:xfrm flipV="1">
            <a:off x="3211483" y="4056153"/>
            <a:ext cx="1180406" cy="1884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6"/>
            <a:endCxn id="12" idx="2"/>
          </p:cNvCxnSpPr>
          <p:nvPr/>
        </p:nvCxnSpPr>
        <p:spPr>
          <a:xfrm flipV="1">
            <a:off x="3211483" y="5339084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0.15(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blipFill>
                <a:blip r:embed="rId3"/>
                <a:stretch>
                  <a:fillRect l="-5161" t="-4673" r="-1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blipFill>
                <a:blip r:embed="rId4"/>
                <a:stretch>
                  <a:fillRect l="-4848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blipFill>
                <a:blip r:embed="rId5"/>
                <a:stretch>
                  <a:fillRect l="-4969" t="-5660" r="-12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blipFill>
                <a:blip r:embed="rId6"/>
                <a:stretch>
                  <a:fillRect l="-5806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898071" y="3834780"/>
            <a:ext cx="6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76148" y="4941357"/>
            <a:ext cx="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0.35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blipFill>
                <a:blip r:embed="rId7"/>
                <a:stretch>
                  <a:fillRect l="-6207" t="-10000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blipFill>
                <a:blip r:embed="rId8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blipFill>
                <a:blip r:embed="rId9"/>
                <a:stretch>
                  <a:fillRect l="-545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blipFill>
                <a:blip r:embed="rId10"/>
                <a:stretch>
                  <a:fillRect l="-4918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blipFill>
                <a:blip r:embed="rId11"/>
                <a:stretch>
                  <a:fillRect l="-4233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402196" y="3247113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38" name="直線接點 37"/>
          <p:cNvCxnSpPr>
            <a:stCxn id="11" idx="0"/>
            <a:endCxn id="11" idx="4"/>
          </p:cNvCxnSpPr>
          <p:nvPr/>
        </p:nvCxnSpPr>
        <p:spPr>
          <a:xfrm>
            <a:off x="2824941" y="3012490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809701" y="429805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34224" y="4543848"/>
            <a:ext cx="1284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770118" y="367546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70118" y="495839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435535" y="3925348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 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401412" y="5221976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 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52053" y="1707436"/>
                <a:ext cx="5839691" cy="1063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接下來，我們繼續往前對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𝐸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𝑡𝑜𝑡𝑎𝑙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對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於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zh-TW" altLang="en-US" sz="24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的影響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，可以表示為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53" y="1707436"/>
                <a:ext cx="5839691" cy="1063048"/>
              </a:xfrm>
              <a:prstGeom prst="rect">
                <a:avLst/>
              </a:prstGeom>
              <a:blipFill>
                <a:blip r:embed="rId12"/>
                <a:stretch>
                  <a:fillRect l="-1670" t="-45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120931" y="443433"/>
                <a:ext cx="5878491" cy="763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首先，同樣藉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由連鎖率我們可以得到以下的轉換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我們同樣拆解三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個部份分別作計算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=0.74∗0.188∗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而由於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6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∗1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5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=0.4</m:t>
                    </m:r>
                  </m:oMath>
                </a14:m>
                <a:endParaRPr lang="en-US" altLang="zh-TW" b="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合併後得到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=0.74∗0.188∗0.4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≅0.056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同樣的計算方式可以得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−0.02</m:t>
                    </m:r>
                  </m:oMath>
                </a14:m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=0.056−0.02=0.036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31" y="443433"/>
                <a:ext cx="5878491" cy="7636514"/>
              </a:xfrm>
              <a:prstGeom prst="rect">
                <a:avLst/>
              </a:prstGeom>
              <a:blipFill>
                <a:blip r:embed="rId13"/>
                <a:stretch>
                  <a:fillRect l="-830" t="-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7728746" y="2265458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20343" y="1642869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625932" y="6013945"/>
            <a:ext cx="71784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單層感知機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啟動函數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多層感知機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傳遞演算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25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接續上頁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533505" y="1047750"/>
                <a:ext cx="6334645" cy="156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ea typeface="標楷體" panose="03000509000000000000" pitchFamily="65" charset="-120"/>
                  </a:rPr>
                  <a:t>因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為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 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zh-TW" altLang="en-US" dirty="0" smtClean="0"/>
                  <a:t> ，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𝑜𝑢𝑡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𝑜𝑢𝑡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=0.59∗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1−0.59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0.242</m:t>
                    </m:r>
                  </m:oMath>
                </a14:m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05" y="1047750"/>
                <a:ext cx="6334645" cy="1562864"/>
              </a:xfrm>
              <a:prstGeom prst="rect">
                <a:avLst/>
              </a:prstGeom>
              <a:blipFill>
                <a:blip r:embed="rId2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8825168" y="1088636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blipFill>
                <a:blip r:embed="rId3"/>
                <a:stretch>
                  <a:fillRect l="-4255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47"/>
          <p:cNvSpPr/>
          <p:nvPr/>
        </p:nvSpPr>
        <p:spPr>
          <a:xfrm>
            <a:off x="374072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74072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74072" y="5594978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391889" y="3675467"/>
            <a:ext cx="773084" cy="76137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438399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2438399" y="5560144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438399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391889" y="495839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接點 55"/>
          <p:cNvCxnSpPr>
            <a:stCxn id="48" idx="6"/>
            <a:endCxn id="54" idx="2"/>
          </p:cNvCxnSpPr>
          <p:nvPr/>
        </p:nvCxnSpPr>
        <p:spPr>
          <a:xfrm>
            <a:off x="1147156" y="3393176"/>
            <a:ext cx="12912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8" idx="6"/>
            <a:endCxn id="52" idx="2"/>
          </p:cNvCxnSpPr>
          <p:nvPr/>
        </p:nvCxnSpPr>
        <p:spPr>
          <a:xfrm>
            <a:off x="1147156" y="3393176"/>
            <a:ext cx="1291243" cy="12912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9" idx="6"/>
            <a:endCxn id="54" idx="2"/>
          </p:cNvCxnSpPr>
          <p:nvPr/>
        </p:nvCxnSpPr>
        <p:spPr>
          <a:xfrm flipV="1">
            <a:off x="1147156" y="3393176"/>
            <a:ext cx="1291243" cy="1291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9" idx="6"/>
            <a:endCxn id="52" idx="2"/>
          </p:cNvCxnSpPr>
          <p:nvPr/>
        </p:nvCxnSpPr>
        <p:spPr>
          <a:xfrm>
            <a:off x="1147156" y="4684420"/>
            <a:ext cx="129124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0" idx="6"/>
            <a:endCxn id="54" idx="2"/>
          </p:cNvCxnSpPr>
          <p:nvPr/>
        </p:nvCxnSpPr>
        <p:spPr>
          <a:xfrm flipV="1">
            <a:off x="1147156" y="3393176"/>
            <a:ext cx="1291243" cy="2582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0" idx="6"/>
            <a:endCxn id="52" idx="2"/>
          </p:cNvCxnSpPr>
          <p:nvPr/>
        </p:nvCxnSpPr>
        <p:spPr>
          <a:xfrm flipV="1">
            <a:off x="1147156" y="4684420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4" idx="6"/>
            <a:endCxn id="55" idx="2"/>
          </p:cNvCxnSpPr>
          <p:nvPr/>
        </p:nvCxnSpPr>
        <p:spPr>
          <a:xfrm>
            <a:off x="3211483" y="3393176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4" idx="6"/>
            <a:endCxn id="51" idx="2"/>
          </p:cNvCxnSpPr>
          <p:nvPr/>
        </p:nvCxnSpPr>
        <p:spPr>
          <a:xfrm>
            <a:off x="3211483" y="3393176"/>
            <a:ext cx="1180406" cy="6629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2" idx="6"/>
            <a:endCxn id="51" idx="2"/>
          </p:cNvCxnSpPr>
          <p:nvPr/>
        </p:nvCxnSpPr>
        <p:spPr>
          <a:xfrm flipV="1">
            <a:off x="3211483" y="4056153"/>
            <a:ext cx="1180406" cy="62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2" idx="6"/>
            <a:endCxn id="55" idx="2"/>
          </p:cNvCxnSpPr>
          <p:nvPr/>
        </p:nvCxnSpPr>
        <p:spPr>
          <a:xfrm>
            <a:off x="3211483" y="4684420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3" idx="6"/>
            <a:endCxn id="51" idx="2"/>
          </p:cNvCxnSpPr>
          <p:nvPr/>
        </p:nvCxnSpPr>
        <p:spPr>
          <a:xfrm flipV="1">
            <a:off x="3211483" y="4056153"/>
            <a:ext cx="1180406" cy="1884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3" idx="6"/>
            <a:endCxn id="55" idx="2"/>
          </p:cNvCxnSpPr>
          <p:nvPr/>
        </p:nvCxnSpPr>
        <p:spPr>
          <a:xfrm flipV="1">
            <a:off x="3211483" y="5339084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0.15(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blipFill>
                <a:blip r:embed="rId4"/>
                <a:stretch>
                  <a:fillRect l="-5161" t="-4673" r="-1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blipFill>
                <a:blip r:embed="rId5"/>
                <a:stretch>
                  <a:fillRect l="-4848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blipFill>
                <a:blip r:embed="rId6"/>
                <a:stretch>
                  <a:fillRect l="-4969" t="-5660" r="-12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blipFill>
                <a:blip r:embed="rId7"/>
                <a:stretch>
                  <a:fillRect l="-5806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898071" y="3834780"/>
                <a:ext cx="110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1" y="3834780"/>
                <a:ext cx="1104902" cy="369332"/>
              </a:xfrm>
              <a:prstGeom prst="rect">
                <a:avLst/>
              </a:prstGeom>
              <a:blipFill>
                <a:blip r:embed="rId8"/>
                <a:stretch>
                  <a:fillRect l="-439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776148" y="4941357"/>
                <a:ext cx="1046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148" y="4941357"/>
                <a:ext cx="1046005" cy="369332"/>
              </a:xfrm>
              <a:prstGeom prst="rect">
                <a:avLst/>
              </a:prstGeom>
              <a:blipFill>
                <a:blip r:embed="rId9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blipFill>
                <a:blip r:embed="rId10"/>
                <a:stretch>
                  <a:fillRect l="-6207" t="-10000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blipFill>
                <a:blip r:embed="rId11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blipFill>
                <a:blip r:embed="rId12"/>
                <a:stretch>
                  <a:fillRect l="-545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blipFill>
                <a:blip r:embed="rId13"/>
                <a:stretch>
                  <a:fillRect l="-4918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blipFill>
                <a:blip r:embed="rId14"/>
                <a:stretch>
                  <a:fillRect l="-4233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2402196" y="3247113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80" name="直線接點 79"/>
          <p:cNvCxnSpPr>
            <a:stCxn id="54" idx="0"/>
            <a:endCxn id="54" idx="4"/>
          </p:cNvCxnSpPr>
          <p:nvPr/>
        </p:nvCxnSpPr>
        <p:spPr>
          <a:xfrm>
            <a:off x="2824941" y="3012490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2809701" y="429805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2434224" y="4543848"/>
            <a:ext cx="1284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83" name="直線接點 82"/>
          <p:cNvCxnSpPr/>
          <p:nvPr/>
        </p:nvCxnSpPr>
        <p:spPr>
          <a:xfrm>
            <a:off x="4770118" y="367546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4770118" y="495839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435535" y="3925348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 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401412" y="5221976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 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541125" y="3563614"/>
                <a:ext cx="6563590" cy="149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</m:oMath>
                </a14:m>
                <a:r>
                  <a:rPr lang="en-US" altLang="zh-TW" dirty="0"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∗1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=0.05</m:t>
                    </m:r>
                  </m:oMath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125" y="3563614"/>
                <a:ext cx="6563590" cy="1496243"/>
              </a:xfrm>
              <a:prstGeom prst="rect">
                <a:avLst/>
              </a:prstGeom>
              <a:blipFill>
                <a:blip r:embed="rId15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 87"/>
          <p:cNvSpPr/>
          <p:nvPr/>
        </p:nvSpPr>
        <p:spPr>
          <a:xfrm>
            <a:off x="8501318" y="1699466"/>
            <a:ext cx="739833" cy="55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9903835" y="3571817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9928210" y="4209422"/>
            <a:ext cx="739833" cy="61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6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將三個部分整合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58" y="3780741"/>
                <a:ext cx="1144386" cy="646331"/>
              </a:xfrm>
              <a:prstGeom prst="rect">
                <a:avLst/>
              </a:prstGeom>
              <a:blipFill>
                <a:blip r:embed="rId2"/>
                <a:stretch>
                  <a:fillRect l="-4255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374072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0.05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74072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0.1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74072" y="5594978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91889" y="3675467"/>
            <a:ext cx="773084" cy="761372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38399" y="4303734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438399" y="5560144"/>
            <a:ext cx="773084" cy="761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438399" y="3012490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391889" y="4958398"/>
            <a:ext cx="773084" cy="761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6" idx="6"/>
            <a:endCxn id="12" idx="2"/>
          </p:cNvCxnSpPr>
          <p:nvPr/>
        </p:nvCxnSpPr>
        <p:spPr>
          <a:xfrm>
            <a:off x="1147156" y="3393176"/>
            <a:ext cx="12912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10" idx="2"/>
          </p:cNvCxnSpPr>
          <p:nvPr/>
        </p:nvCxnSpPr>
        <p:spPr>
          <a:xfrm>
            <a:off x="1147156" y="3393176"/>
            <a:ext cx="1291243" cy="129124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6"/>
            <a:endCxn id="12" idx="2"/>
          </p:cNvCxnSpPr>
          <p:nvPr/>
        </p:nvCxnSpPr>
        <p:spPr>
          <a:xfrm flipV="1">
            <a:off x="1147156" y="3393176"/>
            <a:ext cx="1291243" cy="1291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7" idx="6"/>
            <a:endCxn id="10" idx="2"/>
          </p:cNvCxnSpPr>
          <p:nvPr/>
        </p:nvCxnSpPr>
        <p:spPr>
          <a:xfrm>
            <a:off x="1147156" y="4684420"/>
            <a:ext cx="129124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6"/>
            <a:endCxn id="12" idx="2"/>
          </p:cNvCxnSpPr>
          <p:nvPr/>
        </p:nvCxnSpPr>
        <p:spPr>
          <a:xfrm flipV="1">
            <a:off x="1147156" y="3393176"/>
            <a:ext cx="1291243" cy="2582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6"/>
            <a:endCxn id="10" idx="2"/>
          </p:cNvCxnSpPr>
          <p:nvPr/>
        </p:nvCxnSpPr>
        <p:spPr>
          <a:xfrm flipV="1">
            <a:off x="1147156" y="4684420"/>
            <a:ext cx="1291243" cy="129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2" idx="6"/>
            <a:endCxn id="13" idx="2"/>
          </p:cNvCxnSpPr>
          <p:nvPr/>
        </p:nvCxnSpPr>
        <p:spPr>
          <a:xfrm>
            <a:off x="3211483" y="3393176"/>
            <a:ext cx="1180406" cy="1945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2" idx="6"/>
            <a:endCxn id="9" idx="2"/>
          </p:cNvCxnSpPr>
          <p:nvPr/>
        </p:nvCxnSpPr>
        <p:spPr>
          <a:xfrm>
            <a:off x="3211483" y="3393176"/>
            <a:ext cx="1180406" cy="6629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0" idx="6"/>
            <a:endCxn id="9" idx="2"/>
          </p:cNvCxnSpPr>
          <p:nvPr/>
        </p:nvCxnSpPr>
        <p:spPr>
          <a:xfrm flipV="1">
            <a:off x="3211483" y="4056153"/>
            <a:ext cx="1180406" cy="62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3" idx="2"/>
          </p:cNvCxnSpPr>
          <p:nvPr/>
        </p:nvCxnSpPr>
        <p:spPr>
          <a:xfrm>
            <a:off x="3211483" y="4684420"/>
            <a:ext cx="1180406" cy="6546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1" idx="6"/>
            <a:endCxn id="9" idx="2"/>
          </p:cNvCxnSpPr>
          <p:nvPr/>
        </p:nvCxnSpPr>
        <p:spPr>
          <a:xfrm flipV="1">
            <a:off x="3211483" y="4056153"/>
            <a:ext cx="1180406" cy="1884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1" idx="6"/>
            <a:endCxn id="13" idx="2"/>
          </p:cNvCxnSpPr>
          <p:nvPr/>
        </p:nvCxnSpPr>
        <p:spPr>
          <a:xfrm flipV="1">
            <a:off x="3211483" y="5339084"/>
            <a:ext cx="1180406" cy="60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0.15(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5" y="3069302"/>
                <a:ext cx="940723" cy="646331"/>
              </a:xfrm>
              <a:prstGeom prst="rect">
                <a:avLst/>
              </a:prstGeom>
              <a:blipFill>
                <a:blip r:embed="rId3"/>
                <a:stretch>
                  <a:fillRect l="-5161" t="-4673" r="-1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78" y="4103906"/>
                <a:ext cx="1007918" cy="646331"/>
              </a:xfrm>
              <a:prstGeom prst="rect">
                <a:avLst/>
              </a:prstGeom>
              <a:blipFill>
                <a:blip r:embed="rId4"/>
                <a:stretch>
                  <a:fillRect l="-4848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0.25(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49" y="3545289"/>
                <a:ext cx="979518" cy="646331"/>
              </a:xfrm>
              <a:prstGeom prst="rect">
                <a:avLst/>
              </a:prstGeom>
              <a:blipFill>
                <a:blip r:embed="rId5"/>
                <a:stretch>
                  <a:fillRect l="-4969" t="-5660" r="-12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42" y="4488014"/>
                <a:ext cx="948349" cy="646331"/>
              </a:xfrm>
              <a:prstGeom prst="rect">
                <a:avLst/>
              </a:prstGeom>
              <a:blipFill>
                <a:blip r:embed="rId6"/>
                <a:stretch>
                  <a:fillRect l="-5806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98071" y="3834780"/>
                <a:ext cx="110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1" y="3834780"/>
                <a:ext cx="1104902" cy="369332"/>
              </a:xfrm>
              <a:prstGeom prst="rect">
                <a:avLst/>
              </a:prstGeom>
              <a:blipFill>
                <a:blip r:embed="rId7"/>
                <a:stretch>
                  <a:fillRect l="-439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776148" y="4941357"/>
                <a:ext cx="1046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0.35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148" y="4941357"/>
                <a:ext cx="1046005" cy="369332"/>
              </a:xfrm>
              <a:prstGeom prst="rect">
                <a:avLst/>
              </a:prstGeom>
              <a:blipFill>
                <a:blip r:embed="rId8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75" y="3339669"/>
                <a:ext cx="883923" cy="369332"/>
              </a:xfrm>
              <a:prstGeom prst="rect">
                <a:avLst/>
              </a:prstGeom>
              <a:blipFill>
                <a:blip r:embed="rId9"/>
                <a:stretch>
                  <a:fillRect l="-6207" t="-10000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38" y="4315088"/>
                <a:ext cx="1120837" cy="369332"/>
              </a:xfrm>
              <a:prstGeom prst="rect">
                <a:avLst/>
              </a:prstGeom>
              <a:blipFill>
                <a:blip r:embed="rId10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13" y="5212770"/>
                <a:ext cx="1008616" cy="369332"/>
              </a:xfrm>
              <a:prstGeom prst="rect">
                <a:avLst/>
              </a:prstGeom>
              <a:blipFill>
                <a:blip r:embed="rId11"/>
                <a:stretch>
                  <a:fillRect l="-545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0.55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366" y="4699547"/>
                <a:ext cx="1117363" cy="646331"/>
              </a:xfrm>
              <a:prstGeom prst="rect">
                <a:avLst/>
              </a:prstGeom>
              <a:blipFill>
                <a:blip r:embed="rId12"/>
                <a:stretch>
                  <a:fillRect l="-4918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0.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7" y="5505769"/>
                <a:ext cx="1149230" cy="646331"/>
              </a:xfrm>
              <a:prstGeom prst="rect">
                <a:avLst/>
              </a:prstGeom>
              <a:blipFill>
                <a:blip r:embed="rId13"/>
                <a:stretch>
                  <a:fillRect l="-4233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402196" y="3247113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0.38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0.59</a:t>
            </a:r>
            <a:endParaRPr lang="zh-TW" altLang="en-US" sz="1200" dirty="0"/>
          </a:p>
        </p:txBody>
      </p:sp>
      <p:cxnSp>
        <p:nvCxnSpPr>
          <p:cNvPr id="38" name="直線接點 37"/>
          <p:cNvCxnSpPr>
            <a:stCxn id="12" idx="0"/>
            <a:endCxn id="12" idx="4"/>
          </p:cNvCxnSpPr>
          <p:nvPr/>
        </p:nvCxnSpPr>
        <p:spPr>
          <a:xfrm>
            <a:off x="2824941" y="3012490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809701" y="429805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34224" y="4543848"/>
            <a:ext cx="1284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0.39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>0.6</a:t>
            </a:r>
            <a:endParaRPr lang="zh-TW" altLang="en-US" sz="11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770118" y="3675467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70118" y="4958398"/>
            <a:ext cx="0" cy="761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435535" y="3925348"/>
            <a:ext cx="1237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1.1  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0.75</a:t>
            </a:r>
            <a:endParaRPr lang="zh-TW" altLang="en-US" sz="11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401412" y="5221976"/>
            <a:ext cx="105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1.2 </a:t>
            </a:r>
            <a:r>
              <a:rPr lang="zh-TW" altLang="en-US" sz="1200" dirty="0" smtClean="0"/>
              <a:t>   </a:t>
            </a:r>
            <a:r>
              <a:rPr lang="en-US" altLang="zh-TW" sz="1200" dirty="0" smtClean="0"/>
              <a:t>0.77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857875" y="876300"/>
                <a:ext cx="5343525" cy="4377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𝑜𝑢𝑡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=0.036∗0.242∗0.05=0.0004356</m:t>
                      </m:r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學習率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同樣為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0.5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得到的新權重會為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0.15−0.5∗0.0004356=1.4997822</m:t>
                      </m:r>
                    </m:oMath>
                  </m:oMathPara>
                </a14:m>
                <a:endParaRPr lang="en-US" altLang="zh-TW" b="0" dirty="0" smtClean="0">
                  <a:ea typeface="標楷體" panose="03000509000000000000" pitchFamily="65" charset="-120"/>
                </a:endParaRPr>
              </a:p>
              <a:p>
                <a:endParaRPr lang="en-US" altLang="zh-TW" dirty="0" smtClean="0"/>
              </a:p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其他權重計算同理，分別得到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.19956143</m:t>
                      </m:r>
                    </m:oMath>
                  </m:oMathPara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24975114</m:t>
                      </m:r>
                    </m:oMath>
                  </m:oMathPara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4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𝑛𝑒𝑤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29950229</m:t>
                      </m:r>
                    </m:oMath>
                  </m:oMathPara>
                </a14:m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75" y="876300"/>
                <a:ext cx="5343525" cy="4377480"/>
              </a:xfrm>
              <a:prstGeom prst="rect">
                <a:avLst/>
              </a:prstGeom>
              <a:blipFill>
                <a:blip r:embed="rId14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字方塊 73"/>
          <p:cNvSpPr txBox="1"/>
          <p:nvPr/>
        </p:nvSpPr>
        <p:spPr>
          <a:xfrm>
            <a:off x="5994776" y="5000629"/>
            <a:ext cx="5206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以上就是我們倒傳遞神經網路一個簡單的例子推導，此部分算是神經網路的精髓，如不了解雖然還是可以依賴套件使用類神經網路，但了解後可以自訂義一個神經網路並不被套件的限制所拘束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激活函數討論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前面我們提到傳統的人工神經網路多以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作為啟動函數，而後漸漸有人使用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tanh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，是因為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函數存在兩個主要問題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度消失問題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(gradient vanishing):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推導自己嘗試後可觀察到當我們的輸入值越大或越小時，會導致輸出變化緩慢，二階導數接近於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，當使用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時，各層導數的乘積也會趨近於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，使得訓練還沒完成就已收斂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tanh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還是會有此問題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輸出不是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均值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(zero-centered):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因輸出為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，在反向傳播時易受輸入值所影響，在權重更新時往單一方向正方向或負方向更新，使得收斂緩慢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tanh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，因此改善了此問題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64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實作例子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這邊我們以一個常見的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手寫辨識資料集作為例子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首先先觀察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資料集，從右圖可見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資料集為一個圖片的資料集，包含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類，其中訓練資料集有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60000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測試資料集有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筆，資料的取得可以從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http://yann.lecun.com/exdb/mnist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當然也可以使用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套件直接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6" descr="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90" y="2507991"/>
            <a:ext cx="3425110" cy="25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資料後，第一個要觀察的是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的資料每一張圖片都是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像素大小的圖片，所以將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X_train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shape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印出後會得到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(60000, 28, 28)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的輸入必須為一維陣列，所以在以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訓練前請記得將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X_train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X_test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shape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reshape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，分別變成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(60000, 784)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(10000, 784)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，接下來就可以用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資料及作分類，簡單的做法是使用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套件設定下參數就可以得到分類結果，而能搞懂前面的倒傳遞演算法則可嘗試自訂義一個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架構來對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作分類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2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假設這邊我們先設定有一個隱藏層包含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則其架構會如下圖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002896" y="3273348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002896" y="3950308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81574" y="2594430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972127" y="4994446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83821" y="3273348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21" y="3273348"/>
                <a:ext cx="8572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83821" y="3937711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21" y="3937711"/>
                <a:ext cx="857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65031" y="4976449"/>
                <a:ext cx="857250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1" y="4976449"/>
                <a:ext cx="857250" cy="379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>
            <a:endCxn id="16" idx="2"/>
          </p:cNvCxnSpPr>
          <p:nvPr/>
        </p:nvCxnSpPr>
        <p:spPr>
          <a:xfrm>
            <a:off x="1429962" y="2846955"/>
            <a:ext cx="2689058" cy="2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17" idx="2"/>
          </p:cNvCxnSpPr>
          <p:nvPr/>
        </p:nvCxnSpPr>
        <p:spPr>
          <a:xfrm>
            <a:off x="1402946" y="3471397"/>
            <a:ext cx="2693381" cy="369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8" idx="2"/>
          </p:cNvCxnSpPr>
          <p:nvPr/>
        </p:nvCxnSpPr>
        <p:spPr>
          <a:xfrm>
            <a:off x="1392572" y="4165424"/>
            <a:ext cx="2703755" cy="528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6" idx="2"/>
          </p:cNvCxnSpPr>
          <p:nvPr/>
        </p:nvCxnSpPr>
        <p:spPr>
          <a:xfrm flipV="1">
            <a:off x="1372177" y="3077247"/>
            <a:ext cx="2746843" cy="2115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4119020" y="2855267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096327" y="3618972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4096327" y="4471921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6802835" y="2972516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6811976" y="4455930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1439528" y="2844020"/>
            <a:ext cx="2656799" cy="101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8" idx="2"/>
          </p:cNvCxnSpPr>
          <p:nvPr/>
        </p:nvCxnSpPr>
        <p:spPr>
          <a:xfrm>
            <a:off x="1439528" y="2844020"/>
            <a:ext cx="2656799" cy="1849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16" idx="2"/>
          </p:cNvCxnSpPr>
          <p:nvPr/>
        </p:nvCxnSpPr>
        <p:spPr>
          <a:xfrm flipV="1">
            <a:off x="1402946" y="3077247"/>
            <a:ext cx="2716074" cy="39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8" idx="2"/>
          </p:cNvCxnSpPr>
          <p:nvPr/>
        </p:nvCxnSpPr>
        <p:spPr>
          <a:xfrm>
            <a:off x="1429962" y="3471397"/>
            <a:ext cx="2666365" cy="1222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endCxn id="16" idx="2"/>
          </p:cNvCxnSpPr>
          <p:nvPr/>
        </p:nvCxnSpPr>
        <p:spPr>
          <a:xfrm flipV="1">
            <a:off x="1392572" y="3077247"/>
            <a:ext cx="2726448" cy="1088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7" idx="2"/>
          </p:cNvCxnSpPr>
          <p:nvPr/>
        </p:nvCxnSpPr>
        <p:spPr>
          <a:xfrm flipV="1">
            <a:off x="1402946" y="3840952"/>
            <a:ext cx="2693381" cy="321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endCxn id="17" idx="2"/>
          </p:cNvCxnSpPr>
          <p:nvPr/>
        </p:nvCxnSpPr>
        <p:spPr>
          <a:xfrm flipV="1">
            <a:off x="1372177" y="3840952"/>
            <a:ext cx="2724150" cy="1351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8" idx="2"/>
          </p:cNvCxnSpPr>
          <p:nvPr/>
        </p:nvCxnSpPr>
        <p:spPr>
          <a:xfrm flipV="1">
            <a:off x="1382779" y="4693901"/>
            <a:ext cx="2713548" cy="495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6" idx="6"/>
            <a:endCxn id="20" idx="2"/>
          </p:cNvCxnSpPr>
          <p:nvPr/>
        </p:nvCxnSpPr>
        <p:spPr>
          <a:xfrm>
            <a:off x="4567408" y="3077247"/>
            <a:ext cx="2244568" cy="1600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9" idx="2"/>
          </p:cNvCxnSpPr>
          <p:nvPr/>
        </p:nvCxnSpPr>
        <p:spPr>
          <a:xfrm>
            <a:off x="4567408" y="3077247"/>
            <a:ext cx="2235427" cy="117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19" idx="2"/>
          </p:cNvCxnSpPr>
          <p:nvPr/>
        </p:nvCxnSpPr>
        <p:spPr>
          <a:xfrm flipV="1">
            <a:off x="4567408" y="3194496"/>
            <a:ext cx="2235427" cy="646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20" idx="2"/>
          </p:cNvCxnSpPr>
          <p:nvPr/>
        </p:nvCxnSpPr>
        <p:spPr>
          <a:xfrm>
            <a:off x="4567408" y="3826949"/>
            <a:ext cx="2244568" cy="850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8" idx="6"/>
          </p:cNvCxnSpPr>
          <p:nvPr/>
        </p:nvCxnSpPr>
        <p:spPr>
          <a:xfrm flipV="1">
            <a:off x="4544715" y="3194496"/>
            <a:ext cx="2255367" cy="149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8" idx="6"/>
            <a:endCxn id="20" idx="2"/>
          </p:cNvCxnSpPr>
          <p:nvPr/>
        </p:nvCxnSpPr>
        <p:spPr>
          <a:xfrm flipV="1">
            <a:off x="4544715" y="4677910"/>
            <a:ext cx="2267261" cy="15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84081" y="2615639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1" y="2615639"/>
                <a:ext cx="857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943003" y="2882994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03" y="2882994"/>
                <a:ext cx="8572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949410" y="3663409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0" y="3663409"/>
                <a:ext cx="857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943003" y="4509442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03" y="4509442"/>
                <a:ext cx="8572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632061" y="3009830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061" y="3009830"/>
                <a:ext cx="857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632061" y="4469933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061" y="4469933"/>
                <a:ext cx="8572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3697547" y="5536513"/>
            <a:ext cx="163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隱藏層包含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5031" y="5511156"/>
            <a:ext cx="163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輸入層包含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784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217366" y="5515388"/>
            <a:ext cx="20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輸出層共有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類所以有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16638" y="4186773"/>
            <a:ext cx="11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250301" y="3767215"/>
            <a:ext cx="11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921058" y="3423077"/>
            <a:ext cx="11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524875" y="2910534"/>
            <a:ext cx="3228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每一筆資料都有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784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個輸入，連接到隱藏層的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個神經元的部分都會有權重，隱藏層連接到輸出層的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個神經元也都有權重，每一次的遞迴權重都會更新，直到自己所設定的遞迴次數才會停止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41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次遞迴訓練的結果可能如下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訓練準確率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:99.27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測試準確率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:97.34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基本上只要訓練的次數夠多，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MNIST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資料集都可以達到不錯的分類準確率，我們也可以將其成本函數圖繪出如下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715544"/>
            <a:ext cx="4457700" cy="29337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295900" y="4553744"/>
            <a:ext cx="424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圖中可以看到大概訓練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次後誤差基本上已經接近最小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407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例子討論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而當然隱藏層可以不只設定為一層，可以自己去嘗試以兩層隱藏層所得的準確率來與一層的作比較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但要注意的是，隱藏層不是越多越好，就像前面所提到的，深層網路可能會遇到梯度消失的問題，所以一般實作神經網路時，兩到三層的隱藏層已足夠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神經網路也會遇到過度擬合的問題，而原因可能是初始參數的數值設定過大，此時就必須對參數作調整，如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調低學習率之類的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0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對角線條紋 8"/>
          <p:cNvSpPr/>
          <p:nvPr/>
        </p:nvSpPr>
        <p:spPr>
          <a:xfrm rot="20739606">
            <a:off x="7794877" y="3917591"/>
            <a:ext cx="1396538" cy="145472"/>
          </a:xfrm>
          <a:prstGeom prst="diagStri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對角線條紋 7"/>
          <p:cNvSpPr/>
          <p:nvPr/>
        </p:nvSpPr>
        <p:spPr>
          <a:xfrm rot="18779514">
            <a:off x="7629698" y="3600656"/>
            <a:ext cx="1396538" cy="145472"/>
          </a:xfrm>
          <a:prstGeom prst="diagStri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對角線條紋 9"/>
          <p:cNvSpPr/>
          <p:nvPr/>
        </p:nvSpPr>
        <p:spPr>
          <a:xfrm rot="2348779">
            <a:off x="7629697" y="4462168"/>
            <a:ext cx="1396538" cy="145472"/>
          </a:xfrm>
          <a:prstGeom prst="diagStri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流程圖: 打孔紙帶 6"/>
          <p:cNvSpPr/>
          <p:nvPr/>
        </p:nvSpPr>
        <p:spPr>
          <a:xfrm rot="21444673">
            <a:off x="3603545" y="3907281"/>
            <a:ext cx="4434004" cy="46725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2853"/>
              <a:gd name="connsiteY0" fmla="*/ 1000 h 30935"/>
              <a:gd name="connsiteX1" fmla="*/ 2500 w 12853"/>
              <a:gd name="connsiteY1" fmla="*/ 2000 h 30935"/>
              <a:gd name="connsiteX2" fmla="*/ 5000 w 12853"/>
              <a:gd name="connsiteY2" fmla="*/ 1000 h 30935"/>
              <a:gd name="connsiteX3" fmla="*/ 7500 w 12853"/>
              <a:gd name="connsiteY3" fmla="*/ 0 h 30935"/>
              <a:gd name="connsiteX4" fmla="*/ 10000 w 12853"/>
              <a:gd name="connsiteY4" fmla="*/ 1000 h 30935"/>
              <a:gd name="connsiteX5" fmla="*/ 12853 w 12853"/>
              <a:gd name="connsiteY5" fmla="*/ 30935 h 30935"/>
              <a:gd name="connsiteX6" fmla="*/ 7500 w 12853"/>
              <a:gd name="connsiteY6" fmla="*/ 8000 h 30935"/>
              <a:gd name="connsiteX7" fmla="*/ 5000 w 12853"/>
              <a:gd name="connsiteY7" fmla="*/ 9000 h 30935"/>
              <a:gd name="connsiteX8" fmla="*/ 2500 w 12853"/>
              <a:gd name="connsiteY8" fmla="*/ 10000 h 30935"/>
              <a:gd name="connsiteX9" fmla="*/ 0 w 12853"/>
              <a:gd name="connsiteY9" fmla="*/ 9000 h 30935"/>
              <a:gd name="connsiteX10" fmla="*/ 0 w 12853"/>
              <a:gd name="connsiteY10" fmla="*/ 1000 h 30935"/>
              <a:gd name="connsiteX0" fmla="*/ 0 w 12853"/>
              <a:gd name="connsiteY0" fmla="*/ 2185 h 32120"/>
              <a:gd name="connsiteX1" fmla="*/ 2500 w 12853"/>
              <a:gd name="connsiteY1" fmla="*/ 3185 h 32120"/>
              <a:gd name="connsiteX2" fmla="*/ 5000 w 12853"/>
              <a:gd name="connsiteY2" fmla="*/ 2185 h 32120"/>
              <a:gd name="connsiteX3" fmla="*/ 7500 w 12853"/>
              <a:gd name="connsiteY3" fmla="*/ 1185 h 32120"/>
              <a:gd name="connsiteX4" fmla="*/ 12596 w 12853"/>
              <a:gd name="connsiteY4" fmla="*/ 19840 h 32120"/>
              <a:gd name="connsiteX5" fmla="*/ 12853 w 12853"/>
              <a:gd name="connsiteY5" fmla="*/ 32120 h 32120"/>
              <a:gd name="connsiteX6" fmla="*/ 7500 w 12853"/>
              <a:gd name="connsiteY6" fmla="*/ 9185 h 32120"/>
              <a:gd name="connsiteX7" fmla="*/ 5000 w 12853"/>
              <a:gd name="connsiteY7" fmla="*/ 10185 h 32120"/>
              <a:gd name="connsiteX8" fmla="*/ 2500 w 12853"/>
              <a:gd name="connsiteY8" fmla="*/ 11185 h 32120"/>
              <a:gd name="connsiteX9" fmla="*/ 0 w 12853"/>
              <a:gd name="connsiteY9" fmla="*/ 10185 h 32120"/>
              <a:gd name="connsiteX10" fmla="*/ 0 w 12853"/>
              <a:gd name="connsiteY10" fmla="*/ 2185 h 3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53" h="32120">
                <a:moveTo>
                  <a:pt x="0" y="2185"/>
                </a:moveTo>
                <a:cubicBezTo>
                  <a:pt x="0" y="2737"/>
                  <a:pt x="1119" y="3185"/>
                  <a:pt x="2500" y="3185"/>
                </a:cubicBezTo>
                <a:cubicBezTo>
                  <a:pt x="3881" y="3185"/>
                  <a:pt x="5000" y="2737"/>
                  <a:pt x="5000" y="2185"/>
                </a:cubicBezTo>
                <a:cubicBezTo>
                  <a:pt x="5000" y="1633"/>
                  <a:pt x="6234" y="-1757"/>
                  <a:pt x="7500" y="1185"/>
                </a:cubicBezTo>
                <a:cubicBezTo>
                  <a:pt x="8766" y="4127"/>
                  <a:pt x="12596" y="19288"/>
                  <a:pt x="12596" y="19840"/>
                </a:cubicBezTo>
                <a:cubicBezTo>
                  <a:pt x="12596" y="22507"/>
                  <a:pt x="12853" y="29453"/>
                  <a:pt x="12853" y="32120"/>
                </a:cubicBezTo>
                <a:cubicBezTo>
                  <a:pt x="12853" y="31568"/>
                  <a:pt x="8809" y="12841"/>
                  <a:pt x="7500" y="9185"/>
                </a:cubicBezTo>
                <a:cubicBezTo>
                  <a:pt x="6191" y="5529"/>
                  <a:pt x="5000" y="9633"/>
                  <a:pt x="5000" y="10185"/>
                </a:cubicBezTo>
                <a:cubicBezTo>
                  <a:pt x="5000" y="10737"/>
                  <a:pt x="3881" y="11185"/>
                  <a:pt x="2500" y="11185"/>
                </a:cubicBezTo>
                <a:cubicBezTo>
                  <a:pt x="1119" y="11185"/>
                  <a:pt x="0" y="10737"/>
                  <a:pt x="0" y="10185"/>
                </a:cubicBezTo>
                <a:lnTo>
                  <a:pt x="0" y="2185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爆炸 1 4"/>
          <p:cNvSpPr/>
          <p:nvPr/>
        </p:nvSpPr>
        <p:spPr>
          <a:xfrm>
            <a:off x="2261061" y="3156610"/>
            <a:ext cx="2435628" cy="1843983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10009 w 21600"/>
              <a:gd name="connsiteY20" fmla="*/ 9938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9546 w 21600"/>
              <a:gd name="connsiteY18" fmla="*/ 11409 h 21600"/>
              <a:gd name="connsiteX19" fmla="*/ 0 w 21600"/>
              <a:gd name="connsiteY19" fmla="*/ 8615 h 21600"/>
              <a:gd name="connsiteX20" fmla="*/ 10009 w 21600"/>
              <a:gd name="connsiteY20" fmla="*/ 9938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10827 w 21600"/>
              <a:gd name="connsiteY16" fmla="*/ 12349 h 21600"/>
              <a:gd name="connsiteX17" fmla="*/ 135 w 21600"/>
              <a:gd name="connsiteY17" fmla="*/ 14587 h 21600"/>
              <a:gd name="connsiteX18" fmla="*/ 9546 w 21600"/>
              <a:gd name="connsiteY18" fmla="*/ 11409 h 21600"/>
              <a:gd name="connsiteX19" fmla="*/ 0 w 21600"/>
              <a:gd name="connsiteY19" fmla="*/ 8615 h 21600"/>
              <a:gd name="connsiteX20" fmla="*/ 10009 w 21600"/>
              <a:gd name="connsiteY20" fmla="*/ 9938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10827 w 21600"/>
              <a:gd name="connsiteY16" fmla="*/ 12349 h 21600"/>
              <a:gd name="connsiteX17" fmla="*/ 135 w 21600"/>
              <a:gd name="connsiteY17" fmla="*/ 14587 h 21600"/>
              <a:gd name="connsiteX18" fmla="*/ 9546 w 21600"/>
              <a:gd name="connsiteY18" fmla="*/ 11409 h 21600"/>
              <a:gd name="connsiteX19" fmla="*/ 0 w 21600"/>
              <a:gd name="connsiteY19" fmla="*/ 8615 h 21600"/>
              <a:gd name="connsiteX20" fmla="*/ 10009 w 21600"/>
              <a:gd name="connsiteY20" fmla="*/ 9938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10637 w 21600"/>
              <a:gd name="connsiteY23" fmla="*/ 9623 h 21600"/>
              <a:gd name="connsiteX24" fmla="*/ 10800 w 21600"/>
              <a:gd name="connsiteY24" fmla="*/ 5800 h 21600"/>
              <a:gd name="connsiteX0" fmla="*/ 10800 w 21600"/>
              <a:gd name="connsiteY0" fmla="*/ 3505 h 19305"/>
              <a:gd name="connsiteX1" fmla="*/ 12237 w 21600"/>
              <a:gd name="connsiteY1" fmla="*/ 5766 h 19305"/>
              <a:gd name="connsiteX2" fmla="*/ 14155 w 21600"/>
              <a:gd name="connsiteY2" fmla="*/ 3030 h 19305"/>
              <a:gd name="connsiteX3" fmla="*/ 18380 w 21600"/>
              <a:gd name="connsiteY3" fmla="*/ 2162 h 19305"/>
              <a:gd name="connsiteX4" fmla="*/ 16702 w 21600"/>
              <a:gd name="connsiteY4" fmla="*/ 5020 h 19305"/>
              <a:gd name="connsiteX5" fmla="*/ 21097 w 21600"/>
              <a:gd name="connsiteY5" fmla="*/ 5842 h 19305"/>
              <a:gd name="connsiteX6" fmla="*/ 17607 w 21600"/>
              <a:gd name="connsiteY6" fmla="*/ 8180 h 19305"/>
              <a:gd name="connsiteX7" fmla="*/ 21600 w 21600"/>
              <a:gd name="connsiteY7" fmla="*/ 10995 h 19305"/>
              <a:gd name="connsiteX8" fmla="*/ 16837 w 21600"/>
              <a:gd name="connsiteY8" fmla="*/ 10647 h 19305"/>
              <a:gd name="connsiteX9" fmla="*/ 18145 w 21600"/>
              <a:gd name="connsiteY9" fmla="*/ 15800 h 19305"/>
              <a:gd name="connsiteX10" fmla="*/ 14020 w 21600"/>
              <a:gd name="connsiteY10" fmla="*/ 12162 h 19305"/>
              <a:gd name="connsiteX11" fmla="*/ 13247 w 21600"/>
              <a:gd name="connsiteY11" fmla="*/ 17442 h 19305"/>
              <a:gd name="connsiteX12" fmla="*/ 10532 w 21600"/>
              <a:gd name="connsiteY12" fmla="*/ 12640 h 19305"/>
              <a:gd name="connsiteX13" fmla="*/ 8485 w 21600"/>
              <a:gd name="connsiteY13" fmla="*/ 19305 h 19305"/>
              <a:gd name="connsiteX14" fmla="*/ 7715 w 21600"/>
              <a:gd name="connsiteY14" fmla="*/ 13332 h 19305"/>
              <a:gd name="connsiteX15" fmla="*/ 4762 w 21600"/>
              <a:gd name="connsiteY15" fmla="*/ 15322 h 19305"/>
              <a:gd name="connsiteX16" fmla="*/ 10827 w 21600"/>
              <a:gd name="connsiteY16" fmla="*/ 10054 h 19305"/>
              <a:gd name="connsiteX17" fmla="*/ 135 w 21600"/>
              <a:gd name="connsiteY17" fmla="*/ 12292 h 19305"/>
              <a:gd name="connsiteX18" fmla="*/ 9546 w 21600"/>
              <a:gd name="connsiteY18" fmla="*/ 9114 h 19305"/>
              <a:gd name="connsiteX19" fmla="*/ 0 w 21600"/>
              <a:gd name="connsiteY19" fmla="*/ 6320 h 19305"/>
              <a:gd name="connsiteX20" fmla="*/ 10009 w 21600"/>
              <a:gd name="connsiteY20" fmla="*/ 7643 h 19305"/>
              <a:gd name="connsiteX21" fmla="*/ 370 w 21600"/>
              <a:gd name="connsiteY21" fmla="*/ 0 h 19305"/>
              <a:gd name="connsiteX22" fmla="*/ 7312 w 21600"/>
              <a:gd name="connsiteY22" fmla="*/ 4025 h 19305"/>
              <a:gd name="connsiteX23" fmla="*/ 10637 w 21600"/>
              <a:gd name="connsiteY23" fmla="*/ 7328 h 19305"/>
              <a:gd name="connsiteX24" fmla="*/ 10800 w 21600"/>
              <a:gd name="connsiteY24" fmla="*/ 3505 h 19305"/>
              <a:gd name="connsiteX0" fmla="*/ 10800 w 21600"/>
              <a:gd name="connsiteY0" fmla="*/ 3505 h 19305"/>
              <a:gd name="connsiteX1" fmla="*/ 12237 w 21600"/>
              <a:gd name="connsiteY1" fmla="*/ 5766 h 19305"/>
              <a:gd name="connsiteX2" fmla="*/ 14155 w 21600"/>
              <a:gd name="connsiteY2" fmla="*/ 3030 h 19305"/>
              <a:gd name="connsiteX3" fmla="*/ 13736 w 21600"/>
              <a:gd name="connsiteY3" fmla="*/ 6925 h 19305"/>
              <a:gd name="connsiteX4" fmla="*/ 16702 w 21600"/>
              <a:gd name="connsiteY4" fmla="*/ 5020 h 19305"/>
              <a:gd name="connsiteX5" fmla="*/ 21097 w 21600"/>
              <a:gd name="connsiteY5" fmla="*/ 5842 h 19305"/>
              <a:gd name="connsiteX6" fmla="*/ 17607 w 21600"/>
              <a:gd name="connsiteY6" fmla="*/ 8180 h 19305"/>
              <a:gd name="connsiteX7" fmla="*/ 21600 w 21600"/>
              <a:gd name="connsiteY7" fmla="*/ 10995 h 19305"/>
              <a:gd name="connsiteX8" fmla="*/ 16837 w 21600"/>
              <a:gd name="connsiteY8" fmla="*/ 10647 h 19305"/>
              <a:gd name="connsiteX9" fmla="*/ 18145 w 21600"/>
              <a:gd name="connsiteY9" fmla="*/ 15800 h 19305"/>
              <a:gd name="connsiteX10" fmla="*/ 14020 w 21600"/>
              <a:gd name="connsiteY10" fmla="*/ 12162 h 19305"/>
              <a:gd name="connsiteX11" fmla="*/ 13247 w 21600"/>
              <a:gd name="connsiteY11" fmla="*/ 17442 h 19305"/>
              <a:gd name="connsiteX12" fmla="*/ 10532 w 21600"/>
              <a:gd name="connsiteY12" fmla="*/ 12640 h 19305"/>
              <a:gd name="connsiteX13" fmla="*/ 8485 w 21600"/>
              <a:gd name="connsiteY13" fmla="*/ 19305 h 19305"/>
              <a:gd name="connsiteX14" fmla="*/ 7715 w 21600"/>
              <a:gd name="connsiteY14" fmla="*/ 13332 h 19305"/>
              <a:gd name="connsiteX15" fmla="*/ 4762 w 21600"/>
              <a:gd name="connsiteY15" fmla="*/ 15322 h 19305"/>
              <a:gd name="connsiteX16" fmla="*/ 10827 w 21600"/>
              <a:gd name="connsiteY16" fmla="*/ 10054 h 19305"/>
              <a:gd name="connsiteX17" fmla="*/ 135 w 21600"/>
              <a:gd name="connsiteY17" fmla="*/ 12292 h 19305"/>
              <a:gd name="connsiteX18" fmla="*/ 9546 w 21600"/>
              <a:gd name="connsiteY18" fmla="*/ 9114 h 19305"/>
              <a:gd name="connsiteX19" fmla="*/ 0 w 21600"/>
              <a:gd name="connsiteY19" fmla="*/ 6320 h 19305"/>
              <a:gd name="connsiteX20" fmla="*/ 10009 w 21600"/>
              <a:gd name="connsiteY20" fmla="*/ 7643 h 19305"/>
              <a:gd name="connsiteX21" fmla="*/ 370 w 21600"/>
              <a:gd name="connsiteY21" fmla="*/ 0 h 19305"/>
              <a:gd name="connsiteX22" fmla="*/ 7312 w 21600"/>
              <a:gd name="connsiteY22" fmla="*/ 4025 h 19305"/>
              <a:gd name="connsiteX23" fmla="*/ 10637 w 21600"/>
              <a:gd name="connsiteY23" fmla="*/ 7328 h 19305"/>
              <a:gd name="connsiteX24" fmla="*/ 10800 w 21600"/>
              <a:gd name="connsiteY24" fmla="*/ 3505 h 19305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702 w 21600"/>
              <a:gd name="connsiteY4" fmla="*/ 9332 h 23617"/>
              <a:gd name="connsiteX5" fmla="*/ 21097 w 21600"/>
              <a:gd name="connsiteY5" fmla="*/ 10154 h 23617"/>
              <a:gd name="connsiteX6" fmla="*/ 17607 w 21600"/>
              <a:gd name="connsiteY6" fmla="*/ 12492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4020 w 21600"/>
              <a:gd name="connsiteY10" fmla="*/ 16474 h 23617"/>
              <a:gd name="connsiteX11" fmla="*/ 13247 w 21600"/>
              <a:gd name="connsiteY11" fmla="*/ 21754 h 23617"/>
              <a:gd name="connsiteX12" fmla="*/ 10532 w 21600"/>
              <a:gd name="connsiteY12" fmla="*/ 16952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637 w 21600"/>
              <a:gd name="connsiteY23" fmla="*/ 11640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7607 w 21600"/>
              <a:gd name="connsiteY6" fmla="*/ 12492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4020 w 21600"/>
              <a:gd name="connsiteY10" fmla="*/ 16474 h 23617"/>
              <a:gd name="connsiteX11" fmla="*/ 13247 w 21600"/>
              <a:gd name="connsiteY11" fmla="*/ 21754 h 23617"/>
              <a:gd name="connsiteX12" fmla="*/ 10532 w 21600"/>
              <a:gd name="connsiteY12" fmla="*/ 16952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637 w 21600"/>
              <a:gd name="connsiteY23" fmla="*/ 11640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4020 w 21600"/>
              <a:gd name="connsiteY10" fmla="*/ 16474 h 23617"/>
              <a:gd name="connsiteX11" fmla="*/ 13247 w 21600"/>
              <a:gd name="connsiteY11" fmla="*/ 21754 h 23617"/>
              <a:gd name="connsiteX12" fmla="*/ 10532 w 21600"/>
              <a:gd name="connsiteY12" fmla="*/ 16952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637 w 21600"/>
              <a:gd name="connsiteY23" fmla="*/ 11640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1882 w 21600"/>
              <a:gd name="connsiteY10" fmla="*/ 13420 h 23617"/>
              <a:gd name="connsiteX11" fmla="*/ 13247 w 21600"/>
              <a:gd name="connsiteY11" fmla="*/ 21754 h 23617"/>
              <a:gd name="connsiteX12" fmla="*/ 10532 w 21600"/>
              <a:gd name="connsiteY12" fmla="*/ 16952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637 w 21600"/>
              <a:gd name="connsiteY23" fmla="*/ 11640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1882 w 21600"/>
              <a:gd name="connsiteY10" fmla="*/ 13420 h 23617"/>
              <a:gd name="connsiteX11" fmla="*/ 13247 w 21600"/>
              <a:gd name="connsiteY11" fmla="*/ 21754 h 23617"/>
              <a:gd name="connsiteX12" fmla="*/ 11269 w 21600"/>
              <a:gd name="connsiteY12" fmla="*/ 15975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637 w 21600"/>
              <a:gd name="connsiteY23" fmla="*/ 11640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1882 w 21600"/>
              <a:gd name="connsiteY10" fmla="*/ 13420 h 23617"/>
              <a:gd name="connsiteX11" fmla="*/ 13247 w 21600"/>
              <a:gd name="connsiteY11" fmla="*/ 21754 h 23617"/>
              <a:gd name="connsiteX12" fmla="*/ 11269 w 21600"/>
              <a:gd name="connsiteY12" fmla="*/ 15975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9546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563 w 21600"/>
              <a:gd name="connsiteY23" fmla="*/ 9686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1882 w 21600"/>
              <a:gd name="connsiteY10" fmla="*/ 13420 h 23617"/>
              <a:gd name="connsiteX11" fmla="*/ 13247 w 21600"/>
              <a:gd name="connsiteY11" fmla="*/ 21754 h 23617"/>
              <a:gd name="connsiteX12" fmla="*/ 11269 w 21600"/>
              <a:gd name="connsiteY12" fmla="*/ 15975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8514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563 w 21600"/>
              <a:gd name="connsiteY23" fmla="*/ 9686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3626 w 21600"/>
              <a:gd name="connsiteY6" fmla="*/ 12858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2693 w 21600"/>
              <a:gd name="connsiteY10" fmla="*/ 14275 h 23617"/>
              <a:gd name="connsiteX11" fmla="*/ 13247 w 21600"/>
              <a:gd name="connsiteY11" fmla="*/ 21754 h 23617"/>
              <a:gd name="connsiteX12" fmla="*/ 11269 w 21600"/>
              <a:gd name="connsiteY12" fmla="*/ 15975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8514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563 w 21600"/>
              <a:gd name="connsiteY23" fmla="*/ 9686 h 23617"/>
              <a:gd name="connsiteX24" fmla="*/ 9547 w 21600"/>
              <a:gd name="connsiteY24" fmla="*/ 0 h 23617"/>
              <a:gd name="connsiteX0" fmla="*/ 9547 w 21600"/>
              <a:gd name="connsiteY0" fmla="*/ 0 h 23617"/>
              <a:gd name="connsiteX1" fmla="*/ 12237 w 21600"/>
              <a:gd name="connsiteY1" fmla="*/ 10078 h 23617"/>
              <a:gd name="connsiteX2" fmla="*/ 14155 w 21600"/>
              <a:gd name="connsiteY2" fmla="*/ 7342 h 23617"/>
              <a:gd name="connsiteX3" fmla="*/ 13736 w 21600"/>
              <a:gd name="connsiteY3" fmla="*/ 11237 h 23617"/>
              <a:gd name="connsiteX4" fmla="*/ 16333 w 21600"/>
              <a:gd name="connsiteY4" fmla="*/ 11408 h 23617"/>
              <a:gd name="connsiteX5" fmla="*/ 21097 w 21600"/>
              <a:gd name="connsiteY5" fmla="*/ 10154 h 23617"/>
              <a:gd name="connsiteX6" fmla="*/ 14216 w 21600"/>
              <a:gd name="connsiteY6" fmla="*/ 13224 h 23617"/>
              <a:gd name="connsiteX7" fmla="*/ 21600 w 21600"/>
              <a:gd name="connsiteY7" fmla="*/ 15307 h 23617"/>
              <a:gd name="connsiteX8" fmla="*/ 16837 w 21600"/>
              <a:gd name="connsiteY8" fmla="*/ 14959 h 23617"/>
              <a:gd name="connsiteX9" fmla="*/ 18145 w 21600"/>
              <a:gd name="connsiteY9" fmla="*/ 20112 h 23617"/>
              <a:gd name="connsiteX10" fmla="*/ 12693 w 21600"/>
              <a:gd name="connsiteY10" fmla="*/ 14275 h 23617"/>
              <a:gd name="connsiteX11" fmla="*/ 13247 w 21600"/>
              <a:gd name="connsiteY11" fmla="*/ 21754 h 23617"/>
              <a:gd name="connsiteX12" fmla="*/ 11269 w 21600"/>
              <a:gd name="connsiteY12" fmla="*/ 15975 h 23617"/>
              <a:gd name="connsiteX13" fmla="*/ 8485 w 21600"/>
              <a:gd name="connsiteY13" fmla="*/ 23617 h 23617"/>
              <a:gd name="connsiteX14" fmla="*/ 7715 w 21600"/>
              <a:gd name="connsiteY14" fmla="*/ 17644 h 23617"/>
              <a:gd name="connsiteX15" fmla="*/ 4762 w 21600"/>
              <a:gd name="connsiteY15" fmla="*/ 19634 h 23617"/>
              <a:gd name="connsiteX16" fmla="*/ 10827 w 21600"/>
              <a:gd name="connsiteY16" fmla="*/ 14366 h 23617"/>
              <a:gd name="connsiteX17" fmla="*/ 135 w 21600"/>
              <a:gd name="connsiteY17" fmla="*/ 16604 h 23617"/>
              <a:gd name="connsiteX18" fmla="*/ 8514 w 21600"/>
              <a:gd name="connsiteY18" fmla="*/ 13426 h 23617"/>
              <a:gd name="connsiteX19" fmla="*/ 0 w 21600"/>
              <a:gd name="connsiteY19" fmla="*/ 10632 h 23617"/>
              <a:gd name="connsiteX20" fmla="*/ 10009 w 21600"/>
              <a:gd name="connsiteY20" fmla="*/ 11955 h 23617"/>
              <a:gd name="connsiteX21" fmla="*/ 370 w 21600"/>
              <a:gd name="connsiteY21" fmla="*/ 4312 h 23617"/>
              <a:gd name="connsiteX22" fmla="*/ 7312 w 21600"/>
              <a:gd name="connsiteY22" fmla="*/ 8337 h 23617"/>
              <a:gd name="connsiteX23" fmla="*/ 10563 w 21600"/>
              <a:gd name="connsiteY23" fmla="*/ 9686 h 23617"/>
              <a:gd name="connsiteX24" fmla="*/ 9547 w 21600"/>
              <a:gd name="connsiteY24" fmla="*/ 0 h 23617"/>
              <a:gd name="connsiteX0" fmla="*/ 9547 w 21600"/>
              <a:gd name="connsiteY0" fmla="*/ 0 h 26341"/>
              <a:gd name="connsiteX1" fmla="*/ 12237 w 21600"/>
              <a:gd name="connsiteY1" fmla="*/ 10078 h 26341"/>
              <a:gd name="connsiteX2" fmla="*/ 14155 w 21600"/>
              <a:gd name="connsiteY2" fmla="*/ 7342 h 26341"/>
              <a:gd name="connsiteX3" fmla="*/ 13736 w 21600"/>
              <a:gd name="connsiteY3" fmla="*/ 11237 h 26341"/>
              <a:gd name="connsiteX4" fmla="*/ 16333 w 21600"/>
              <a:gd name="connsiteY4" fmla="*/ 11408 h 26341"/>
              <a:gd name="connsiteX5" fmla="*/ 21097 w 21600"/>
              <a:gd name="connsiteY5" fmla="*/ 10154 h 26341"/>
              <a:gd name="connsiteX6" fmla="*/ 14216 w 21600"/>
              <a:gd name="connsiteY6" fmla="*/ 13224 h 26341"/>
              <a:gd name="connsiteX7" fmla="*/ 21600 w 21600"/>
              <a:gd name="connsiteY7" fmla="*/ 15307 h 26341"/>
              <a:gd name="connsiteX8" fmla="*/ 16837 w 21600"/>
              <a:gd name="connsiteY8" fmla="*/ 14959 h 26341"/>
              <a:gd name="connsiteX9" fmla="*/ 16597 w 21600"/>
              <a:gd name="connsiteY9" fmla="*/ 26341 h 26341"/>
              <a:gd name="connsiteX10" fmla="*/ 12693 w 21600"/>
              <a:gd name="connsiteY10" fmla="*/ 14275 h 26341"/>
              <a:gd name="connsiteX11" fmla="*/ 13247 w 21600"/>
              <a:gd name="connsiteY11" fmla="*/ 21754 h 26341"/>
              <a:gd name="connsiteX12" fmla="*/ 11269 w 21600"/>
              <a:gd name="connsiteY12" fmla="*/ 15975 h 26341"/>
              <a:gd name="connsiteX13" fmla="*/ 8485 w 21600"/>
              <a:gd name="connsiteY13" fmla="*/ 23617 h 26341"/>
              <a:gd name="connsiteX14" fmla="*/ 7715 w 21600"/>
              <a:gd name="connsiteY14" fmla="*/ 17644 h 26341"/>
              <a:gd name="connsiteX15" fmla="*/ 4762 w 21600"/>
              <a:gd name="connsiteY15" fmla="*/ 19634 h 26341"/>
              <a:gd name="connsiteX16" fmla="*/ 10827 w 21600"/>
              <a:gd name="connsiteY16" fmla="*/ 14366 h 26341"/>
              <a:gd name="connsiteX17" fmla="*/ 135 w 21600"/>
              <a:gd name="connsiteY17" fmla="*/ 16604 h 26341"/>
              <a:gd name="connsiteX18" fmla="*/ 8514 w 21600"/>
              <a:gd name="connsiteY18" fmla="*/ 13426 h 26341"/>
              <a:gd name="connsiteX19" fmla="*/ 0 w 21600"/>
              <a:gd name="connsiteY19" fmla="*/ 10632 h 26341"/>
              <a:gd name="connsiteX20" fmla="*/ 10009 w 21600"/>
              <a:gd name="connsiteY20" fmla="*/ 11955 h 26341"/>
              <a:gd name="connsiteX21" fmla="*/ 370 w 21600"/>
              <a:gd name="connsiteY21" fmla="*/ 4312 h 26341"/>
              <a:gd name="connsiteX22" fmla="*/ 7312 w 21600"/>
              <a:gd name="connsiteY22" fmla="*/ 8337 h 26341"/>
              <a:gd name="connsiteX23" fmla="*/ 10563 w 21600"/>
              <a:gd name="connsiteY23" fmla="*/ 9686 h 26341"/>
              <a:gd name="connsiteX24" fmla="*/ 9547 w 21600"/>
              <a:gd name="connsiteY24" fmla="*/ 0 h 26341"/>
              <a:gd name="connsiteX0" fmla="*/ 9547 w 21600"/>
              <a:gd name="connsiteY0" fmla="*/ 0 h 26341"/>
              <a:gd name="connsiteX1" fmla="*/ 12237 w 21600"/>
              <a:gd name="connsiteY1" fmla="*/ 10078 h 26341"/>
              <a:gd name="connsiteX2" fmla="*/ 14155 w 21600"/>
              <a:gd name="connsiteY2" fmla="*/ 7342 h 26341"/>
              <a:gd name="connsiteX3" fmla="*/ 13736 w 21600"/>
              <a:gd name="connsiteY3" fmla="*/ 11237 h 26341"/>
              <a:gd name="connsiteX4" fmla="*/ 16333 w 21600"/>
              <a:gd name="connsiteY4" fmla="*/ 11408 h 26341"/>
              <a:gd name="connsiteX5" fmla="*/ 21097 w 21600"/>
              <a:gd name="connsiteY5" fmla="*/ 10154 h 26341"/>
              <a:gd name="connsiteX6" fmla="*/ 14216 w 21600"/>
              <a:gd name="connsiteY6" fmla="*/ 13224 h 26341"/>
              <a:gd name="connsiteX7" fmla="*/ 21600 w 21600"/>
              <a:gd name="connsiteY7" fmla="*/ 15307 h 26341"/>
              <a:gd name="connsiteX8" fmla="*/ 14478 w 21600"/>
              <a:gd name="connsiteY8" fmla="*/ 15203 h 26341"/>
              <a:gd name="connsiteX9" fmla="*/ 16597 w 21600"/>
              <a:gd name="connsiteY9" fmla="*/ 26341 h 26341"/>
              <a:gd name="connsiteX10" fmla="*/ 12693 w 21600"/>
              <a:gd name="connsiteY10" fmla="*/ 14275 h 26341"/>
              <a:gd name="connsiteX11" fmla="*/ 13247 w 21600"/>
              <a:gd name="connsiteY11" fmla="*/ 21754 h 26341"/>
              <a:gd name="connsiteX12" fmla="*/ 11269 w 21600"/>
              <a:gd name="connsiteY12" fmla="*/ 15975 h 26341"/>
              <a:gd name="connsiteX13" fmla="*/ 8485 w 21600"/>
              <a:gd name="connsiteY13" fmla="*/ 23617 h 26341"/>
              <a:gd name="connsiteX14" fmla="*/ 7715 w 21600"/>
              <a:gd name="connsiteY14" fmla="*/ 17644 h 26341"/>
              <a:gd name="connsiteX15" fmla="*/ 4762 w 21600"/>
              <a:gd name="connsiteY15" fmla="*/ 19634 h 26341"/>
              <a:gd name="connsiteX16" fmla="*/ 10827 w 21600"/>
              <a:gd name="connsiteY16" fmla="*/ 14366 h 26341"/>
              <a:gd name="connsiteX17" fmla="*/ 135 w 21600"/>
              <a:gd name="connsiteY17" fmla="*/ 16604 h 26341"/>
              <a:gd name="connsiteX18" fmla="*/ 8514 w 21600"/>
              <a:gd name="connsiteY18" fmla="*/ 13426 h 26341"/>
              <a:gd name="connsiteX19" fmla="*/ 0 w 21600"/>
              <a:gd name="connsiteY19" fmla="*/ 10632 h 26341"/>
              <a:gd name="connsiteX20" fmla="*/ 10009 w 21600"/>
              <a:gd name="connsiteY20" fmla="*/ 11955 h 26341"/>
              <a:gd name="connsiteX21" fmla="*/ 370 w 21600"/>
              <a:gd name="connsiteY21" fmla="*/ 4312 h 26341"/>
              <a:gd name="connsiteX22" fmla="*/ 7312 w 21600"/>
              <a:gd name="connsiteY22" fmla="*/ 8337 h 26341"/>
              <a:gd name="connsiteX23" fmla="*/ 10563 w 21600"/>
              <a:gd name="connsiteY23" fmla="*/ 9686 h 26341"/>
              <a:gd name="connsiteX24" fmla="*/ 9547 w 21600"/>
              <a:gd name="connsiteY24" fmla="*/ 0 h 26341"/>
              <a:gd name="connsiteX0" fmla="*/ 9547 w 21600"/>
              <a:gd name="connsiteY0" fmla="*/ 0 h 26341"/>
              <a:gd name="connsiteX1" fmla="*/ 12237 w 21600"/>
              <a:gd name="connsiteY1" fmla="*/ 10078 h 26341"/>
              <a:gd name="connsiteX2" fmla="*/ 14155 w 21600"/>
              <a:gd name="connsiteY2" fmla="*/ 7342 h 26341"/>
              <a:gd name="connsiteX3" fmla="*/ 13736 w 21600"/>
              <a:gd name="connsiteY3" fmla="*/ 11237 h 26341"/>
              <a:gd name="connsiteX4" fmla="*/ 16333 w 21600"/>
              <a:gd name="connsiteY4" fmla="*/ 11408 h 26341"/>
              <a:gd name="connsiteX5" fmla="*/ 21097 w 21600"/>
              <a:gd name="connsiteY5" fmla="*/ 10154 h 26341"/>
              <a:gd name="connsiteX6" fmla="*/ 14216 w 21600"/>
              <a:gd name="connsiteY6" fmla="*/ 13224 h 26341"/>
              <a:gd name="connsiteX7" fmla="*/ 21600 w 21600"/>
              <a:gd name="connsiteY7" fmla="*/ 15307 h 26341"/>
              <a:gd name="connsiteX8" fmla="*/ 14478 w 21600"/>
              <a:gd name="connsiteY8" fmla="*/ 15203 h 26341"/>
              <a:gd name="connsiteX9" fmla="*/ 16597 w 21600"/>
              <a:gd name="connsiteY9" fmla="*/ 26341 h 26341"/>
              <a:gd name="connsiteX10" fmla="*/ 12693 w 21600"/>
              <a:gd name="connsiteY10" fmla="*/ 14275 h 26341"/>
              <a:gd name="connsiteX11" fmla="*/ 13247 w 21600"/>
              <a:gd name="connsiteY11" fmla="*/ 21754 h 26341"/>
              <a:gd name="connsiteX12" fmla="*/ 11269 w 21600"/>
              <a:gd name="connsiteY12" fmla="*/ 15975 h 26341"/>
              <a:gd name="connsiteX13" fmla="*/ 8485 w 21600"/>
              <a:gd name="connsiteY13" fmla="*/ 23617 h 26341"/>
              <a:gd name="connsiteX14" fmla="*/ 7715 w 21600"/>
              <a:gd name="connsiteY14" fmla="*/ 17644 h 26341"/>
              <a:gd name="connsiteX15" fmla="*/ 4762 w 21600"/>
              <a:gd name="connsiteY15" fmla="*/ 19634 h 26341"/>
              <a:gd name="connsiteX16" fmla="*/ 8984 w 21600"/>
              <a:gd name="connsiteY16" fmla="*/ 15221 h 26341"/>
              <a:gd name="connsiteX17" fmla="*/ 135 w 21600"/>
              <a:gd name="connsiteY17" fmla="*/ 16604 h 26341"/>
              <a:gd name="connsiteX18" fmla="*/ 8514 w 21600"/>
              <a:gd name="connsiteY18" fmla="*/ 13426 h 26341"/>
              <a:gd name="connsiteX19" fmla="*/ 0 w 21600"/>
              <a:gd name="connsiteY19" fmla="*/ 10632 h 26341"/>
              <a:gd name="connsiteX20" fmla="*/ 10009 w 21600"/>
              <a:gd name="connsiteY20" fmla="*/ 11955 h 26341"/>
              <a:gd name="connsiteX21" fmla="*/ 370 w 21600"/>
              <a:gd name="connsiteY21" fmla="*/ 4312 h 26341"/>
              <a:gd name="connsiteX22" fmla="*/ 7312 w 21600"/>
              <a:gd name="connsiteY22" fmla="*/ 8337 h 26341"/>
              <a:gd name="connsiteX23" fmla="*/ 10563 w 21600"/>
              <a:gd name="connsiteY23" fmla="*/ 9686 h 26341"/>
              <a:gd name="connsiteX24" fmla="*/ 9547 w 21600"/>
              <a:gd name="connsiteY24" fmla="*/ 0 h 26341"/>
              <a:gd name="connsiteX0" fmla="*/ 9547 w 21600"/>
              <a:gd name="connsiteY0" fmla="*/ 0 h 26341"/>
              <a:gd name="connsiteX1" fmla="*/ 12237 w 21600"/>
              <a:gd name="connsiteY1" fmla="*/ 10078 h 26341"/>
              <a:gd name="connsiteX2" fmla="*/ 14155 w 21600"/>
              <a:gd name="connsiteY2" fmla="*/ 7342 h 26341"/>
              <a:gd name="connsiteX3" fmla="*/ 13736 w 21600"/>
              <a:gd name="connsiteY3" fmla="*/ 11237 h 26341"/>
              <a:gd name="connsiteX4" fmla="*/ 16333 w 21600"/>
              <a:gd name="connsiteY4" fmla="*/ 11408 h 26341"/>
              <a:gd name="connsiteX5" fmla="*/ 21097 w 21600"/>
              <a:gd name="connsiteY5" fmla="*/ 10154 h 26341"/>
              <a:gd name="connsiteX6" fmla="*/ 14216 w 21600"/>
              <a:gd name="connsiteY6" fmla="*/ 13224 h 26341"/>
              <a:gd name="connsiteX7" fmla="*/ 21600 w 21600"/>
              <a:gd name="connsiteY7" fmla="*/ 15307 h 26341"/>
              <a:gd name="connsiteX8" fmla="*/ 14478 w 21600"/>
              <a:gd name="connsiteY8" fmla="*/ 15203 h 26341"/>
              <a:gd name="connsiteX9" fmla="*/ 16597 w 21600"/>
              <a:gd name="connsiteY9" fmla="*/ 26341 h 26341"/>
              <a:gd name="connsiteX10" fmla="*/ 12693 w 21600"/>
              <a:gd name="connsiteY10" fmla="*/ 14275 h 26341"/>
              <a:gd name="connsiteX11" fmla="*/ 13247 w 21600"/>
              <a:gd name="connsiteY11" fmla="*/ 21754 h 26341"/>
              <a:gd name="connsiteX12" fmla="*/ 11269 w 21600"/>
              <a:gd name="connsiteY12" fmla="*/ 15975 h 26341"/>
              <a:gd name="connsiteX13" fmla="*/ 8485 w 21600"/>
              <a:gd name="connsiteY13" fmla="*/ 23617 h 26341"/>
              <a:gd name="connsiteX14" fmla="*/ 9927 w 21600"/>
              <a:gd name="connsiteY14" fmla="*/ 16300 h 26341"/>
              <a:gd name="connsiteX15" fmla="*/ 4762 w 21600"/>
              <a:gd name="connsiteY15" fmla="*/ 19634 h 26341"/>
              <a:gd name="connsiteX16" fmla="*/ 8984 w 21600"/>
              <a:gd name="connsiteY16" fmla="*/ 15221 h 26341"/>
              <a:gd name="connsiteX17" fmla="*/ 135 w 21600"/>
              <a:gd name="connsiteY17" fmla="*/ 16604 h 26341"/>
              <a:gd name="connsiteX18" fmla="*/ 8514 w 21600"/>
              <a:gd name="connsiteY18" fmla="*/ 13426 h 26341"/>
              <a:gd name="connsiteX19" fmla="*/ 0 w 21600"/>
              <a:gd name="connsiteY19" fmla="*/ 10632 h 26341"/>
              <a:gd name="connsiteX20" fmla="*/ 10009 w 21600"/>
              <a:gd name="connsiteY20" fmla="*/ 11955 h 26341"/>
              <a:gd name="connsiteX21" fmla="*/ 370 w 21600"/>
              <a:gd name="connsiteY21" fmla="*/ 4312 h 26341"/>
              <a:gd name="connsiteX22" fmla="*/ 7312 w 21600"/>
              <a:gd name="connsiteY22" fmla="*/ 8337 h 26341"/>
              <a:gd name="connsiteX23" fmla="*/ 10563 w 21600"/>
              <a:gd name="connsiteY23" fmla="*/ 9686 h 26341"/>
              <a:gd name="connsiteX24" fmla="*/ 9547 w 21600"/>
              <a:gd name="connsiteY24" fmla="*/ 0 h 26341"/>
              <a:gd name="connsiteX0" fmla="*/ 9547 w 21600"/>
              <a:gd name="connsiteY0" fmla="*/ 992 h 27333"/>
              <a:gd name="connsiteX1" fmla="*/ 12237 w 21600"/>
              <a:gd name="connsiteY1" fmla="*/ 11070 h 27333"/>
              <a:gd name="connsiteX2" fmla="*/ 15998 w 21600"/>
              <a:gd name="connsiteY2" fmla="*/ 151 h 27333"/>
              <a:gd name="connsiteX3" fmla="*/ 13736 w 21600"/>
              <a:gd name="connsiteY3" fmla="*/ 12229 h 27333"/>
              <a:gd name="connsiteX4" fmla="*/ 16333 w 21600"/>
              <a:gd name="connsiteY4" fmla="*/ 12400 h 27333"/>
              <a:gd name="connsiteX5" fmla="*/ 21097 w 21600"/>
              <a:gd name="connsiteY5" fmla="*/ 11146 h 27333"/>
              <a:gd name="connsiteX6" fmla="*/ 14216 w 21600"/>
              <a:gd name="connsiteY6" fmla="*/ 14216 h 27333"/>
              <a:gd name="connsiteX7" fmla="*/ 21600 w 21600"/>
              <a:gd name="connsiteY7" fmla="*/ 16299 h 27333"/>
              <a:gd name="connsiteX8" fmla="*/ 14478 w 21600"/>
              <a:gd name="connsiteY8" fmla="*/ 16195 h 27333"/>
              <a:gd name="connsiteX9" fmla="*/ 16597 w 21600"/>
              <a:gd name="connsiteY9" fmla="*/ 27333 h 27333"/>
              <a:gd name="connsiteX10" fmla="*/ 12693 w 21600"/>
              <a:gd name="connsiteY10" fmla="*/ 15267 h 27333"/>
              <a:gd name="connsiteX11" fmla="*/ 13247 w 21600"/>
              <a:gd name="connsiteY11" fmla="*/ 22746 h 27333"/>
              <a:gd name="connsiteX12" fmla="*/ 11269 w 21600"/>
              <a:gd name="connsiteY12" fmla="*/ 16967 h 27333"/>
              <a:gd name="connsiteX13" fmla="*/ 8485 w 21600"/>
              <a:gd name="connsiteY13" fmla="*/ 24609 h 27333"/>
              <a:gd name="connsiteX14" fmla="*/ 9927 w 21600"/>
              <a:gd name="connsiteY14" fmla="*/ 17292 h 27333"/>
              <a:gd name="connsiteX15" fmla="*/ 4762 w 21600"/>
              <a:gd name="connsiteY15" fmla="*/ 20626 h 27333"/>
              <a:gd name="connsiteX16" fmla="*/ 8984 w 21600"/>
              <a:gd name="connsiteY16" fmla="*/ 16213 h 27333"/>
              <a:gd name="connsiteX17" fmla="*/ 135 w 21600"/>
              <a:gd name="connsiteY17" fmla="*/ 17596 h 27333"/>
              <a:gd name="connsiteX18" fmla="*/ 8514 w 21600"/>
              <a:gd name="connsiteY18" fmla="*/ 14418 h 27333"/>
              <a:gd name="connsiteX19" fmla="*/ 0 w 21600"/>
              <a:gd name="connsiteY19" fmla="*/ 11624 h 27333"/>
              <a:gd name="connsiteX20" fmla="*/ 10009 w 21600"/>
              <a:gd name="connsiteY20" fmla="*/ 12947 h 27333"/>
              <a:gd name="connsiteX21" fmla="*/ 370 w 21600"/>
              <a:gd name="connsiteY21" fmla="*/ 5304 h 27333"/>
              <a:gd name="connsiteX22" fmla="*/ 7312 w 21600"/>
              <a:gd name="connsiteY22" fmla="*/ 9329 h 27333"/>
              <a:gd name="connsiteX23" fmla="*/ 10563 w 21600"/>
              <a:gd name="connsiteY23" fmla="*/ 10678 h 27333"/>
              <a:gd name="connsiteX24" fmla="*/ 9547 w 21600"/>
              <a:gd name="connsiteY24" fmla="*/ 992 h 27333"/>
              <a:gd name="connsiteX0" fmla="*/ 9547 w 21600"/>
              <a:gd name="connsiteY0" fmla="*/ 992 h 27333"/>
              <a:gd name="connsiteX1" fmla="*/ 12237 w 21600"/>
              <a:gd name="connsiteY1" fmla="*/ 11070 h 27333"/>
              <a:gd name="connsiteX2" fmla="*/ 14892 w 21600"/>
              <a:gd name="connsiteY2" fmla="*/ 151 h 27333"/>
              <a:gd name="connsiteX3" fmla="*/ 13736 w 21600"/>
              <a:gd name="connsiteY3" fmla="*/ 12229 h 27333"/>
              <a:gd name="connsiteX4" fmla="*/ 16333 w 21600"/>
              <a:gd name="connsiteY4" fmla="*/ 12400 h 27333"/>
              <a:gd name="connsiteX5" fmla="*/ 21097 w 21600"/>
              <a:gd name="connsiteY5" fmla="*/ 11146 h 27333"/>
              <a:gd name="connsiteX6" fmla="*/ 14216 w 21600"/>
              <a:gd name="connsiteY6" fmla="*/ 14216 h 27333"/>
              <a:gd name="connsiteX7" fmla="*/ 21600 w 21600"/>
              <a:gd name="connsiteY7" fmla="*/ 16299 h 27333"/>
              <a:gd name="connsiteX8" fmla="*/ 14478 w 21600"/>
              <a:gd name="connsiteY8" fmla="*/ 16195 h 27333"/>
              <a:gd name="connsiteX9" fmla="*/ 16597 w 21600"/>
              <a:gd name="connsiteY9" fmla="*/ 27333 h 27333"/>
              <a:gd name="connsiteX10" fmla="*/ 12693 w 21600"/>
              <a:gd name="connsiteY10" fmla="*/ 15267 h 27333"/>
              <a:gd name="connsiteX11" fmla="*/ 13247 w 21600"/>
              <a:gd name="connsiteY11" fmla="*/ 22746 h 27333"/>
              <a:gd name="connsiteX12" fmla="*/ 11269 w 21600"/>
              <a:gd name="connsiteY12" fmla="*/ 16967 h 27333"/>
              <a:gd name="connsiteX13" fmla="*/ 8485 w 21600"/>
              <a:gd name="connsiteY13" fmla="*/ 24609 h 27333"/>
              <a:gd name="connsiteX14" fmla="*/ 9927 w 21600"/>
              <a:gd name="connsiteY14" fmla="*/ 17292 h 27333"/>
              <a:gd name="connsiteX15" fmla="*/ 4762 w 21600"/>
              <a:gd name="connsiteY15" fmla="*/ 20626 h 27333"/>
              <a:gd name="connsiteX16" fmla="*/ 8984 w 21600"/>
              <a:gd name="connsiteY16" fmla="*/ 16213 h 27333"/>
              <a:gd name="connsiteX17" fmla="*/ 135 w 21600"/>
              <a:gd name="connsiteY17" fmla="*/ 17596 h 27333"/>
              <a:gd name="connsiteX18" fmla="*/ 8514 w 21600"/>
              <a:gd name="connsiteY18" fmla="*/ 14418 h 27333"/>
              <a:gd name="connsiteX19" fmla="*/ 0 w 21600"/>
              <a:gd name="connsiteY19" fmla="*/ 11624 h 27333"/>
              <a:gd name="connsiteX20" fmla="*/ 10009 w 21600"/>
              <a:gd name="connsiteY20" fmla="*/ 12947 h 27333"/>
              <a:gd name="connsiteX21" fmla="*/ 370 w 21600"/>
              <a:gd name="connsiteY21" fmla="*/ 5304 h 27333"/>
              <a:gd name="connsiteX22" fmla="*/ 7312 w 21600"/>
              <a:gd name="connsiteY22" fmla="*/ 9329 h 27333"/>
              <a:gd name="connsiteX23" fmla="*/ 10563 w 21600"/>
              <a:gd name="connsiteY23" fmla="*/ 10678 h 27333"/>
              <a:gd name="connsiteX24" fmla="*/ 9547 w 21600"/>
              <a:gd name="connsiteY24" fmla="*/ 992 h 27333"/>
              <a:gd name="connsiteX0" fmla="*/ 9547 w 21600"/>
              <a:gd name="connsiteY0" fmla="*/ 751 h 27092"/>
              <a:gd name="connsiteX1" fmla="*/ 12237 w 21600"/>
              <a:gd name="connsiteY1" fmla="*/ 10829 h 27092"/>
              <a:gd name="connsiteX2" fmla="*/ 16072 w 21600"/>
              <a:gd name="connsiteY2" fmla="*/ 154 h 27092"/>
              <a:gd name="connsiteX3" fmla="*/ 13736 w 21600"/>
              <a:gd name="connsiteY3" fmla="*/ 11988 h 27092"/>
              <a:gd name="connsiteX4" fmla="*/ 16333 w 21600"/>
              <a:gd name="connsiteY4" fmla="*/ 12159 h 27092"/>
              <a:gd name="connsiteX5" fmla="*/ 21097 w 21600"/>
              <a:gd name="connsiteY5" fmla="*/ 10905 h 27092"/>
              <a:gd name="connsiteX6" fmla="*/ 14216 w 21600"/>
              <a:gd name="connsiteY6" fmla="*/ 13975 h 27092"/>
              <a:gd name="connsiteX7" fmla="*/ 21600 w 21600"/>
              <a:gd name="connsiteY7" fmla="*/ 16058 h 27092"/>
              <a:gd name="connsiteX8" fmla="*/ 14478 w 21600"/>
              <a:gd name="connsiteY8" fmla="*/ 15954 h 27092"/>
              <a:gd name="connsiteX9" fmla="*/ 16597 w 21600"/>
              <a:gd name="connsiteY9" fmla="*/ 27092 h 27092"/>
              <a:gd name="connsiteX10" fmla="*/ 12693 w 21600"/>
              <a:gd name="connsiteY10" fmla="*/ 15026 h 27092"/>
              <a:gd name="connsiteX11" fmla="*/ 13247 w 21600"/>
              <a:gd name="connsiteY11" fmla="*/ 22505 h 27092"/>
              <a:gd name="connsiteX12" fmla="*/ 11269 w 21600"/>
              <a:gd name="connsiteY12" fmla="*/ 16726 h 27092"/>
              <a:gd name="connsiteX13" fmla="*/ 8485 w 21600"/>
              <a:gd name="connsiteY13" fmla="*/ 24368 h 27092"/>
              <a:gd name="connsiteX14" fmla="*/ 9927 w 21600"/>
              <a:gd name="connsiteY14" fmla="*/ 17051 h 27092"/>
              <a:gd name="connsiteX15" fmla="*/ 4762 w 21600"/>
              <a:gd name="connsiteY15" fmla="*/ 20385 h 27092"/>
              <a:gd name="connsiteX16" fmla="*/ 8984 w 21600"/>
              <a:gd name="connsiteY16" fmla="*/ 15972 h 27092"/>
              <a:gd name="connsiteX17" fmla="*/ 135 w 21600"/>
              <a:gd name="connsiteY17" fmla="*/ 17355 h 27092"/>
              <a:gd name="connsiteX18" fmla="*/ 8514 w 21600"/>
              <a:gd name="connsiteY18" fmla="*/ 14177 h 27092"/>
              <a:gd name="connsiteX19" fmla="*/ 0 w 21600"/>
              <a:gd name="connsiteY19" fmla="*/ 11383 h 27092"/>
              <a:gd name="connsiteX20" fmla="*/ 10009 w 21600"/>
              <a:gd name="connsiteY20" fmla="*/ 12706 h 27092"/>
              <a:gd name="connsiteX21" fmla="*/ 370 w 21600"/>
              <a:gd name="connsiteY21" fmla="*/ 5063 h 27092"/>
              <a:gd name="connsiteX22" fmla="*/ 7312 w 21600"/>
              <a:gd name="connsiteY22" fmla="*/ 9088 h 27092"/>
              <a:gd name="connsiteX23" fmla="*/ 10563 w 21600"/>
              <a:gd name="connsiteY23" fmla="*/ 10437 h 27092"/>
              <a:gd name="connsiteX24" fmla="*/ 9547 w 21600"/>
              <a:gd name="connsiteY24" fmla="*/ 751 h 27092"/>
              <a:gd name="connsiteX0" fmla="*/ 9547 w 21600"/>
              <a:gd name="connsiteY0" fmla="*/ 751 h 27092"/>
              <a:gd name="connsiteX1" fmla="*/ 12237 w 21600"/>
              <a:gd name="connsiteY1" fmla="*/ 10829 h 27092"/>
              <a:gd name="connsiteX2" fmla="*/ 16072 w 21600"/>
              <a:gd name="connsiteY2" fmla="*/ 154 h 27092"/>
              <a:gd name="connsiteX3" fmla="*/ 13736 w 21600"/>
              <a:gd name="connsiteY3" fmla="*/ 11988 h 27092"/>
              <a:gd name="connsiteX4" fmla="*/ 16554 w 21600"/>
              <a:gd name="connsiteY4" fmla="*/ 11793 h 27092"/>
              <a:gd name="connsiteX5" fmla="*/ 21097 w 21600"/>
              <a:gd name="connsiteY5" fmla="*/ 10905 h 27092"/>
              <a:gd name="connsiteX6" fmla="*/ 14216 w 21600"/>
              <a:gd name="connsiteY6" fmla="*/ 13975 h 27092"/>
              <a:gd name="connsiteX7" fmla="*/ 21600 w 21600"/>
              <a:gd name="connsiteY7" fmla="*/ 16058 h 27092"/>
              <a:gd name="connsiteX8" fmla="*/ 14478 w 21600"/>
              <a:gd name="connsiteY8" fmla="*/ 15954 h 27092"/>
              <a:gd name="connsiteX9" fmla="*/ 16597 w 21600"/>
              <a:gd name="connsiteY9" fmla="*/ 27092 h 27092"/>
              <a:gd name="connsiteX10" fmla="*/ 12693 w 21600"/>
              <a:gd name="connsiteY10" fmla="*/ 15026 h 27092"/>
              <a:gd name="connsiteX11" fmla="*/ 13247 w 21600"/>
              <a:gd name="connsiteY11" fmla="*/ 22505 h 27092"/>
              <a:gd name="connsiteX12" fmla="*/ 11269 w 21600"/>
              <a:gd name="connsiteY12" fmla="*/ 16726 h 27092"/>
              <a:gd name="connsiteX13" fmla="*/ 8485 w 21600"/>
              <a:gd name="connsiteY13" fmla="*/ 24368 h 27092"/>
              <a:gd name="connsiteX14" fmla="*/ 9927 w 21600"/>
              <a:gd name="connsiteY14" fmla="*/ 17051 h 27092"/>
              <a:gd name="connsiteX15" fmla="*/ 4762 w 21600"/>
              <a:gd name="connsiteY15" fmla="*/ 20385 h 27092"/>
              <a:gd name="connsiteX16" fmla="*/ 8984 w 21600"/>
              <a:gd name="connsiteY16" fmla="*/ 15972 h 27092"/>
              <a:gd name="connsiteX17" fmla="*/ 135 w 21600"/>
              <a:gd name="connsiteY17" fmla="*/ 17355 h 27092"/>
              <a:gd name="connsiteX18" fmla="*/ 8514 w 21600"/>
              <a:gd name="connsiteY18" fmla="*/ 14177 h 27092"/>
              <a:gd name="connsiteX19" fmla="*/ 0 w 21600"/>
              <a:gd name="connsiteY19" fmla="*/ 11383 h 27092"/>
              <a:gd name="connsiteX20" fmla="*/ 10009 w 21600"/>
              <a:gd name="connsiteY20" fmla="*/ 12706 h 27092"/>
              <a:gd name="connsiteX21" fmla="*/ 370 w 21600"/>
              <a:gd name="connsiteY21" fmla="*/ 5063 h 27092"/>
              <a:gd name="connsiteX22" fmla="*/ 7312 w 21600"/>
              <a:gd name="connsiteY22" fmla="*/ 9088 h 27092"/>
              <a:gd name="connsiteX23" fmla="*/ 10563 w 21600"/>
              <a:gd name="connsiteY23" fmla="*/ 10437 h 27092"/>
              <a:gd name="connsiteX24" fmla="*/ 9547 w 21600"/>
              <a:gd name="connsiteY24" fmla="*/ 751 h 27092"/>
              <a:gd name="connsiteX0" fmla="*/ 9547 w 21600"/>
              <a:gd name="connsiteY0" fmla="*/ 751 h 27092"/>
              <a:gd name="connsiteX1" fmla="*/ 12237 w 21600"/>
              <a:gd name="connsiteY1" fmla="*/ 10829 h 27092"/>
              <a:gd name="connsiteX2" fmla="*/ 16072 w 21600"/>
              <a:gd name="connsiteY2" fmla="*/ 154 h 27092"/>
              <a:gd name="connsiteX3" fmla="*/ 13736 w 21600"/>
              <a:gd name="connsiteY3" fmla="*/ 11988 h 27092"/>
              <a:gd name="connsiteX4" fmla="*/ 16554 w 21600"/>
              <a:gd name="connsiteY4" fmla="*/ 11793 h 27092"/>
              <a:gd name="connsiteX5" fmla="*/ 21097 w 21600"/>
              <a:gd name="connsiteY5" fmla="*/ 10905 h 27092"/>
              <a:gd name="connsiteX6" fmla="*/ 14216 w 21600"/>
              <a:gd name="connsiteY6" fmla="*/ 13975 h 27092"/>
              <a:gd name="connsiteX7" fmla="*/ 21600 w 21600"/>
              <a:gd name="connsiteY7" fmla="*/ 16058 h 27092"/>
              <a:gd name="connsiteX8" fmla="*/ 14478 w 21600"/>
              <a:gd name="connsiteY8" fmla="*/ 15954 h 27092"/>
              <a:gd name="connsiteX9" fmla="*/ 16597 w 21600"/>
              <a:gd name="connsiteY9" fmla="*/ 27092 h 27092"/>
              <a:gd name="connsiteX10" fmla="*/ 12693 w 21600"/>
              <a:gd name="connsiteY10" fmla="*/ 15026 h 27092"/>
              <a:gd name="connsiteX11" fmla="*/ 13247 w 21600"/>
              <a:gd name="connsiteY11" fmla="*/ 22505 h 27092"/>
              <a:gd name="connsiteX12" fmla="*/ 11269 w 21600"/>
              <a:gd name="connsiteY12" fmla="*/ 16726 h 27092"/>
              <a:gd name="connsiteX13" fmla="*/ 8485 w 21600"/>
              <a:gd name="connsiteY13" fmla="*/ 24368 h 27092"/>
              <a:gd name="connsiteX14" fmla="*/ 9927 w 21600"/>
              <a:gd name="connsiteY14" fmla="*/ 17051 h 27092"/>
              <a:gd name="connsiteX15" fmla="*/ 4762 w 21600"/>
              <a:gd name="connsiteY15" fmla="*/ 20385 h 27092"/>
              <a:gd name="connsiteX16" fmla="*/ 8984 w 21600"/>
              <a:gd name="connsiteY16" fmla="*/ 15972 h 27092"/>
              <a:gd name="connsiteX17" fmla="*/ 135 w 21600"/>
              <a:gd name="connsiteY17" fmla="*/ 17355 h 27092"/>
              <a:gd name="connsiteX18" fmla="*/ 8514 w 21600"/>
              <a:gd name="connsiteY18" fmla="*/ 14177 h 27092"/>
              <a:gd name="connsiteX19" fmla="*/ 0 w 21600"/>
              <a:gd name="connsiteY19" fmla="*/ 11383 h 27092"/>
              <a:gd name="connsiteX20" fmla="*/ 10378 w 21600"/>
              <a:gd name="connsiteY20" fmla="*/ 13072 h 27092"/>
              <a:gd name="connsiteX21" fmla="*/ 370 w 21600"/>
              <a:gd name="connsiteY21" fmla="*/ 5063 h 27092"/>
              <a:gd name="connsiteX22" fmla="*/ 7312 w 21600"/>
              <a:gd name="connsiteY22" fmla="*/ 9088 h 27092"/>
              <a:gd name="connsiteX23" fmla="*/ 10563 w 21600"/>
              <a:gd name="connsiteY23" fmla="*/ 10437 h 27092"/>
              <a:gd name="connsiteX24" fmla="*/ 9547 w 21600"/>
              <a:gd name="connsiteY24" fmla="*/ 751 h 27092"/>
              <a:gd name="connsiteX0" fmla="*/ 9547 w 21600"/>
              <a:gd name="connsiteY0" fmla="*/ 751 h 27092"/>
              <a:gd name="connsiteX1" fmla="*/ 12237 w 21600"/>
              <a:gd name="connsiteY1" fmla="*/ 10829 h 27092"/>
              <a:gd name="connsiteX2" fmla="*/ 16072 w 21600"/>
              <a:gd name="connsiteY2" fmla="*/ 154 h 27092"/>
              <a:gd name="connsiteX3" fmla="*/ 13736 w 21600"/>
              <a:gd name="connsiteY3" fmla="*/ 11988 h 27092"/>
              <a:gd name="connsiteX4" fmla="*/ 16554 w 21600"/>
              <a:gd name="connsiteY4" fmla="*/ 11793 h 27092"/>
              <a:gd name="connsiteX5" fmla="*/ 21097 w 21600"/>
              <a:gd name="connsiteY5" fmla="*/ 10905 h 27092"/>
              <a:gd name="connsiteX6" fmla="*/ 14216 w 21600"/>
              <a:gd name="connsiteY6" fmla="*/ 13975 h 27092"/>
              <a:gd name="connsiteX7" fmla="*/ 21600 w 21600"/>
              <a:gd name="connsiteY7" fmla="*/ 16058 h 27092"/>
              <a:gd name="connsiteX8" fmla="*/ 14478 w 21600"/>
              <a:gd name="connsiteY8" fmla="*/ 15954 h 27092"/>
              <a:gd name="connsiteX9" fmla="*/ 16597 w 21600"/>
              <a:gd name="connsiteY9" fmla="*/ 27092 h 27092"/>
              <a:gd name="connsiteX10" fmla="*/ 12693 w 21600"/>
              <a:gd name="connsiteY10" fmla="*/ 15026 h 27092"/>
              <a:gd name="connsiteX11" fmla="*/ 13247 w 21600"/>
              <a:gd name="connsiteY11" fmla="*/ 22505 h 27092"/>
              <a:gd name="connsiteX12" fmla="*/ 11269 w 21600"/>
              <a:gd name="connsiteY12" fmla="*/ 16726 h 27092"/>
              <a:gd name="connsiteX13" fmla="*/ 8485 w 21600"/>
              <a:gd name="connsiteY13" fmla="*/ 24368 h 27092"/>
              <a:gd name="connsiteX14" fmla="*/ 9927 w 21600"/>
              <a:gd name="connsiteY14" fmla="*/ 17051 h 27092"/>
              <a:gd name="connsiteX15" fmla="*/ 4762 w 21600"/>
              <a:gd name="connsiteY15" fmla="*/ 20385 h 27092"/>
              <a:gd name="connsiteX16" fmla="*/ 8984 w 21600"/>
              <a:gd name="connsiteY16" fmla="*/ 15972 h 27092"/>
              <a:gd name="connsiteX17" fmla="*/ 135 w 21600"/>
              <a:gd name="connsiteY17" fmla="*/ 17355 h 27092"/>
              <a:gd name="connsiteX18" fmla="*/ 8514 w 21600"/>
              <a:gd name="connsiteY18" fmla="*/ 14177 h 27092"/>
              <a:gd name="connsiteX19" fmla="*/ 0 w 21600"/>
              <a:gd name="connsiteY19" fmla="*/ 11383 h 27092"/>
              <a:gd name="connsiteX20" fmla="*/ 10378 w 21600"/>
              <a:gd name="connsiteY20" fmla="*/ 13072 h 27092"/>
              <a:gd name="connsiteX21" fmla="*/ 370 w 21600"/>
              <a:gd name="connsiteY21" fmla="*/ 5063 h 27092"/>
              <a:gd name="connsiteX22" fmla="*/ 7312 w 21600"/>
              <a:gd name="connsiteY22" fmla="*/ 9088 h 27092"/>
              <a:gd name="connsiteX23" fmla="*/ 10416 w 21600"/>
              <a:gd name="connsiteY23" fmla="*/ 11903 h 27092"/>
              <a:gd name="connsiteX24" fmla="*/ 9547 w 21600"/>
              <a:gd name="connsiteY24" fmla="*/ 751 h 27092"/>
              <a:gd name="connsiteX0" fmla="*/ 9547 w 21600"/>
              <a:gd name="connsiteY0" fmla="*/ 753 h 27094"/>
              <a:gd name="connsiteX1" fmla="*/ 11057 w 21600"/>
              <a:gd name="connsiteY1" fmla="*/ 10587 h 27094"/>
              <a:gd name="connsiteX2" fmla="*/ 16072 w 21600"/>
              <a:gd name="connsiteY2" fmla="*/ 156 h 27094"/>
              <a:gd name="connsiteX3" fmla="*/ 13736 w 21600"/>
              <a:gd name="connsiteY3" fmla="*/ 11990 h 27094"/>
              <a:gd name="connsiteX4" fmla="*/ 16554 w 21600"/>
              <a:gd name="connsiteY4" fmla="*/ 11795 h 27094"/>
              <a:gd name="connsiteX5" fmla="*/ 21097 w 21600"/>
              <a:gd name="connsiteY5" fmla="*/ 10907 h 27094"/>
              <a:gd name="connsiteX6" fmla="*/ 14216 w 21600"/>
              <a:gd name="connsiteY6" fmla="*/ 13977 h 27094"/>
              <a:gd name="connsiteX7" fmla="*/ 21600 w 21600"/>
              <a:gd name="connsiteY7" fmla="*/ 16060 h 27094"/>
              <a:gd name="connsiteX8" fmla="*/ 14478 w 21600"/>
              <a:gd name="connsiteY8" fmla="*/ 15956 h 27094"/>
              <a:gd name="connsiteX9" fmla="*/ 16597 w 21600"/>
              <a:gd name="connsiteY9" fmla="*/ 27094 h 27094"/>
              <a:gd name="connsiteX10" fmla="*/ 12693 w 21600"/>
              <a:gd name="connsiteY10" fmla="*/ 15028 h 27094"/>
              <a:gd name="connsiteX11" fmla="*/ 13247 w 21600"/>
              <a:gd name="connsiteY11" fmla="*/ 22507 h 27094"/>
              <a:gd name="connsiteX12" fmla="*/ 11269 w 21600"/>
              <a:gd name="connsiteY12" fmla="*/ 16728 h 27094"/>
              <a:gd name="connsiteX13" fmla="*/ 8485 w 21600"/>
              <a:gd name="connsiteY13" fmla="*/ 24370 h 27094"/>
              <a:gd name="connsiteX14" fmla="*/ 9927 w 21600"/>
              <a:gd name="connsiteY14" fmla="*/ 17053 h 27094"/>
              <a:gd name="connsiteX15" fmla="*/ 4762 w 21600"/>
              <a:gd name="connsiteY15" fmla="*/ 20387 h 27094"/>
              <a:gd name="connsiteX16" fmla="*/ 8984 w 21600"/>
              <a:gd name="connsiteY16" fmla="*/ 15974 h 27094"/>
              <a:gd name="connsiteX17" fmla="*/ 135 w 21600"/>
              <a:gd name="connsiteY17" fmla="*/ 17357 h 27094"/>
              <a:gd name="connsiteX18" fmla="*/ 8514 w 21600"/>
              <a:gd name="connsiteY18" fmla="*/ 14179 h 27094"/>
              <a:gd name="connsiteX19" fmla="*/ 0 w 21600"/>
              <a:gd name="connsiteY19" fmla="*/ 11385 h 27094"/>
              <a:gd name="connsiteX20" fmla="*/ 10378 w 21600"/>
              <a:gd name="connsiteY20" fmla="*/ 13074 h 27094"/>
              <a:gd name="connsiteX21" fmla="*/ 370 w 21600"/>
              <a:gd name="connsiteY21" fmla="*/ 5065 h 27094"/>
              <a:gd name="connsiteX22" fmla="*/ 7312 w 21600"/>
              <a:gd name="connsiteY22" fmla="*/ 9090 h 27094"/>
              <a:gd name="connsiteX23" fmla="*/ 10416 w 21600"/>
              <a:gd name="connsiteY23" fmla="*/ 11905 h 27094"/>
              <a:gd name="connsiteX24" fmla="*/ 9547 w 21600"/>
              <a:gd name="connsiteY24" fmla="*/ 753 h 27094"/>
              <a:gd name="connsiteX0" fmla="*/ 9547 w 21600"/>
              <a:gd name="connsiteY0" fmla="*/ 753 h 27094"/>
              <a:gd name="connsiteX1" fmla="*/ 12089 w 21600"/>
              <a:gd name="connsiteY1" fmla="*/ 10587 h 27094"/>
              <a:gd name="connsiteX2" fmla="*/ 16072 w 21600"/>
              <a:gd name="connsiteY2" fmla="*/ 156 h 27094"/>
              <a:gd name="connsiteX3" fmla="*/ 13736 w 21600"/>
              <a:gd name="connsiteY3" fmla="*/ 11990 h 27094"/>
              <a:gd name="connsiteX4" fmla="*/ 16554 w 21600"/>
              <a:gd name="connsiteY4" fmla="*/ 11795 h 27094"/>
              <a:gd name="connsiteX5" fmla="*/ 21097 w 21600"/>
              <a:gd name="connsiteY5" fmla="*/ 10907 h 27094"/>
              <a:gd name="connsiteX6" fmla="*/ 14216 w 21600"/>
              <a:gd name="connsiteY6" fmla="*/ 13977 h 27094"/>
              <a:gd name="connsiteX7" fmla="*/ 21600 w 21600"/>
              <a:gd name="connsiteY7" fmla="*/ 16060 h 27094"/>
              <a:gd name="connsiteX8" fmla="*/ 14478 w 21600"/>
              <a:gd name="connsiteY8" fmla="*/ 15956 h 27094"/>
              <a:gd name="connsiteX9" fmla="*/ 16597 w 21600"/>
              <a:gd name="connsiteY9" fmla="*/ 27094 h 27094"/>
              <a:gd name="connsiteX10" fmla="*/ 12693 w 21600"/>
              <a:gd name="connsiteY10" fmla="*/ 15028 h 27094"/>
              <a:gd name="connsiteX11" fmla="*/ 13247 w 21600"/>
              <a:gd name="connsiteY11" fmla="*/ 22507 h 27094"/>
              <a:gd name="connsiteX12" fmla="*/ 11269 w 21600"/>
              <a:gd name="connsiteY12" fmla="*/ 16728 h 27094"/>
              <a:gd name="connsiteX13" fmla="*/ 8485 w 21600"/>
              <a:gd name="connsiteY13" fmla="*/ 24370 h 27094"/>
              <a:gd name="connsiteX14" fmla="*/ 9927 w 21600"/>
              <a:gd name="connsiteY14" fmla="*/ 17053 h 27094"/>
              <a:gd name="connsiteX15" fmla="*/ 4762 w 21600"/>
              <a:gd name="connsiteY15" fmla="*/ 20387 h 27094"/>
              <a:gd name="connsiteX16" fmla="*/ 8984 w 21600"/>
              <a:gd name="connsiteY16" fmla="*/ 15974 h 27094"/>
              <a:gd name="connsiteX17" fmla="*/ 135 w 21600"/>
              <a:gd name="connsiteY17" fmla="*/ 17357 h 27094"/>
              <a:gd name="connsiteX18" fmla="*/ 8514 w 21600"/>
              <a:gd name="connsiteY18" fmla="*/ 14179 h 27094"/>
              <a:gd name="connsiteX19" fmla="*/ 0 w 21600"/>
              <a:gd name="connsiteY19" fmla="*/ 11385 h 27094"/>
              <a:gd name="connsiteX20" fmla="*/ 10378 w 21600"/>
              <a:gd name="connsiteY20" fmla="*/ 13074 h 27094"/>
              <a:gd name="connsiteX21" fmla="*/ 370 w 21600"/>
              <a:gd name="connsiteY21" fmla="*/ 5065 h 27094"/>
              <a:gd name="connsiteX22" fmla="*/ 7312 w 21600"/>
              <a:gd name="connsiteY22" fmla="*/ 9090 h 27094"/>
              <a:gd name="connsiteX23" fmla="*/ 10416 w 21600"/>
              <a:gd name="connsiteY23" fmla="*/ 11905 h 27094"/>
              <a:gd name="connsiteX24" fmla="*/ 9547 w 21600"/>
              <a:gd name="connsiteY24" fmla="*/ 753 h 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7094">
                <a:moveTo>
                  <a:pt x="9547" y="753"/>
                </a:moveTo>
                <a:lnTo>
                  <a:pt x="12089" y="10587"/>
                </a:lnTo>
                <a:cubicBezTo>
                  <a:pt x="11967" y="12362"/>
                  <a:pt x="16194" y="-1619"/>
                  <a:pt x="16072" y="156"/>
                </a:cubicBezTo>
                <a:cubicBezTo>
                  <a:pt x="15932" y="1454"/>
                  <a:pt x="13876" y="10692"/>
                  <a:pt x="13736" y="11990"/>
                </a:cubicBezTo>
                <a:lnTo>
                  <a:pt x="16554" y="11795"/>
                </a:lnTo>
                <a:lnTo>
                  <a:pt x="21097" y="10907"/>
                </a:lnTo>
                <a:lnTo>
                  <a:pt x="14216" y="13977"/>
                </a:lnTo>
                <a:lnTo>
                  <a:pt x="21600" y="16060"/>
                </a:lnTo>
                <a:lnTo>
                  <a:pt x="14478" y="15956"/>
                </a:lnTo>
                <a:lnTo>
                  <a:pt x="16597" y="27094"/>
                </a:lnTo>
                <a:lnTo>
                  <a:pt x="12693" y="15028"/>
                </a:lnTo>
                <a:cubicBezTo>
                  <a:pt x="12878" y="17521"/>
                  <a:pt x="13062" y="20014"/>
                  <a:pt x="13247" y="22507"/>
                </a:cubicBezTo>
                <a:lnTo>
                  <a:pt x="11269" y="16728"/>
                </a:lnTo>
                <a:lnTo>
                  <a:pt x="8485" y="24370"/>
                </a:lnTo>
                <a:cubicBezTo>
                  <a:pt x="8228" y="22379"/>
                  <a:pt x="10184" y="19044"/>
                  <a:pt x="9927" y="17053"/>
                </a:cubicBezTo>
                <a:lnTo>
                  <a:pt x="4762" y="20387"/>
                </a:lnTo>
                <a:lnTo>
                  <a:pt x="8984" y="15974"/>
                </a:lnTo>
                <a:lnTo>
                  <a:pt x="135" y="17357"/>
                </a:lnTo>
                <a:lnTo>
                  <a:pt x="8514" y="14179"/>
                </a:lnTo>
                <a:lnTo>
                  <a:pt x="0" y="11385"/>
                </a:lnTo>
                <a:lnTo>
                  <a:pt x="10378" y="13074"/>
                </a:lnTo>
                <a:lnTo>
                  <a:pt x="370" y="5065"/>
                </a:lnTo>
                <a:lnTo>
                  <a:pt x="7312" y="9090"/>
                </a:lnTo>
                <a:lnTo>
                  <a:pt x="10416" y="11905"/>
                </a:lnTo>
                <a:cubicBezTo>
                  <a:pt x="10470" y="10631"/>
                  <a:pt x="9493" y="2027"/>
                  <a:pt x="9547" y="753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24596" y="3942795"/>
            <a:ext cx="141316" cy="290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 rot="21316283">
            <a:off x="4783974" y="3921299"/>
            <a:ext cx="290945" cy="245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 rot="21316283">
            <a:off x="5451764" y="3867357"/>
            <a:ext cx="290945" cy="245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160659">
            <a:off x="6125038" y="3843381"/>
            <a:ext cx="290945" cy="245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 rot="575426">
            <a:off x="7052054" y="3965297"/>
            <a:ext cx="290945" cy="245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3011" y="3746914"/>
            <a:ext cx="144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</a:t>
            </a:r>
            <a:r>
              <a:rPr lang="en-US" altLang="zh-TW" sz="2400" dirty="0" smtClean="0"/>
              <a:t>nput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flipV="1">
            <a:off x="1646218" y="3468969"/>
            <a:ext cx="523404" cy="27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679555" y="3909725"/>
            <a:ext cx="534380" cy="10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" idx="17"/>
          </p:cNvCxnSpPr>
          <p:nvPr/>
        </p:nvCxnSpPr>
        <p:spPr>
          <a:xfrm>
            <a:off x="1663512" y="4124871"/>
            <a:ext cx="612772" cy="213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994876" y="3501379"/>
            <a:ext cx="144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8857316" y="3014903"/>
            <a:ext cx="743884" cy="6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9226054" y="3732211"/>
            <a:ext cx="743884" cy="6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042967" y="4929734"/>
            <a:ext cx="743884" cy="6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38200" y="1741187"/>
            <a:ext cx="998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McCullock</a:t>
            </a:r>
            <a:r>
              <a:rPr lang="en-US" altLang="zh-TW" dirty="0" smtClean="0"/>
              <a:t> and </a:t>
            </a:r>
            <a:r>
              <a:rPr lang="en-US" altLang="zh-TW" dirty="0"/>
              <a:t>Pitts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將一個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神經細胞描述為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進制的簡單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閘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多個信號到達樹突，然後被整合到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細胞中如果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累積的信號超過某個閾值，則輸出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信號生成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將由軸突傳遞</a:t>
            </a:r>
          </a:p>
        </p:txBody>
      </p:sp>
    </p:spTree>
    <p:extLst>
      <p:ext uri="{BB962C8B-B14F-4D97-AF65-F5344CB8AC3E}">
        <p14:creationId xmlns:p14="http://schemas.microsoft.com/office/powerpoint/2010/main" val="17434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99161" y="3862261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299161" y="4539221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77839" y="3183343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268392" y="5583359"/>
            <a:ext cx="400050" cy="396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80086" y="3862261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86" y="3862261"/>
                <a:ext cx="8572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80086" y="4526624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86" y="4526624"/>
                <a:ext cx="8572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61296" y="5565362"/>
                <a:ext cx="857250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96" y="5565362"/>
                <a:ext cx="857250" cy="379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631781" y="4733066"/>
            <a:ext cx="100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7" idx="6"/>
          </p:cNvCxnSpPr>
          <p:nvPr/>
        </p:nvCxnSpPr>
        <p:spPr>
          <a:xfrm>
            <a:off x="2726227" y="3405323"/>
            <a:ext cx="1929356" cy="11417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9211" y="4060310"/>
            <a:ext cx="1917954" cy="493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688837" y="4549353"/>
            <a:ext cx="1966746" cy="204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668442" y="4536756"/>
            <a:ext cx="1987141" cy="1244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049364" y="3479634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144403" y="3993170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019625" y="4478672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204232" y="5050555"/>
            <a:ext cx="448388" cy="443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934298" y="3509684"/>
                <a:ext cx="77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98" y="3509684"/>
                <a:ext cx="7723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020719" y="4005291"/>
                <a:ext cx="77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19" y="4005291"/>
                <a:ext cx="772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896208" y="4479378"/>
                <a:ext cx="77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8" y="4479378"/>
                <a:ext cx="7723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081833" y="5067887"/>
                <a:ext cx="77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33" y="5067887"/>
                <a:ext cx="7723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橢圓 24"/>
          <p:cNvSpPr/>
          <p:nvPr/>
        </p:nvSpPr>
        <p:spPr>
          <a:xfrm>
            <a:off x="4641398" y="4324704"/>
            <a:ext cx="448388" cy="443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5700" y="4355456"/>
            <a:ext cx="68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</a:t>
            </a:r>
            <a:endParaRPr lang="zh-TW" altLang="en-US" sz="20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5082064" y="4536756"/>
            <a:ext cx="369238" cy="99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50" y="4271055"/>
            <a:ext cx="514350" cy="514350"/>
          </a:xfrm>
          <a:prstGeom prst="rect">
            <a:avLst/>
          </a:prstGeom>
        </p:spPr>
      </p:pic>
      <p:cxnSp>
        <p:nvCxnSpPr>
          <p:cNvPr id="29" name="直線單箭頭接點 28"/>
          <p:cNvCxnSpPr/>
          <p:nvPr/>
        </p:nvCxnSpPr>
        <p:spPr>
          <a:xfrm>
            <a:off x="5940500" y="4537755"/>
            <a:ext cx="913645" cy="8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3631906" y="3405324"/>
            <a:ext cx="2642865" cy="189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262282" y="3405323"/>
            <a:ext cx="12490" cy="1121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818685" y="2889566"/>
            <a:ext cx="23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計算誤差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調整權重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465292" y="4761628"/>
            <a:ext cx="8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淨輸入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66683" y="4751496"/>
            <a:ext cx="13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045291" y="4230513"/>
            <a:ext cx="275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Class label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(1 or-1)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197032" y="1837113"/>
            <a:ext cx="9451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Rosenblatt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提出了感知器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(perceptron)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模型，將資料輸入後，資料會搭配權重得到輸入的集合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淨輸入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，接著將透過啟動函數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或稱激活函數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做轉換輸出二元分類，當輸出結果不滿意時，會透過計算誤差再去調整權重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(weight)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，直到誤差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(error)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達到最小時收斂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9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假設以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Iris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資料集為例，我們取前兩類資料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分別為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Versicolor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跟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Setosa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，利用感知機來做二元分類</a:t>
                </a:r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為兩類別標上標籤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Versicolor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的類別標籤為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1, </a:t>
                </a:r>
                <a:r>
                  <a:rPr lang="en-US" altLang="zh-TW" sz="24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Setosa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的類別標籤為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此兩類各有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資料，所以我們的輸入為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共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100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筆資料</m:t>
                    </m:r>
                  </m:oMath>
                </a14:m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資料所對應到的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權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重分別為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，在訓練開始前會有相同的初始權重</a:t>
                </a:r>
                <a:endParaRPr lang="en-US" altLang="zh-TW" sz="2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加總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得到淨輸入</a:t>
                </a:r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接著再以啟動函數判斷為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+1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或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-1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類</a:t>
                </a:r>
                <a:endPara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3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前一頁提到為了降低誤差會更新權重，因此我們可以見到左下圖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4325"/>
            <a:ext cx="4591050" cy="3143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9437" y="3374968"/>
            <a:ext cx="498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01884" y="6107575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遞迴的次數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39443" y="2964325"/>
            <a:ext cx="534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從圖中可見，訓練過程中誤差也有可能提高，不過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可以觀察到當訓練到一定的次數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，誤差為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時就代表已收斂，而這也表示以一個簡單的感知機模型就能夠對於兩類的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Iris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資料完美分類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89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剛剛提到的啟動函數可以將類別轉換為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，而其實前面談到回歸時我們就有見過一個啟動函數，如左下圖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7</a:t>
            </a:fld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3850292" y="3669496"/>
            <a:ext cx="4" cy="180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850294" y="5472645"/>
            <a:ext cx="154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102956" y="5510424"/>
            <a:ext cx="33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-12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-8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-4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0</a:t>
            </a:r>
            <a:r>
              <a:rPr lang="zh-TW" altLang="en-US" dirty="0" smtClean="0"/>
              <a:t>      </a:t>
            </a:r>
            <a:r>
              <a:rPr lang="en-US" altLang="zh-TW" dirty="0"/>
              <a:t>4</a:t>
            </a:r>
            <a:r>
              <a:rPr lang="zh-TW" altLang="en-US" dirty="0" smtClean="0"/>
              <a:t>      </a:t>
            </a:r>
            <a:r>
              <a:rPr lang="en-US" altLang="zh-TW" dirty="0"/>
              <a:t>8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96433" y="3513481"/>
            <a:ext cx="579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0.5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16595379">
            <a:off x="3628284" y="3857480"/>
            <a:ext cx="2080339" cy="165160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 rot="5970364">
            <a:off x="1990684" y="3612643"/>
            <a:ext cx="2080339" cy="165160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613438" y="3649618"/>
            <a:ext cx="7437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13622" y="5469124"/>
            <a:ext cx="9862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332969" y="5469124"/>
            <a:ext cx="151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87837" y="3442450"/>
                <a:ext cx="216373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37" y="3442450"/>
                <a:ext cx="2163734" cy="69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982474" y="5973905"/>
            <a:ext cx="341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吉斯函數，又稱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03323" y="3442450"/>
            <a:ext cx="4214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為何要使用啟動函數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非線性，可以處理原本線性無法處理的非線性性質問題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不過單層的感知機還無法處理非線性性質問題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固定輸出值的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範圍</a:t>
            </a:r>
          </a:p>
        </p:txBody>
      </p:sp>
    </p:spTree>
    <p:extLst>
      <p:ext uri="{BB962C8B-B14F-4D97-AF65-F5344CB8AC3E}">
        <p14:creationId xmlns:p14="http://schemas.microsoft.com/office/powerpoint/2010/main" val="128052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函數也常被用來當作神經網路的啟動函數，輸入值為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1~-1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，其效果比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函數來的更好，解決了部分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sigmoid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問題，這些我們會留到後面再做討論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6427238" y="3638159"/>
            <a:ext cx="4" cy="180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6427238" y="4575855"/>
            <a:ext cx="1546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80841" y="5461207"/>
            <a:ext cx="33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-3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-2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-1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0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73379" y="3482144"/>
            <a:ext cx="579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968594" y="4575855"/>
            <a:ext cx="151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64783" y="3411113"/>
                <a:ext cx="231441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83" y="3411113"/>
                <a:ext cx="2314416" cy="717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559420" y="5942568"/>
            <a:ext cx="341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tanh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函數，又稱雙曲正切函數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手繪多邊形 21"/>
          <p:cNvSpPr/>
          <p:nvPr/>
        </p:nvSpPr>
        <p:spPr>
          <a:xfrm>
            <a:off x="6258100" y="3585734"/>
            <a:ext cx="872836" cy="1970445"/>
          </a:xfrm>
          <a:custGeom>
            <a:avLst/>
            <a:gdLst>
              <a:gd name="connsiteX0" fmla="*/ 0 w 872836"/>
              <a:gd name="connsiteY0" fmla="*/ 1970445 h 1970445"/>
              <a:gd name="connsiteX1" fmla="*/ 365760 w 872836"/>
              <a:gd name="connsiteY1" fmla="*/ 324525 h 1970445"/>
              <a:gd name="connsiteX2" fmla="*/ 872836 w 872836"/>
              <a:gd name="connsiteY2" fmla="*/ 329 h 197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1970445">
                <a:moveTo>
                  <a:pt x="0" y="1970445"/>
                </a:moveTo>
                <a:cubicBezTo>
                  <a:pt x="110143" y="1311661"/>
                  <a:pt x="220287" y="652878"/>
                  <a:pt x="365760" y="324525"/>
                </a:cubicBezTo>
                <a:cubicBezTo>
                  <a:pt x="511233" y="-3828"/>
                  <a:pt x="692034" y="-1750"/>
                  <a:pt x="872836" y="3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 rot="10800000">
            <a:off x="5596263" y="4497806"/>
            <a:ext cx="872836" cy="950309"/>
          </a:xfrm>
          <a:custGeom>
            <a:avLst/>
            <a:gdLst>
              <a:gd name="connsiteX0" fmla="*/ 0 w 872836"/>
              <a:gd name="connsiteY0" fmla="*/ 1970445 h 1970445"/>
              <a:gd name="connsiteX1" fmla="*/ 365760 w 872836"/>
              <a:gd name="connsiteY1" fmla="*/ 324525 h 1970445"/>
              <a:gd name="connsiteX2" fmla="*/ 872836 w 872836"/>
              <a:gd name="connsiteY2" fmla="*/ 329 h 197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836" h="1970445">
                <a:moveTo>
                  <a:pt x="0" y="1970445"/>
                </a:moveTo>
                <a:cubicBezTo>
                  <a:pt x="110143" y="1311661"/>
                  <a:pt x="220287" y="652878"/>
                  <a:pt x="365760" y="324525"/>
                </a:cubicBezTo>
                <a:cubicBezTo>
                  <a:pt x="511233" y="-3828"/>
                  <a:pt x="692034" y="-1750"/>
                  <a:pt x="872836" y="3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6249787" y="4670531"/>
            <a:ext cx="160825" cy="9022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130936" y="3585734"/>
            <a:ext cx="5915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5063837" y="5449623"/>
            <a:ext cx="5915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6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人工神經網路簡介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前面看到的例子為二元分類，假如要以感知機做多元分類則需在輸出使用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又稱歸一化函數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將前一層輸出的值作為輸入，並將值轉換為一個機率分布，而此機率的分布相加總合會等於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假設我們輸入一個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值屬於第一類，經過我們前面處理先得到一個值，此值再經過神經網路的輸出層也就是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函數處理後，可能得到以下的機率分布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屬於第一類的機率為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，屬於第二類的機率為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，屬於第三類的機率為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，哪一類的機率越高就代表機器認為我們的輸入屬於哪一類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3ABD-780D-47E0-9CAB-ABB458F5125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8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2226</Words>
  <Application>Microsoft Office PowerPoint</Application>
  <PresentationFormat>寬螢幕</PresentationFormat>
  <Paragraphs>539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Artificial neural network &amp; Multi-layer perceptron 人工神經網路與多層感知機</vt:lpstr>
      <vt:lpstr>大綱</vt:lpstr>
      <vt:lpstr>人工神經網路簡介</vt:lpstr>
      <vt:lpstr>人工神經網路簡介</vt:lpstr>
      <vt:lpstr>人工神經網路簡介</vt:lpstr>
      <vt:lpstr>人工神經網路簡介</vt:lpstr>
      <vt:lpstr>人工神經網路簡介</vt:lpstr>
      <vt:lpstr>人工神經網路簡介</vt:lpstr>
      <vt:lpstr>人工神經網路簡介</vt:lpstr>
      <vt:lpstr>多層感知機(Multi-layer perceptron, MLP)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倒傳遞演算法(BP)</vt:lpstr>
      <vt:lpstr>激活函數討論</vt:lpstr>
      <vt:lpstr>MLP實作例子</vt:lpstr>
      <vt:lpstr>MLP實作例子</vt:lpstr>
      <vt:lpstr>MLP實作例子</vt:lpstr>
      <vt:lpstr>MLP實作例子</vt:lpstr>
      <vt:lpstr>MLP實作例子討論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Machine Learning Algorithm for the Surveillance of Autism Spectrum Disorder</dc:title>
  <dc:creator>Windows 使用者</dc:creator>
  <cp:lastModifiedBy>Windows 使用者</cp:lastModifiedBy>
  <cp:revision>255</cp:revision>
  <dcterms:created xsi:type="dcterms:W3CDTF">2018-05-23T14:42:47Z</dcterms:created>
  <dcterms:modified xsi:type="dcterms:W3CDTF">2018-08-07T06:19:40Z</dcterms:modified>
</cp:coreProperties>
</file>