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7" r:id="rId1"/>
  </p:sldMasterIdLst>
  <p:notesMasterIdLst>
    <p:notesMasterId r:id="rId39"/>
  </p:notesMasterIdLst>
  <p:sldIdLst>
    <p:sldId id="256" r:id="rId2"/>
    <p:sldId id="352" r:id="rId3"/>
    <p:sldId id="302" r:id="rId4"/>
    <p:sldId id="325" r:id="rId5"/>
    <p:sldId id="326" r:id="rId6"/>
    <p:sldId id="257" r:id="rId7"/>
    <p:sldId id="327" r:id="rId8"/>
    <p:sldId id="328" r:id="rId9"/>
    <p:sldId id="329" r:id="rId10"/>
    <p:sldId id="330" r:id="rId11"/>
    <p:sldId id="286" r:id="rId12"/>
    <p:sldId id="287" r:id="rId13"/>
    <p:sldId id="331" r:id="rId14"/>
    <p:sldId id="334" r:id="rId15"/>
    <p:sldId id="335" r:id="rId16"/>
    <p:sldId id="332" r:id="rId17"/>
    <p:sldId id="333" r:id="rId18"/>
    <p:sldId id="336" r:id="rId19"/>
    <p:sldId id="289" r:id="rId20"/>
    <p:sldId id="303" r:id="rId21"/>
    <p:sldId id="305" r:id="rId22"/>
    <p:sldId id="306" r:id="rId23"/>
    <p:sldId id="309" r:id="rId24"/>
    <p:sldId id="345" r:id="rId25"/>
    <p:sldId id="346" r:id="rId26"/>
    <p:sldId id="347" r:id="rId27"/>
    <p:sldId id="316" r:id="rId28"/>
    <p:sldId id="317" r:id="rId29"/>
    <p:sldId id="348" r:id="rId30"/>
    <p:sldId id="349" r:id="rId31"/>
    <p:sldId id="350" r:id="rId32"/>
    <p:sldId id="351" r:id="rId33"/>
    <p:sldId id="337" r:id="rId34"/>
    <p:sldId id="338" r:id="rId35"/>
    <p:sldId id="339" r:id="rId36"/>
    <p:sldId id="353" r:id="rId37"/>
    <p:sldId id="324"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8" autoAdjust="0"/>
    <p:restoredTop sz="81315" autoAdjust="0"/>
  </p:normalViewPr>
  <p:slideViewPr>
    <p:cSldViewPr snapToGrid="0">
      <p:cViewPr varScale="1">
        <p:scale>
          <a:sx n="94" d="100"/>
          <a:sy n="94" d="100"/>
        </p:scale>
        <p:origin x="12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3A3B4-B4FB-4642-936C-8424745E26DA}" type="datetimeFigureOut">
              <a:rPr lang="zh-TW" altLang="en-US" smtClean="0"/>
              <a:t>2018/7/31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E4877-91DE-4237-A4C9-D60F58DBF90F}" type="slidenum">
              <a:rPr lang="zh-TW" altLang="en-US" smtClean="0"/>
              <a:t>‹#›</a:t>
            </a:fld>
            <a:endParaRPr lang="zh-TW" altLang="en-US"/>
          </a:p>
        </p:txBody>
      </p:sp>
    </p:spTree>
    <p:extLst>
      <p:ext uri="{BB962C8B-B14F-4D97-AF65-F5344CB8AC3E}">
        <p14:creationId xmlns:p14="http://schemas.microsoft.com/office/powerpoint/2010/main" val="926693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1</a:t>
            </a:fld>
            <a:endParaRPr lang="zh-TW" altLang="en-US"/>
          </a:p>
        </p:txBody>
      </p:sp>
    </p:spTree>
    <p:extLst>
      <p:ext uri="{BB962C8B-B14F-4D97-AF65-F5344CB8AC3E}">
        <p14:creationId xmlns:p14="http://schemas.microsoft.com/office/powerpoint/2010/main" val="196658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計算出</a:t>
            </a:r>
            <a:r>
              <a:rPr lang="en-US" altLang="zh-TW" dirty="0" smtClean="0"/>
              <a:t>13</a:t>
            </a:r>
            <a:r>
              <a:rPr lang="zh-TW" altLang="en-US" dirty="0" smtClean="0"/>
              <a:t>個特徵對的值</a:t>
            </a:r>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23</a:t>
            </a:fld>
            <a:endParaRPr lang="zh-TW" altLang="en-US"/>
          </a:p>
        </p:txBody>
      </p:sp>
    </p:spTree>
    <p:extLst>
      <p:ext uri="{BB962C8B-B14F-4D97-AF65-F5344CB8AC3E}">
        <p14:creationId xmlns:p14="http://schemas.microsoft.com/office/powerpoint/2010/main" val="204292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從左圖可看出左邊的資料投影到平面後樣本會產生嚴重的重疊，表示兩數據點存在顯著的共變異</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而右圖有稍微改善此情況，說明直線指向單位向量</a:t>
            </a:r>
            <a:r>
              <a:rPr lang="en-US" altLang="zh-TW" sz="1200" b="0" i="0" kern="1200" dirty="0" smtClean="0">
                <a:solidFill>
                  <a:schemeClr val="tx1"/>
                </a:solidFill>
                <a:effectLst/>
                <a:latin typeface="+mn-lt"/>
                <a:ea typeface="+mn-ea"/>
                <a:cs typeface="+mn-cs"/>
              </a:rPr>
              <a:t>w</a:t>
            </a:r>
            <a:r>
              <a:rPr lang="zh-TW" altLang="en-US" sz="1200" b="0" i="0" kern="1200" baseline="0" dirty="0" smtClean="0">
                <a:solidFill>
                  <a:schemeClr val="tx1"/>
                </a:solidFill>
                <a:effectLst/>
                <a:latin typeface="+mn-lt"/>
                <a:ea typeface="+mn-ea"/>
                <a:cs typeface="+mn-cs"/>
              </a:rPr>
              <a:t>，要</a:t>
            </a:r>
            <a:r>
              <a:rPr lang="zh-TW" altLang="en-US" sz="1200" b="0" i="0" kern="1200" dirty="0" smtClean="0">
                <a:solidFill>
                  <a:schemeClr val="tx1"/>
                </a:solidFill>
                <a:effectLst/>
                <a:latin typeface="+mn-lt"/>
                <a:ea typeface="+mn-ea"/>
                <a:cs typeface="+mn-cs"/>
              </a:rPr>
              <a:t>使樣本中心的投影分離開來，同時還要使同一組內的投影變異越小越好</a:t>
            </a:r>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27</a:t>
            </a:fld>
            <a:endParaRPr lang="zh-TW" altLang="en-US"/>
          </a:p>
        </p:txBody>
      </p:sp>
    </p:spTree>
    <p:extLst>
      <p:ext uri="{BB962C8B-B14F-4D97-AF65-F5344CB8AC3E}">
        <p14:creationId xmlns:p14="http://schemas.microsoft.com/office/powerpoint/2010/main" val="428376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標準化</a:t>
            </a:r>
            <a:r>
              <a:rPr lang="en-US" altLang="zh-TW" dirty="0" smtClean="0"/>
              <a:t>d</a:t>
            </a:r>
            <a:r>
              <a:rPr lang="zh-TW" altLang="en-US" dirty="0" smtClean="0"/>
              <a:t>維數據集（</a:t>
            </a:r>
            <a:r>
              <a:rPr lang="en-US" altLang="zh-TW" dirty="0" smtClean="0"/>
              <a:t>d</a:t>
            </a:r>
            <a:r>
              <a:rPr lang="zh-TW" altLang="en-US" dirty="0" smtClean="0"/>
              <a:t>是特徵的個數）</a:t>
            </a:r>
          </a:p>
          <a:p>
            <a:r>
              <a:rPr lang="en-US" altLang="zh-TW" dirty="0" smtClean="0"/>
              <a:t>2.</a:t>
            </a:r>
            <a:r>
              <a:rPr lang="zh-TW" altLang="en-US" dirty="0" smtClean="0"/>
              <a:t>對於每個類別，計算</a:t>
            </a:r>
            <a:r>
              <a:rPr lang="en-US" altLang="zh-TW" dirty="0" smtClean="0"/>
              <a:t>d</a:t>
            </a:r>
            <a:r>
              <a:rPr lang="zh-TW" altLang="en-US" dirty="0" smtClean="0"/>
              <a:t>維平均值向量</a:t>
            </a:r>
            <a:endParaRPr lang="en-US" altLang="zh-TW" dirty="0" smtClean="0"/>
          </a:p>
          <a:p>
            <a:r>
              <a:rPr lang="en-US" altLang="zh-TW" dirty="0" smtClean="0"/>
              <a:t>3.</a:t>
            </a:r>
            <a:r>
              <a:rPr lang="zh-TW" altLang="en-US" dirty="0" smtClean="0"/>
              <a:t>建立類別間的散佈矩陣</a:t>
            </a:r>
            <a:r>
              <a:rPr lang="en-US" altLang="zh-TW" dirty="0" smtClean="0"/>
              <a:t>SB</a:t>
            </a:r>
            <a:r>
              <a:rPr lang="zh-TW" altLang="en-US" dirty="0" smtClean="0"/>
              <a:t>和類別內的散佈矩陣</a:t>
            </a:r>
            <a:r>
              <a:rPr lang="en-US" altLang="zh-TW" dirty="0" smtClean="0"/>
              <a:t>SW</a:t>
            </a:r>
          </a:p>
          <a:p>
            <a:r>
              <a:rPr lang="en-US" altLang="zh-TW" dirty="0" smtClean="0"/>
              <a:t>4.</a:t>
            </a:r>
            <a:r>
              <a:rPr lang="zh-TW" altLang="en-US" dirty="0" smtClean="0"/>
              <a:t>從矩陣</a:t>
            </a:r>
            <a:r>
              <a:rPr lang="en-US" altLang="zh-TW" dirty="0" smtClean="0"/>
              <a:t>S−1WSB</a:t>
            </a:r>
            <a:r>
              <a:rPr lang="zh-TW" altLang="en-US" dirty="0" smtClean="0"/>
              <a:t>中計算特徵向量和相應的特徵值矩陣</a:t>
            </a:r>
          </a:p>
          <a:p>
            <a:r>
              <a:rPr lang="en-US" altLang="zh-TW" dirty="0" smtClean="0"/>
              <a:t>5.</a:t>
            </a:r>
            <a:r>
              <a:rPr lang="zh-TW" altLang="en-US" dirty="0" smtClean="0"/>
              <a:t>選擇最大的</a:t>
            </a:r>
            <a:r>
              <a:rPr lang="en-US" altLang="zh-TW" dirty="0" smtClean="0"/>
              <a:t>k</a:t>
            </a:r>
            <a:r>
              <a:rPr lang="zh-TW" altLang="en-US" dirty="0" smtClean="0"/>
              <a:t>個特徵值得相對應的</a:t>
            </a:r>
            <a:r>
              <a:rPr lang="en-US" altLang="zh-TW" dirty="0" smtClean="0"/>
              <a:t>k</a:t>
            </a:r>
            <a:r>
              <a:rPr lang="zh-TW" altLang="en-US" dirty="0" smtClean="0"/>
              <a:t>個特徵向量來建立一個</a:t>
            </a:r>
            <a:r>
              <a:rPr lang="en-US" altLang="zh-TW" dirty="0" err="1" smtClean="0"/>
              <a:t>d×k</a:t>
            </a:r>
            <a:r>
              <a:rPr lang="zh-TW" altLang="en-US" dirty="0" smtClean="0"/>
              <a:t>維的轉換矩陣</a:t>
            </a:r>
            <a:r>
              <a:rPr lang="en-US" altLang="zh-TW" dirty="0" smtClean="0"/>
              <a:t>W;</a:t>
            </a:r>
            <a:r>
              <a:rPr lang="zh-TW" altLang="en-US" dirty="0" smtClean="0"/>
              <a:t>特徵向量包含在該矩陣的行中</a:t>
            </a:r>
          </a:p>
          <a:p>
            <a:r>
              <a:rPr lang="en-US" altLang="zh-TW" dirty="0" smtClean="0"/>
              <a:t>6.</a:t>
            </a:r>
            <a:r>
              <a:rPr lang="zh-TW" altLang="en-US" dirty="0" smtClean="0"/>
              <a:t>使用轉換矩陣</a:t>
            </a:r>
            <a:r>
              <a:rPr lang="en-US" altLang="zh-TW" dirty="0" smtClean="0"/>
              <a:t>W</a:t>
            </a:r>
            <a:r>
              <a:rPr lang="zh-TW" altLang="en-US" dirty="0" smtClean="0"/>
              <a:t>將樣本投影到新的特徵子空間上</a:t>
            </a:r>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28</a:t>
            </a:fld>
            <a:endParaRPr lang="zh-TW" altLang="en-US"/>
          </a:p>
        </p:txBody>
      </p:sp>
    </p:spTree>
    <p:extLst>
      <p:ext uri="{BB962C8B-B14F-4D97-AF65-F5344CB8AC3E}">
        <p14:creationId xmlns:p14="http://schemas.microsoft.com/office/powerpoint/2010/main" val="126479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33</a:t>
            </a:fld>
            <a:endParaRPr lang="zh-TW" altLang="en-US"/>
          </a:p>
        </p:txBody>
      </p:sp>
    </p:spTree>
    <p:extLst>
      <p:ext uri="{BB962C8B-B14F-4D97-AF65-F5344CB8AC3E}">
        <p14:creationId xmlns:p14="http://schemas.microsoft.com/office/powerpoint/2010/main" val="904261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34</a:t>
            </a:fld>
            <a:endParaRPr lang="zh-TW" altLang="en-US"/>
          </a:p>
        </p:txBody>
      </p:sp>
    </p:spTree>
    <p:extLst>
      <p:ext uri="{BB962C8B-B14F-4D97-AF65-F5344CB8AC3E}">
        <p14:creationId xmlns:p14="http://schemas.microsoft.com/office/powerpoint/2010/main" val="348954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直接見結果比較有感</a:t>
            </a:r>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35</a:t>
            </a:fld>
            <a:endParaRPr lang="zh-TW" altLang="en-US"/>
          </a:p>
        </p:txBody>
      </p:sp>
    </p:spTree>
    <p:extLst>
      <p:ext uri="{BB962C8B-B14F-4D97-AF65-F5344CB8AC3E}">
        <p14:creationId xmlns:p14="http://schemas.microsoft.com/office/powerpoint/2010/main" val="796791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36</a:t>
            </a:fld>
            <a:endParaRPr lang="zh-TW" altLang="en-US"/>
          </a:p>
        </p:txBody>
      </p:sp>
    </p:spTree>
    <p:extLst>
      <p:ext uri="{BB962C8B-B14F-4D97-AF65-F5344CB8AC3E}">
        <p14:creationId xmlns:p14="http://schemas.microsoft.com/office/powerpoint/2010/main" val="251616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3</a:t>
            </a:fld>
            <a:endParaRPr lang="zh-TW" altLang="en-US"/>
          </a:p>
        </p:txBody>
      </p:sp>
    </p:spTree>
    <p:extLst>
      <p:ext uri="{BB962C8B-B14F-4D97-AF65-F5344CB8AC3E}">
        <p14:creationId xmlns:p14="http://schemas.microsoft.com/office/powerpoint/2010/main" val="298043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6</a:t>
            </a:fld>
            <a:endParaRPr lang="zh-TW" altLang="en-US"/>
          </a:p>
        </p:txBody>
      </p:sp>
    </p:spTree>
    <p:extLst>
      <p:ext uri="{BB962C8B-B14F-4D97-AF65-F5344CB8AC3E}">
        <p14:creationId xmlns:p14="http://schemas.microsoft.com/office/powerpoint/2010/main" val="27867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這邊以葡萄酒資料作為範例</a:t>
            </a:r>
            <a:r>
              <a:rPr lang="en-US" altLang="zh-TW" dirty="0" smtClean="0"/>
              <a:t/>
            </a:r>
            <a:br>
              <a:rPr lang="en-US" altLang="zh-TW" dirty="0" smtClean="0"/>
            </a:br>
            <a:r>
              <a:rPr lang="zh-TW" altLang="en-US" dirty="0" smtClean="0"/>
              <a:t>首先也事先經過讀檔，讀檔後定義欄位名稱</a:t>
            </a:r>
            <a:r>
              <a:rPr lang="en-US" altLang="zh-TW" dirty="0" smtClean="0"/>
              <a:t/>
            </a:r>
            <a:br>
              <a:rPr lang="en-US" altLang="zh-TW" dirty="0" smtClean="0"/>
            </a:br>
            <a:r>
              <a:rPr lang="zh-TW" altLang="en-US" dirty="0" smtClean="0"/>
              <a:t>然後我們可以查看此資料集共有幾類，如圖中顯示為三類</a:t>
            </a:r>
            <a:endParaRPr lang="en-US" altLang="zh-TW" dirty="0" smtClean="0"/>
          </a:p>
          <a:p>
            <a:r>
              <a:rPr lang="zh-TW" altLang="en-US" dirty="0" smtClean="0"/>
              <a:t>而</a:t>
            </a:r>
            <a:r>
              <a:rPr lang="en-US" altLang="zh-TW" dirty="0" err="1" smtClean="0"/>
              <a:t>df_wine.head</a:t>
            </a:r>
            <a:r>
              <a:rPr lang="en-US" altLang="zh-TW" dirty="0" smtClean="0"/>
              <a:t>()</a:t>
            </a:r>
            <a:r>
              <a:rPr lang="zh-TW" altLang="en-US" dirty="0" smtClean="0"/>
              <a:t> 則是可以看我們所讀的檔案的頭五筆資料長的樣子，也可把</a:t>
            </a:r>
            <a:r>
              <a:rPr lang="en-US" altLang="zh-TW" dirty="0" smtClean="0"/>
              <a:t>head</a:t>
            </a:r>
            <a:r>
              <a:rPr lang="zh-TW" altLang="en-US" dirty="0" smtClean="0"/>
              <a:t>改成</a:t>
            </a:r>
            <a:r>
              <a:rPr lang="en-US" altLang="zh-TW" dirty="0" smtClean="0"/>
              <a:t>tail</a:t>
            </a:r>
            <a:r>
              <a:rPr lang="zh-TW" altLang="en-US" dirty="0" smtClean="0"/>
              <a:t>就是看最後五筆資料的樣子</a:t>
            </a:r>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11</a:t>
            </a:fld>
            <a:endParaRPr lang="zh-TW" altLang="en-US"/>
          </a:p>
        </p:txBody>
      </p:sp>
    </p:spTree>
    <p:extLst>
      <p:ext uri="{BB962C8B-B14F-4D97-AF65-F5344CB8AC3E}">
        <p14:creationId xmlns:p14="http://schemas.microsoft.com/office/powerpoint/2010/main" val="202232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12</a:t>
            </a:fld>
            <a:endParaRPr lang="zh-TW" altLang="en-US"/>
          </a:p>
        </p:txBody>
      </p:sp>
    </p:spTree>
    <p:extLst>
      <p:ext uri="{BB962C8B-B14F-4D97-AF65-F5344CB8AC3E}">
        <p14:creationId xmlns:p14="http://schemas.microsoft.com/office/powerpoint/2010/main" val="147938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19</a:t>
            </a:fld>
            <a:endParaRPr lang="zh-TW" altLang="en-US"/>
          </a:p>
        </p:txBody>
      </p:sp>
    </p:spTree>
    <p:extLst>
      <p:ext uri="{BB962C8B-B14F-4D97-AF65-F5344CB8AC3E}">
        <p14:creationId xmlns:p14="http://schemas.microsoft.com/office/powerpoint/2010/main" val="457108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20</a:t>
            </a:fld>
            <a:endParaRPr lang="zh-TW" altLang="en-US"/>
          </a:p>
        </p:txBody>
      </p:sp>
    </p:spTree>
    <p:extLst>
      <p:ext uri="{BB962C8B-B14F-4D97-AF65-F5344CB8AC3E}">
        <p14:creationId xmlns:p14="http://schemas.microsoft.com/office/powerpoint/2010/main" val="349255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21</a:t>
            </a:fld>
            <a:endParaRPr lang="zh-TW" altLang="en-US"/>
          </a:p>
        </p:txBody>
      </p:sp>
    </p:spTree>
    <p:extLst>
      <p:ext uri="{BB962C8B-B14F-4D97-AF65-F5344CB8AC3E}">
        <p14:creationId xmlns:p14="http://schemas.microsoft.com/office/powerpoint/2010/main" val="354252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演算法</a:t>
            </a:r>
            <a:endParaRPr lang="en-US" altLang="zh-TW" dirty="0" smtClean="0"/>
          </a:p>
        </p:txBody>
      </p:sp>
      <p:sp>
        <p:nvSpPr>
          <p:cNvPr id="4" name="投影片編號版面配置區 3"/>
          <p:cNvSpPr>
            <a:spLocks noGrp="1"/>
          </p:cNvSpPr>
          <p:nvPr>
            <p:ph type="sldNum" sz="quarter" idx="10"/>
          </p:nvPr>
        </p:nvSpPr>
        <p:spPr/>
        <p:txBody>
          <a:bodyPr/>
          <a:lstStyle/>
          <a:p>
            <a:fld id="{FFCE4877-91DE-4237-A4C9-D60F58DBF90F}" type="slidenum">
              <a:rPr lang="zh-TW" altLang="en-US" smtClean="0"/>
              <a:t>22</a:t>
            </a:fld>
            <a:endParaRPr lang="zh-TW" altLang="en-US"/>
          </a:p>
        </p:txBody>
      </p:sp>
    </p:spTree>
    <p:extLst>
      <p:ext uri="{BB962C8B-B14F-4D97-AF65-F5344CB8AC3E}">
        <p14:creationId xmlns:p14="http://schemas.microsoft.com/office/powerpoint/2010/main" val="241011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A8A02DA-31E7-477E-A89B-9C48BD28F834}" type="datetime1">
              <a:rPr lang="zh-TW" altLang="en-US" smtClean="0"/>
              <a:t>2018/7/31</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6822816-4FE7-4CF0-8F26-FCF10A9B99F2}"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341994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8D19791-706D-4658-AC10-EA2D33D0B4D9}" type="datetime1">
              <a:rPr lang="zh-TW" altLang="en-US" smtClean="0"/>
              <a:t>2018/7/31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127376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DECC26-4E89-4BD3-94DC-FD7642112620}" type="datetime1">
              <a:rPr lang="zh-TW" altLang="en-US" smtClean="0"/>
              <a:t>2018/7/31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328160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F146273-1FB0-4A85-A812-6512D704C1B9}" type="datetime1">
              <a:rPr lang="zh-TW" altLang="en-US" smtClean="0"/>
              <a:t>2018/7/31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36581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B0C8175-7D55-4542-8CA0-9737067E98D3}" type="datetime1">
              <a:rPr lang="zh-TW" altLang="en-US" smtClean="0"/>
              <a:t>2018/7/31</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6822816-4FE7-4CF0-8F26-FCF10A9B99F2}"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319335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5032A41-788D-47B0-ABF6-B637DDC5473C}" type="datetime1">
              <a:rPr lang="zh-TW" altLang="en-US" smtClean="0"/>
              <a:t>2018/7/31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53574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E21EDFC-764C-4A33-BED6-1FF7A0B8249B}" type="datetime1">
              <a:rPr lang="zh-TW" altLang="en-US" smtClean="0"/>
              <a:t>2018/7/31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8035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346157B-CD3C-4DDE-BFB4-4691B1531FD5}" type="datetime1">
              <a:rPr lang="zh-TW" altLang="en-US" smtClean="0"/>
              <a:t>2018/7/31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328481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9B5B7-6F33-4A3A-8C9E-FC1013BE6BF4}" type="datetime1">
              <a:rPr lang="zh-TW" altLang="en-US" smtClean="0"/>
              <a:t>2018/7/31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6822816-4FE7-4CF0-8F26-FCF10A9B99F2}" type="slidenum">
              <a:rPr lang="zh-TW" altLang="en-US" smtClean="0"/>
              <a:t>‹#›</a:t>
            </a:fld>
            <a:endParaRPr lang="zh-TW" altLang="en-US"/>
          </a:p>
        </p:txBody>
      </p:sp>
    </p:spTree>
    <p:extLst>
      <p:ext uri="{BB962C8B-B14F-4D97-AF65-F5344CB8AC3E}">
        <p14:creationId xmlns:p14="http://schemas.microsoft.com/office/powerpoint/2010/main" val="321054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B05953A-162F-441E-80D7-744566D16DE3}" type="datetime1">
              <a:rPr lang="zh-TW" altLang="en-US" smtClean="0"/>
              <a:t>2018/7/31</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822816-4FE7-4CF0-8F26-FCF10A9B99F2}"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108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844E2C-1328-4B35-8713-E35EC8668054}" type="datetime1">
              <a:rPr lang="zh-TW" altLang="en-US" smtClean="0"/>
              <a:t>2018/7/31</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822816-4FE7-4CF0-8F26-FCF10A9B99F2}"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9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A4BDFE2-81EA-4997-A7D9-656FC8F5ECCC}" type="datetime1">
              <a:rPr lang="zh-TW" altLang="en-US" smtClean="0"/>
              <a:t>2018/7/31</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6822816-4FE7-4CF0-8F26-FCF10A9B99F2}"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4649381"/>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ikit-learn.org/stable/modules/classes.html#module-sklearn.datas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Wi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7066" y="2404534"/>
            <a:ext cx="8864843" cy="1646302"/>
          </a:xfrm>
        </p:spPr>
        <p:txBody>
          <a:bodyPr>
            <a:noAutofit/>
          </a:bodyPr>
          <a:lstStyle/>
          <a:p>
            <a:r>
              <a:rPr lang="zh-TW" altLang="en-US" sz="4000" dirty="0" smtClean="0"/>
              <a:t>資料</a:t>
            </a:r>
            <a:r>
              <a:rPr lang="zh-TW" altLang="en-US" sz="4000" dirty="0" smtClean="0"/>
              <a:t>前處理</a:t>
            </a:r>
            <a:endParaRPr lang="en-US" altLang="zh-TW" sz="4000" dirty="0"/>
          </a:p>
        </p:txBody>
      </p:sp>
      <p:sp>
        <p:nvSpPr>
          <p:cNvPr id="3" name="副標題 2"/>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a:t>
            </a:fld>
            <a:endParaRPr lang="zh-TW" altLang="en-US"/>
          </a:p>
        </p:txBody>
      </p:sp>
    </p:spTree>
    <p:extLst>
      <p:ext uri="{BB962C8B-B14F-4D97-AF65-F5344CB8AC3E}">
        <p14:creationId xmlns:p14="http://schemas.microsoft.com/office/powerpoint/2010/main" val="3967697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資料</a:t>
            </a:r>
            <a:r>
              <a:rPr lang="zh-TW" altLang="en-US" dirty="0" smtClean="0"/>
              <a:t>前處理</a:t>
            </a:r>
            <a:r>
              <a:rPr lang="en-US" altLang="zh-TW" dirty="0" smtClean="0"/>
              <a:t>(</a:t>
            </a:r>
            <a:r>
              <a:rPr lang="zh-TW" altLang="en-US" dirty="0" smtClean="0"/>
              <a:t>處理遺失值</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前面提到資料資料一般不一定會完美的毫無缺失值，所以也必須經過一些處理，而處理的方式分為以下幾種</a:t>
            </a:r>
            <a:r>
              <a:rPr lang="en-US" altLang="zh-TW" dirty="0" smtClean="0"/>
              <a:t>:</a:t>
            </a:r>
          </a:p>
          <a:p>
            <a:pPr>
              <a:buFont typeface="Wingdings" panose="05000000000000000000" pitchFamily="2" charset="2"/>
              <a:buChar char="Ø"/>
            </a:pPr>
            <a:r>
              <a:rPr lang="zh-TW" altLang="en-US" dirty="0" smtClean="0"/>
              <a:t>直接將有缺失值的資料刪除</a:t>
            </a:r>
            <a:r>
              <a:rPr lang="en-US" altLang="zh-TW" dirty="0" smtClean="0"/>
              <a:t>(</a:t>
            </a:r>
            <a:r>
              <a:rPr lang="zh-TW" altLang="en-US" dirty="0" smtClean="0"/>
              <a:t>當資料集夠大時</a:t>
            </a:r>
            <a:r>
              <a:rPr lang="en-US" altLang="zh-TW" dirty="0" smtClean="0"/>
              <a:t>)</a:t>
            </a:r>
          </a:p>
          <a:p>
            <a:pPr>
              <a:buFont typeface="Wingdings" panose="05000000000000000000" pitchFamily="2" charset="2"/>
              <a:buChar char="Ø"/>
            </a:pPr>
            <a:r>
              <a:rPr lang="zh-TW" altLang="en-US" dirty="0" smtClean="0"/>
              <a:t>假如為單一屬性欄的缺失值過多，則刪除屬性</a:t>
            </a:r>
            <a:endParaRPr lang="en-US" altLang="zh-TW" dirty="0" smtClean="0"/>
          </a:p>
          <a:p>
            <a:pPr>
              <a:buFont typeface="Wingdings" panose="05000000000000000000" pitchFamily="2" charset="2"/>
              <a:buChar char="Ø"/>
            </a:pPr>
            <a:r>
              <a:rPr lang="zh-TW" altLang="en-US" dirty="0" smtClean="0"/>
              <a:t>除了以上兩種情況外也可以補值的方式，將缺失的欄位補上同一屬性欄所有值的平均值或中位數或出現頻率最高的值，但採此做法前必須先評估所擁有的資料是否適合做此處理，如</a:t>
            </a:r>
            <a:r>
              <a:rPr lang="en-US" altLang="zh-TW" dirty="0" smtClean="0"/>
              <a:t>:</a:t>
            </a:r>
            <a:r>
              <a:rPr lang="zh-TW" altLang="en-US" dirty="0" smtClean="0"/>
              <a:t>醫療資料講求精確，可能不適合以補值方式處理</a:t>
            </a:r>
            <a:endParaRPr lang="en-US" altLang="zh-TW" dirty="0" smtClean="0"/>
          </a:p>
          <a:p>
            <a:pPr>
              <a:buFont typeface="Wingdings" panose="05000000000000000000" pitchFamily="2" charset="2"/>
              <a:buChar char="Ø"/>
            </a:pP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10</a:t>
            </a:fld>
            <a:endParaRPr lang="zh-TW" altLang="en-US"/>
          </a:p>
        </p:txBody>
      </p:sp>
    </p:spTree>
    <p:extLst>
      <p:ext uri="{BB962C8B-B14F-4D97-AF65-F5344CB8AC3E}">
        <p14:creationId xmlns:p14="http://schemas.microsoft.com/office/powerpoint/2010/main" val="859840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將</a:t>
            </a:r>
            <a:r>
              <a:rPr lang="zh-TW" altLang="en-US" dirty="0" smtClean="0"/>
              <a:t>數據匯入</a:t>
            </a:r>
            <a:r>
              <a:rPr lang="en-US" altLang="zh-TW" dirty="0" smtClean="0"/>
              <a:t>python</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6662" y="2592934"/>
            <a:ext cx="9951075" cy="4062759"/>
          </a:xfrm>
        </p:spPr>
      </p:pic>
      <p:sp>
        <p:nvSpPr>
          <p:cNvPr id="4" name="投影片編號版面配置區 3"/>
          <p:cNvSpPr>
            <a:spLocks noGrp="1"/>
          </p:cNvSpPr>
          <p:nvPr>
            <p:ph type="sldNum" sz="quarter" idx="12"/>
          </p:nvPr>
        </p:nvSpPr>
        <p:spPr/>
        <p:txBody>
          <a:bodyPr/>
          <a:lstStyle/>
          <a:p>
            <a:fld id="{A6822816-4FE7-4CF0-8F26-FCF10A9B99F2}" type="slidenum">
              <a:rPr lang="zh-TW" altLang="en-US" smtClean="0"/>
              <a:t>11</a:t>
            </a:fld>
            <a:endParaRPr lang="zh-TW" altLang="en-US"/>
          </a:p>
        </p:txBody>
      </p:sp>
      <p:sp>
        <p:nvSpPr>
          <p:cNvPr id="3" name="文字方塊 2"/>
          <p:cNvSpPr txBox="1"/>
          <p:nvPr/>
        </p:nvSpPr>
        <p:spPr>
          <a:xfrm>
            <a:off x="1360562" y="1467297"/>
            <a:ext cx="8910320" cy="1015663"/>
          </a:xfrm>
          <a:prstGeom prst="rect">
            <a:avLst/>
          </a:prstGeom>
          <a:noFill/>
        </p:spPr>
        <p:txBody>
          <a:bodyPr wrap="square" rtlCol="0">
            <a:spAutoFit/>
          </a:bodyPr>
          <a:lstStyle/>
          <a:p>
            <a:r>
              <a:rPr lang="zh-TW" altLang="en-US" sz="2000" dirty="0" smtClean="0"/>
              <a:t>前面將葡萄酒資料整理好後，可以直接匯入</a:t>
            </a:r>
            <a:r>
              <a:rPr lang="en-US" altLang="zh-TW" sz="2000" dirty="0" smtClean="0"/>
              <a:t>python</a:t>
            </a:r>
            <a:r>
              <a:rPr lang="zh-TW" altLang="en-US" sz="2000" dirty="0" smtClean="0"/>
              <a:t>，而當然也有簡單一點的方式如下圖，直接從網址讀到</a:t>
            </a:r>
            <a:r>
              <a:rPr lang="en-US" altLang="zh-TW" sz="2000" dirty="0" smtClean="0"/>
              <a:t>csv</a:t>
            </a:r>
            <a:r>
              <a:rPr lang="zh-TW" altLang="en-US" sz="2000" dirty="0" smtClean="0"/>
              <a:t>檔，再定義屬性欄位，不過由於這是</a:t>
            </a:r>
            <a:r>
              <a:rPr lang="en-US" altLang="zh-TW" sz="2000" dirty="0" smtClean="0"/>
              <a:t>UCI</a:t>
            </a:r>
            <a:r>
              <a:rPr lang="zh-TW" altLang="en-US" sz="2000" dirty="0" smtClean="0"/>
              <a:t>資料才能這樣做，前面的操作是針對當自己所取得的資料時，該如何整理成</a:t>
            </a:r>
            <a:r>
              <a:rPr lang="en-US" altLang="zh-TW" sz="2000" dirty="0" smtClean="0"/>
              <a:t>excel</a:t>
            </a:r>
            <a:r>
              <a:rPr lang="zh-TW" altLang="en-US" sz="2000" dirty="0" smtClean="0"/>
              <a:t>檔</a:t>
            </a:r>
            <a:endParaRPr lang="zh-TW" altLang="en-US" sz="2000" dirty="0"/>
          </a:p>
        </p:txBody>
      </p:sp>
    </p:spTree>
    <p:extLst>
      <p:ext uri="{BB962C8B-B14F-4D97-AF65-F5344CB8AC3E}">
        <p14:creationId xmlns:p14="http://schemas.microsoft.com/office/powerpoint/2010/main" val="1451145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劃分資</a:t>
            </a:r>
            <a:r>
              <a:rPr lang="zh-TW" altLang="en-US" dirty="0"/>
              <a:t>料</a:t>
            </a:r>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12</a:t>
            </a:fld>
            <a:endParaRPr lang="zh-TW" altLang="en-US"/>
          </a:p>
        </p:txBody>
      </p:sp>
      <p:sp>
        <p:nvSpPr>
          <p:cNvPr id="3" name="內容版面配置區 2"/>
          <p:cNvSpPr>
            <a:spLocks noGrp="1"/>
          </p:cNvSpPr>
          <p:nvPr>
            <p:ph idx="1"/>
          </p:nvPr>
        </p:nvSpPr>
        <p:spPr/>
        <p:txBody>
          <a:bodyPr>
            <a:normAutofit/>
          </a:bodyPr>
          <a:lstStyle/>
          <a:p>
            <a:r>
              <a:rPr lang="zh-TW" altLang="en-US" sz="2400" dirty="0" smtClean="0"/>
              <a:t>對於機器學習的分類問題，我們一般是希望先訓練好一個分類基準的模型，接著再將新的資料丟進來做訓練並得到準確率，但假設現在我們手上只有一個</a:t>
            </a:r>
            <a:r>
              <a:rPr lang="en-US" altLang="zh-TW" sz="2400" dirty="0" smtClean="0"/>
              <a:t>wine</a:t>
            </a:r>
            <a:r>
              <a:rPr lang="zh-TW" altLang="en-US" sz="2400" dirty="0" smtClean="0"/>
              <a:t> </a:t>
            </a:r>
            <a:r>
              <a:rPr lang="en-US" altLang="zh-TW" sz="2400" dirty="0" smtClean="0"/>
              <a:t>dataset</a:t>
            </a:r>
            <a:r>
              <a:rPr lang="zh-TW" altLang="en-US" sz="2400" dirty="0" smtClean="0"/>
              <a:t>，這時就必須要劃分資料的方式來對其做訓練</a:t>
            </a:r>
            <a:endParaRPr lang="en-US" altLang="zh-TW" sz="2400" dirty="0" smtClean="0"/>
          </a:p>
          <a:p>
            <a:r>
              <a:rPr lang="zh-TW" altLang="en-US" sz="2400" dirty="0" smtClean="0"/>
              <a:t>劃分資料的方式大概分成三種</a:t>
            </a:r>
            <a:r>
              <a:rPr lang="en-US" altLang="zh-TW" sz="2400" dirty="0" smtClean="0"/>
              <a:t>:</a:t>
            </a:r>
          </a:p>
          <a:p>
            <a:pPr>
              <a:buFont typeface="Wingdings" panose="05000000000000000000" pitchFamily="2" charset="2"/>
              <a:buChar char="Ø"/>
            </a:pPr>
            <a:r>
              <a:rPr lang="en-US" altLang="zh-TW" sz="2400" dirty="0" smtClean="0"/>
              <a:t>K-fold cross validation(K</a:t>
            </a:r>
            <a:r>
              <a:rPr lang="zh-TW" altLang="en-US" sz="2400" dirty="0" smtClean="0"/>
              <a:t>折交叉驗證</a:t>
            </a:r>
            <a:r>
              <a:rPr lang="en-US" altLang="zh-TW" sz="2400" dirty="0" smtClean="0"/>
              <a:t>)</a:t>
            </a:r>
          </a:p>
          <a:p>
            <a:pPr>
              <a:buFont typeface="Wingdings" panose="05000000000000000000" pitchFamily="2" charset="2"/>
              <a:buChar char="Ø"/>
            </a:pPr>
            <a:r>
              <a:rPr lang="en-US" altLang="zh-TW" sz="2400" dirty="0" smtClean="0"/>
              <a:t>Holdout cross validation (Holdout</a:t>
            </a:r>
            <a:r>
              <a:rPr lang="zh-TW" altLang="en-US" sz="2400" dirty="0" smtClean="0"/>
              <a:t>交叉驗證</a:t>
            </a:r>
            <a:r>
              <a:rPr lang="en-US" altLang="zh-TW" sz="2400" dirty="0" smtClean="0"/>
              <a:t>)</a:t>
            </a:r>
          </a:p>
          <a:p>
            <a:pPr>
              <a:buFont typeface="Wingdings" panose="05000000000000000000" pitchFamily="2" charset="2"/>
              <a:buChar char="Ø"/>
            </a:pPr>
            <a:r>
              <a:rPr lang="en-US" altLang="zh-TW" sz="2400" dirty="0"/>
              <a:t>Leave-one-out cross validation(</a:t>
            </a:r>
            <a:r>
              <a:rPr lang="zh-TW" altLang="en-US" sz="2400" dirty="0"/>
              <a:t>留一法交叉驗證</a:t>
            </a:r>
            <a:r>
              <a:rPr lang="en-US" altLang="zh-TW" sz="2400" dirty="0"/>
              <a:t>)</a:t>
            </a:r>
          </a:p>
          <a:p>
            <a:pPr>
              <a:buFont typeface="Wingdings" panose="05000000000000000000" pitchFamily="2" charset="2"/>
              <a:buChar char="Ø"/>
            </a:pPr>
            <a:endParaRPr lang="zh-TW" altLang="en-US" sz="2400" dirty="0"/>
          </a:p>
        </p:txBody>
      </p:sp>
    </p:spTree>
    <p:extLst>
      <p:ext uri="{BB962C8B-B14F-4D97-AF65-F5344CB8AC3E}">
        <p14:creationId xmlns:p14="http://schemas.microsoft.com/office/powerpoint/2010/main" val="3838343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劃分</a:t>
            </a:r>
            <a:r>
              <a:rPr lang="zh-TW" altLang="en-US" dirty="0" smtClean="0"/>
              <a:t>資料</a:t>
            </a:r>
            <a:r>
              <a:rPr lang="en-US" altLang="zh-TW" dirty="0" smtClean="0"/>
              <a:t>(K</a:t>
            </a:r>
            <a:r>
              <a:rPr lang="zh-TW" altLang="en-US" dirty="0" smtClean="0"/>
              <a:t>折交叉驗證</a:t>
            </a:r>
            <a:r>
              <a:rPr lang="en-US" altLang="zh-TW" dirty="0" smtClean="0"/>
              <a:t>)</a:t>
            </a:r>
            <a:endParaRPr lang="zh-TW" altLang="en-US" dirty="0"/>
          </a:p>
        </p:txBody>
      </p:sp>
      <p:sp>
        <p:nvSpPr>
          <p:cNvPr id="3" name="內容版面配置區 2"/>
          <p:cNvSpPr>
            <a:spLocks noGrp="1"/>
          </p:cNvSpPr>
          <p:nvPr>
            <p:ph idx="1"/>
          </p:nvPr>
        </p:nvSpPr>
        <p:spPr>
          <a:xfrm>
            <a:off x="1371600" y="1625600"/>
            <a:ext cx="9601200" cy="4241800"/>
          </a:xfrm>
        </p:spPr>
        <p:txBody>
          <a:bodyPr/>
          <a:lstStyle/>
          <a:p>
            <a:r>
              <a:rPr lang="zh-TW" altLang="en-US" dirty="0" smtClean="0"/>
              <a:t>通常不管資料集的大小，第一個會使用的方式為</a:t>
            </a:r>
            <a:r>
              <a:rPr lang="en-US" altLang="zh-TW" dirty="0" smtClean="0"/>
              <a:t>K</a:t>
            </a:r>
            <a:r>
              <a:rPr lang="zh-TW" altLang="en-US" dirty="0" smtClean="0"/>
              <a:t>折交叉驗證，因為使用</a:t>
            </a:r>
            <a:r>
              <a:rPr lang="en-US" altLang="zh-TW" dirty="0" smtClean="0"/>
              <a:t>K</a:t>
            </a:r>
            <a:r>
              <a:rPr lang="zh-TW" altLang="en-US" dirty="0" smtClean="0"/>
              <a:t>折交叉驗證不用擔心過擬合的問題，它會取</a:t>
            </a:r>
            <a:r>
              <a:rPr lang="en-US" altLang="zh-TW" dirty="0"/>
              <a:t>K</a:t>
            </a:r>
            <a:r>
              <a:rPr lang="zh-TW" altLang="en-US" dirty="0" smtClean="0"/>
              <a:t>次交叉驗證所得的</a:t>
            </a:r>
            <a:r>
              <a:rPr lang="en-US" altLang="zh-TW" dirty="0" smtClean="0"/>
              <a:t>K</a:t>
            </a:r>
            <a:r>
              <a:rPr lang="zh-TW" altLang="en-US" dirty="0" smtClean="0"/>
              <a:t>個準確率做平均</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13</a:t>
            </a:fld>
            <a:endParaRPr lang="zh-TW" altLang="en-US"/>
          </a:p>
        </p:txBody>
      </p:sp>
      <p:pic>
        <p:nvPicPr>
          <p:cNvPr id="29" name="圖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45" y="2636751"/>
            <a:ext cx="6967855" cy="3735707"/>
          </a:xfrm>
          <a:prstGeom prst="rect">
            <a:avLst/>
          </a:prstGeom>
        </p:spPr>
      </p:pic>
      <p:sp>
        <p:nvSpPr>
          <p:cNvPr id="30" name="文字方塊 29"/>
          <p:cNvSpPr txBox="1"/>
          <p:nvPr/>
        </p:nvSpPr>
        <p:spPr>
          <a:xfrm>
            <a:off x="8199120" y="3113406"/>
            <a:ext cx="3789680" cy="2308324"/>
          </a:xfrm>
          <a:prstGeom prst="rect">
            <a:avLst/>
          </a:prstGeom>
          <a:noFill/>
        </p:spPr>
        <p:txBody>
          <a:bodyPr wrap="square" rtlCol="0">
            <a:spAutoFit/>
          </a:bodyPr>
          <a:lstStyle/>
          <a:p>
            <a:r>
              <a:rPr lang="zh-TW" altLang="en-US" dirty="0" smtClean="0"/>
              <a:t>從圖中我們可見，假設</a:t>
            </a:r>
            <a:r>
              <a:rPr lang="en-US" altLang="zh-TW" dirty="0" smtClean="0"/>
              <a:t>K</a:t>
            </a:r>
            <a:r>
              <a:rPr lang="zh-TW" altLang="en-US" dirty="0" smtClean="0"/>
              <a:t>設為</a:t>
            </a:r>
            <a:r>
              <a:rPr lang="en-US" altLang="zh-TW" dirty="0" smtClean="0"/>
              <a:t>10</a:t>
            </a:r>
            <a:r>
              <a:rPr lang="zh-TW" altLang="en-US" dirty="0" smtClean="0"/>
              <a:t>，資料就會被劃分為</a:t>
            </a:r>
            <a:r>
              <a:rPr lang="en-US" altLang="zh-TW" dirty="0" smtClean="0"/>
              <a:t>10</a:t>
            </a:r>
            <a:r>
              <a:rPr lang="zh-TW" altLang="en-US" dirty="0" smtClean="0"/>
              <a:t>份，而每一份在訓練過程中都會輪流作為測試資料集，其他則為訓練資料集來做訓練，所獲得的</a:t>
            </a:r>
            <a:r>
              <a:rPr lang="en-US" altLang="zh-TW" dirty="0" smtClean="0"/>
              <a:t>10</a:t>
            </a:r>
            <a:r>
              <a:rPr lang="zh-TW" altLang="en-US" dirty="0" smtClean="0"/>
              <a:t>次準確率通常以取平均的方式得到最終的準確率。常用的</a:t>
            </a:r>
            <a:r>
              <a:rPr lang="en-US" altLang="zh-TW" dirty="0" smtClean="0"/>
              <a:t>K</a:t>
            </a:r>
            <a:r>
              <a:rPr lang="zh-TW" altLang="en-US" dirty="0" smtClean="0"/>
              <a:t>值包括</a:t>
            </a:r>
            <a:r>
              <a:rPr lang="en-US" altLang="zh-TW" dirty="0" smtClean="0"/>
              <a:t>3</a:t>
            </a:r>
            <a:r>
              <a:rPr lang="zh-TW" altLang="en-US" dirty="0" smtClean="0"/>
              <a:t>、</a:t>
            </a:r>
            <a:r>
              <a:rPr lang="en-US" altLang="zh-TW" dirty="0" smtClean="0"/>
              <a:t>5</a:t>
            </a:r>
            <a:r>
              <a:rPr lang="zh-TW" altLang="en-US" dirty="0" smtClean="0"/>
              <a:t>、</a:t>
            </a:r>
            <a:r>
              <a:rPr lang="en-US" altLang="zh-TW" dirty="0" smtClean="0"/>
              <a:t>7</a:t>
            </a:r>
            <a:r>
              <a:rPr lang="zh-TW" altLang="en-US" dirty="0" smtClean="0"/>
              <a:t>、</a:t>
            </a:r>
            <a:r>
              <a:rPr lang="en-US" altLang="zh-TW" dirty="0" smtClean="0"/>
              <a:t>10</a:t>
            </a:r>
            <a:r>
              <a:rPr lang="zh-TW" altLang="en-US" dirty="0" smtClean="0"/>
              <a:t>，通常</a:t>
            </a:r>
            <a:r>
              <a:rPr lang="en-US" altLang="zh-TW" dirty="0" smtClean="0"/>
              <a:t>K</a:t>
            </a:r>
            <a:r>
              <a:rPr lang="zh-TW" altLang="en-US" dirty="0" smtClean="0"/>
              <a:t>值越大所得偏差越小，結果也越準確</a:t>
            </a:r>
            <a:endParaRPr lang="zh-TW" altLang="en-US" dirty="0"/>
          </a:p>
        </p:txBody>
      </p:sp>
    </p:spTree>
    <p:extLst>
      <p:ext uri="{BB962C8B-B14F-4D97-AF65-F5344CB8AC3E}">
        <p14:creationId xmlns:p14="http://schemas.microsoft.com/office/powerpoint/2010/main" val="254616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過度擬合</a:t>
            </a:r>
            <a:r>
              <a:rPr lang="en-US" altLang="zh-TW" dirty="0" smtClean="0"/>
              <a:t>(Overfitting)</a:t>
            </a:r>
            <a:endParaRPr lang="zh-TW" altLang="en-US" dirty="0"/>
          </a:p>
        </p:txBody>
      </p:sp>
      <p:sp>
        <p:nvSpPr>
          <p:cNvPr id="3" name="內容版面配置區 2"/>
          <p:cNvSpPr>
            <a:spLocks noGrp="1"/>
          </p:cNvSpPr>
          <p:nvPr>
            <p:ph idx="1"/>
          </p:nvPr>
        </p:nvSpPr>
        <p:spPr/>
        <p:txBody>
          <a:bodyPr/>
          <a:lstStyle/>
          <a:p>
            <a:r>
              <a:rPr lang="zh-TW" altLang="en-US" dirty="0" smtClean="0"/>
              <a:t>過度擬合指的是訓練資料集所得的準確率高，但測試資料集的準確率明顯比訓練準確率低，如右圖，原本可能一階方程式就能解的問題，以高階方程式同樣能解，但容易造成結果過度貼近於訓練資料，導致過度擬合</a:t>
            </a:r>
            <a:endParaRPr lang="en-US" altLang="zh-TW" dirty="0" smtClean="0"/>
          </a:p>
          <a:p>
            <a:pPr>
              <a:buFont typeface="Wingdings" panose="05000000000000000000" pitchFamily="2" charset="2"/>
              <a:buChar char="Ø"/>
            </a:pPr>
            <a:endParaRPr lang="en-US" altLang="zh-TW" dirty="0" smtClean="0"/>
          </a:p>
          <a:p>
            <a:pPr>
              <a:buFont typeface="Wingdings" panose="05000000000000000000" pitchFamily="2" charset="2"/>
              <a:buChar char="Ø"/>
            </a:pPr>
            <a:endParaRPr lang="en-US" altLang="zh-TW" dirty="0" smtClean="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14</a:t>
            </a:fld>
            <a:endParaRPr lang="zh-TW" altLang="en-US"/>
          </a:p>
        </p:txBody>
      </p:sp>
      <p:cxnSp>
        <p:nvCxnSpPr>
          <p:cNvPr id="10" name="直線單箭頭接點 9"/>
          <p:cNvCxnSpPr/>
          <p:nvPr/>
        </p:nvCxnSpPr>
        <p:spPr>
          <a:xfrm flipV="1">
            <a:off x="1913860" y="3513706"/>
            <a:ext cx="0" cy="2083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單箭頭接點 10"/>
          <p:cNvCxnSpPr/>
          <p:nvPr/>
        </p:nvCxnSpPr>
        <p:spPr>
          <a:xfrm>
            <a:off x="1913860" y="5597688"/>
            <a:ext cx="2381693" cy="179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文字方塊 11"/>
              <p:cNvSpPr txBox="1"/>
              <p:nvPr/>
            </p:nvSpPr>
            <p:spPr>
              <a:xfrm>
                <a:off x="1371600" y="3452941"/>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371600" y="3452941"/>
                <a:ext cx="382772" cy="461665"/>
              </a:xfrm>
              <a:prstGeom prst="rect">
                <a:avLst/>
              </a:prstGeom>
              <a:blipFill>
                <a:blip r:embed="rId2"/>
                <a:stretch>
                  <a:fillRect r="-19048" b="-3947"/>
                </a:stretch>
              </a:blipFill>
            </p:spPr>
            <p:txBody>
              <a:bodyPr/>
              <a:lstStyle/>
              <a:p>
                <a:r>
                  <a:rPr lang="zh-TW" altLang="en-US">
                    <a:noFill/>
                  </a:rPr>
                  <a:t> </a:t>
                </a:r>
              </a:p>
            </p:txBody>
          </p:sp>
        </mc:Fallback>
      </mc:AlternateContent>
      <p:sp>
        <p:nvSpPr>
          <p:cNvPr id="15" name="矩形 14"/>
          <p:cNvSpPr/>
          <p:nvPr/>
        </p:nvSpPr>
        <p:spPr>
          <a:xfrm>
            <a:off x="3491024" y="377597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984915" y="366251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204129" y="438910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2744397" y="455569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等腰三角形 22"/>
          <p:cNvSpPr/>
          <p:nvPr/>
        </p:nvSpPr>
        <p:spPr>
          <a:xfrm>
            <a:off x="3487706" y="476819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等腰三角形 23"/>
          <p:cNvSpPr/>
          <p:nvPr/>
        </p:nvSpPr>
        <p:spPr>
          <a:xfrm>
            <a:off x="2648705" y="520303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等腰三角形 24"/>
          <p:cNvSpPr/>
          <p:nvPr/>
        </p:nvSpPr>
        <p:spPr>
          <a:xfrm>
            <a:off x="4074633" y="376599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等腰三角形 26"/>
          <p:cNvSpPr/>
          <p:nvPr/>
        </p:nvSpPr>
        <p:spPr>
          <a:xfrm>
            <a:off x="3123138" y="457336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等腰三角形 27"/>
          <p:cNvSpPr/>
          <p:nvPr/>
        </p:nvSpPr>
        <p:spPr>
          <a:xfrm>
            <a:off x="3608217" y="429168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9" name="直線接點 28"/>
          <p:cNvCxnSpPr/>
          <p:nvPr/>
        </p:nvCxnSpPr>
        <p:spPr>
          <a:xfrm flipV="1">
            <a:off x="1959818" y="3623765"/>
            <a:ext cx="2326640" cy="1950721"/>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6" name="文字方塊 35"/>
              <p:cNvSpPr txBox="1"/>
              <p:nvPr/>
            </p:nvSpPr>
            <p:spPr>
              <a:xfrm>
                <a:off x="3940426" y="5646491"/>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3940426" y="5646491"/>
                <a:ext cx="531627" cy="461665"/>
              </a:xfrm>
              <a:prstGeom prst="rect">
                <a:avLst/>
              </a:prstGeom>
              <a:blipFill>
                <a:blip r:embed="rId3"/>
                <a:stretch>
                  <a:fillRect b="-3947"/>
                </a:stretch>
              </a:blipFill>
            </p:spPr>
            <p:txBody>
              <a:bodyPr/>
              <a:lstStyle/>
              <a:p>
                <a:r>
                  <a:rPr lang="zh-TW" altLang="en-US">
                    <a:noFill/>
                  </a:rPr>
                  <a:t> </a:t>
                </a:r>
              </a:p>
            </p:txBody>
          </p:sp>
        </mc:Fallback>
      </mc:AlternateContent>
      <p:sp>
        <p:nvSpPr>
          <p:cNvPr id="37" name="文字方塊 36"/>
          <p:cNvSpPr txBox="1"/>
          <p:nvPr/>
        </p:nvSpPr>
        <p:spPr>
          <a:xfrm>
            <a:off x="2207190" y="6149079"/>
            <a:ext cx="2451867" cy="369332"/>
          </a:xfrm>
          <a:prstGeom prst="rect">
            <a:avLst/>
          </a:prstGeom>
          <a:noFill/>
        </p:spPr>
        <p:txBody>
          <a:bodyPr wrap="square" rtlCol="0">
            <a:spAutoFit/>
          </a:bodyPr>
          <a:lstStyle/>
          <a:p>
            <a:r>
              <a:rPr lang="zh-TW" altLang="en-US" dirty="0" smtClean="0"/>
              <a:t>正常分類情形</a:t>
            </a:r>
            <a:endParaRPr lang="zh-TW" altLang="en-US" dirty="0"/>
          </a:p>
        </p:txBody>
      </p:sp>
      <p:cxnSp>
        <p:nvCxnSpPr>
          <p:cNvPr id="38" name="直線單箭頭接點 37"/>
          <p:cNvCxnSpPr/>
          <p:nvPr/>
        </p:nvCxnSpPr>
        <p:spPr>
          <a:xfrm flipV="1">
            <a:off x="7063859" y="3684530"/>
            <a:ext cx="0" cy="2083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單箭頭接點 38"/>
          <p:cNvCxnSpPr/>
          <p:nvPr/>
        </p:nvCxnSpPr>
        <p:spPr>
          <a:xfrm>
            <a:off x="7063859" y="5768512"/>
            <a:ext cx="2381693" cy="179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文字方塊 39"/>
              <p:cNvSpPr txBox="1"/>
              <p:nvPr/>
            </p:nvSpPr>
            <p:spPr>
              <a:xfrm>
                <a:off x="6521599" y="3623765"/>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6521599" y="3623765"/>
                <a:ext cx="382772" cy="461665"/>
              </a:xfrm>
              <a:prstGeom prst="rect">
                <a:avLst/>
              </a:prstGeom>
              <a:blipFill>
                <a:blip r:embed="rId4"/>
                <a:stretch>
                  <a:fillRect r="-19048" b="-3947"/>
                </a:stretch>
              </a:blipFill>
            </p:spPr>
            <p:txBody>
              <a:bodyPr/>
              <a:lstStyle/>
              <a:p>
                <a:r>
                  <a:rPr lang="zh-TW" altLang="en-US">
                    <a:noFill/>
                  </a:rPr>
                  <a:t> </a:t>
                </a:r>
              </a:p>
            </p:txBody>
          </p:sp>
        </mc:Fallback>
      </mc:AlternateContent>
      <p:sp>
        <p:nvSpPr>
          <p:cNvPr id="41" name="矩形 40"/>
          <p:cNvSpPr/>
          <p:nvPr/>
        </p:nvSpPr>
        <p:spPr>
          <a:xfrm>
            <a:off x="8641023" y="394680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8134914" y="383333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7354128" y="455992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7894396" y="472652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等腰三角形 44"/>
          <p:cNvSpPr/>
          <p:nvPr/>
        </p:nvSpPr>
        <p:spPr>
          <a:xfrm>
            <a:off x="8710134" y="490025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6" name="等腰三角形 45"/>
          <p:cNvSpPr/>
          <p:nvPr/>
        </p:nvSpPr>
        <p:spPr>
          <a:xfrm>
            <a:off x="7798704" y="537385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7" name="等腰三角形 46"/>
          <p:cNvSpPr/>
          <p:nvPr/>
        </p:nvSpPr>
        <p:spPr>
          <a:xfrm>
            <a:off x="9496177" y="393518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8" name="等腰三角形 47"/>
          <p:cNvSpPr/>
          <p:nvPr/>
        </p:nvSpPr>
        <p:spPr>
          <a:xfrm>
            <a:off x="8390093" y="462324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9" name="等腰三角形 48"/>
          <p:cNvSpPr/>
          <p:nvPr/>
        </p:nvSpPr>
        <p:spPr>
          <a:xfrm>
            <a:off x="8828860" y="443495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p:cNvSpPr txBox="1"/>
              <p:nvPr/>
            </p:nvSpPr>
            <p:spPr>
              <a:xfrm>
                <a:off x="9090425" y="5817315"/>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9090425" y="5817315"/>
                <a:ext cx="531627" cy="461665"/>
              </a:xfrm>
              <a:prstGeom prst="rect">
                <a:avLst/>
              </a:prstGeom>
              <a:blipFill>
                <a:blip r:embed="rId5"/>
                <a:stretch>
                  <a:fillRect b="-3947"/>
                </a:stretch>
              </a:blipFill>
            </p:spPr>
            <p:txBody>
              <a:bodyPr/>
              <a:lstStyle/>
              <a:p>
                <a:r>
                  <a:rPr lang="zh-TW" altLang="en-US">
                    <a:noFill/>
                  </a:rPr>
                  <a:t> </a:t>
                </a:r>
              </a:p>
            </p:txBody>
          </p:sp>
        </mc:Fallback>
      </mc:AlternateContent>
      <p:cxnSp>
        <p:nvCxnSpPr>
          <p:cNvPr id="62" name="弧形接點 61"/>
          <p:cNvCxnSpPr/>
          <p:nvPr/>
        </p:nvCxnSpPr>
        <p:spPr>
          <a:xfrm flipV="1">
            <a:off x="7113610" y="4164486"/>
            <a:ext cx="2007403" cy="1566355"/>
          </a:xfrm>
          <a:prstGeom prst="curvedConnector3">
            <a:avLst/>
          </a:prstGeom>
        </p:spPr>
        <p:style>
          <a:lnRef idx="3">
            <a:schemeClr val="accent6"/>
          </a:lnRef>
          <a:fillRef idx="0">
            <a:schemeClr val="accent6"/>
          </a:fillRef>
          <a:effectRef idx="2">
            <a:schemeClr val="accent6"/>
          </a:effectRef>
          <a:fontRef idx="minor">
            <a:schemeClr val="tx1"/>
          </a:fontRef>
        </p:style>
      </p:cxnSp>
      <p:cxnSp>
        <p:nvCxnSpPr>
          <p:cNvPr id="65" name="弧形接點 64"/>
          <p:cNvCxnSpPr/>
          <p:nvPr/>
        </p:nvCxnSpPr>
        <p:spPr>
          <a:xfrm rot="10800000" flipV="1">
            <a:off x="8993101" y="3185673"/>
            <a:ext cx="1257902" cy="963401"/>
          </a:xfrm>
          <a:prstGeom prst="curvedConnector3">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08057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過度擬合</a:t>
            </a:r>
            <a:r>
              <a:rPr lang="en-US" altLang="zh-TW" dirty="0"/>
              <a:t>(Overfitting)</a:t>
            </a:r>
            <a:endParaRPr lang="zh-TW" altLang="en-US" dirty="0"/>
          </a:p>
        </p:txBody>
      </p:sp>
      <p:sp>
        <p:nvSpPr>
          <p:cNvPr id="3" name="內容版面配置區 2"/>
          <p:cNvSpPr>
            <a:spLocks noGrp="1"/>
          </p:cNvSpPr>
          <p:nvPr>
            <p:ph idx="1"/>
          </p:nvPr>
        </p:nvSpPr>
        <p:spPr/>
        <p:txBody>
          <a:bodyPr/>
          <a:lstStyle/>
          <a:p>
            <a:r>
              <a:rPr lang="zh-TW" altLang="en-US" dirty="0" smtClean="0"/>
              <a:t>過度擬合發生可能有以下原因</a:t>
            </a:r>
            <a:r>
              <a:rPr lang="en-US" altLang="zh-TW" dirty="0" smtClean="0"/>
              <a:t>:</a:t>
            </a:r>
          </a:p>
          <a:p>
            <a:pPr>
              <a:buFont typeface="Wingdings" panose="05000000000000000000" pitchFamily="2" charset="2"/>
              <a:buChar char="Ø"/>
            </a:pPr>
            <a:r>
              <a:rPr lang="zh-TW" altLang="en-US" dirty="0" smtClean="0"/>
              <a:t>資料筆數太少，抽樣方法錯誤</a:t>
            </a:r>
            <a:r>
              <a:rPr lang="en-US" altLang="zh-TW" dirty="0" smtClean="0"/>
              <a:t>(</a:t>
            </a:r>
            <a:r>
              <a:rPr lang="zh-TW" altLang="en-US" dirty="0" smtClean="0"/>
              <a:t>增加資料量、使用交叉驗證</a:t>
            </a:r>
            <a:r>
              <a:rPr lang="en-US" altLang="zh-TW" dirty="0" smtClean="0"/>
              <a:t>)</a:t>
            </a:r>
          </a:p>
          <a:p>
            <a:pPr>
              <a:buFont typeface="Wingdings" panose="05000000000000000000" pitchFamily="2" charset="2"/>
              <a:buChar char="Ø"/>
            </a:pPr>
            <a:r>
              <a:rPr lang="zh-TW" altLang="en-US" dirty="0" smtClean="0"/>
              <a:t>噪音數據干擾</a:t>
            </a:r>
            <a:r>
              <a:rPr lang="en-US" altLang="zh-TW" dirty="0" smtClean="0"/>
              <a:t>(</a:t>
            </a:r>
            <a:r>
              <a:rPr lang="zh-TW" altLang="en-US" dirty="0" smtClean="0"/>
              <a:t>利用特徵選擇解決</a:t>
            </a:r>
            <a:r>
              <a:rPr lang="en-US" altLang="zh-TW" dirty="0" smtClean="0"/>
              <a:t>)</a:t>
            </a:r>
          </a:p>
          <a:p>
            <a:pPr>
              <a:buFont typeface="Wingdings" panose="05000000000000000000" pitchFamily="2" charset="2"/>
              <a:buChar char="Ø"/>
            </a:pPr>
            <a:r>
              <a:rPr lang="zh-TW" altLang="en-US" dirty="0" smtClean="0"/>
              <a:t>參數太多，模型複雜度過高</a:t>
            </a:r>
            <a:r>
              <a:rPr lang="en-US" altLang="zh-TW" dirty="0" smtClean="0"/>
              <a:t>(</a:t>
            </a:r>
            <a:r>
              <a:rPr lang="zh-TW" altLang="en-US" dirty="0" smtClean="0"/>
              <a:t>利用正規化解決</a:t>
            </a:r>
            <a:r>
              <a:rPr lang="en-US" altLang="zh-TW" dirty="0" smtClean="0"/>
              <a:t>)</a:t>
            </a:r>
          </a:p>
          <a:p>
            <a:pPr>
              <a:buFont typeface="Wingdings" panose="05000000000000000000" pitchFamily="2" charset="2"/>
              <a:buChar char="Ø"/>
            </a:pPr>
            <a:r>
              <a:rPr lang="zh-TW" altLang="en-US" dirty="0" smtClean="0"/>
              <a:t>減少數據維度</a:t>
            </a:r>
            <a:r>
              <a:rPr lang="en-US" altLang="zh-TW" dirty="0" smtClean="0"/>
              <a:t>(</a:t>
            </a:r>
            <a:r>
              <a:rPr lang="zh-TW" altLang="en-US" dirty="0" smtClean="0"/>
              <a:t>降維方法</a:t>
            </a:r>
            <a:r>
              <a:rPr lang="en-US" altLang="zh-TW" dirty="0" smtClean="0"/>
              <a:t>)</a:t>
            </a:r>
          </a:p>
          <a:p>
            <a:pPr>
              <a:buFont typeface="Wingdings" panose="05000000000000000000" pitchFamily="2" charset="2"/>
              <a:buChar char="Ø"/>
            </a:pPr>
            <a:endParaRPr lang="en-US" altLang="zh-TW" dirty="0" smtClean="0"/>
          </a:p>
          <a:p>
            <a:pPr>
              <a:buFont typeface="Wingdings" panose="05000000000000000000" pitchFamily="2" charset="2"/>
              <a:buChar char="Ø"/>
            </a:pP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15</a:t>
            </a:fld>
            <a:endParaRPr lang="zh-TW" altLang="en-US"/>
          </a:p>
        </p:txBody>
      </p:sp>
    </p:spTree>
    <p:extLst>
      <p:ext uri="{BB962C8B-B14F-4D97-AF65-F5344CB8AC3E}">
        <p14:creationId xmlns:p14="http://schemas.microsoft.com/office/powerpoint/2010/main" val="2114587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劃分資料</a:t>
            </a:r>
            <a:r>
              <a:rPr lang="en-US" altLang="zh-TW" dirty="0" smtClean="0"/>
              <a:t> (Holdout</a:t>
            </a:r>
            <a:r>
              <a:rPr lang="zh-TW" altLang="en-US" dirty="0" smtClean="0"/>
              <a:t>驗證</a:t>
            </a:r>
            <a:r>
              <a:rPr lang="en-US" altLang="zh-TW" dirty="0"/>
              <a:t>)</a:t>
            </a:r>
            <a:br>
              <a:rPr lang="en-US" altLang="zh-TW" dirty="0"/>
            </a:br>
            <a:endParaRPr lang="zh-TW" altLang="en-US" dirty="0"/>
          </a:p>
        </p:txBody>
      </p:sp>
      <p:sp>
        <p:nvSpPr>
          <p:cNvPr id="3" name="內容版面配置區 2"/>
          <p:cNvSpPr>
            <a:spLocks noGrp="1"/>
          </p:cNvSpPr>
          <p:nvPr>
            <p:ph idx="1"/>
          </p:nvPr>
        </p:nvSpPr>
        <p:spPr>
          <a:xfrm>
            <a:off x="1371600" y="1889760"/>
            <a:ext cx="9601200" cy="3977640"/>
          </a:xfrm>
        </p:spPr>
        <p:txBody>
          <a:bodyPr/>
          <a:lstStyle/>
          <a:p>
            <a:r>
              <a:rPr lang="en-US" altLang="zh-TW" dirty="0" smtClean="0"/>
              <a:t>Holdout</a:t>
            </a:r>
            <a:r>
              <a:rPr lang="zh-TW" altLang="en-US" dirty="0" smtClean="0"/>
              <a:t>驗證的做法為將其中</a:t>
            </a:r>
            <a:r>
              <a:rPr lang="en-US" altLang="zh-TW" dirty="0" smtClean="0"/>
              <a:t>p%</a:t>
            </a:r>
            <a:r>
              <a:rPr lang="zh-TW" altLang="en-US" dirty="0" smtClean="0"/>
              <a:t>的資料作為訓練資料集，</a:t>
            </a:r>
            <a:r>
              <a:rPr lang="en-US" altLang="zh-TW" dirty="0" smtClean="0"/>
              <a:t>(1-p)%</a:t>
            </a:r>
            <a:r>
              <a:rPr lang="zh-TW" altLang="en-US" dirty="0" smtClean="0"/>
              <a:t>的資料作為測試資料集</a:t>
            </a:r>
            <a:r>
              <a:rPr lang="zh-TW" altLang="en-US" dirty="0"/>
              <a:t>，因為容易有過度擬合的情況產生，通常</a:t>
            </a:r>
            <a:r>
              <a:rPr lang="zh-TW" altLang="en-US" dirty="0" smtClean="0"/>
              <a:t>在資料集夠大時才會使用，常用的</a:t>
            </a:r>
            <a:r>
              <a:rPr lang="en-US" altLang="zh-TW" dirty="0" smtClean="0"/>
              <a:t>Holdout</a:t>
            </a:r>
            <a:r>
              <a:rPr lang="zh-TW" altLang="en-US" dirty="0" smtClean="0"/>
              <a:t>驗證比例為</a:t>
            </a:r>
            <a:r>
              <a:rPr lang="en-US" altLang="zh-TW" dirty="0" smtClean="0"/>
              <a:t>80/20</a:t>
            </a:r>
            <a:r>
              <a:rPr lang="zh-TW" altLang="en-US" dirty="0" smtClean="0"/>
              <a:t>、</a:t>
            </a:r>
            <a:r>
              <a:rPr lang="en-US" altLang="zh-TW" dirty="0" smtClean="0"/>
              <a:t>70/30</a:t>
            </a:r>
            <a:r>
              <a:rPr lang="zh-TW" altLang="en-US" dirty="0" smtClean="0"/>
              <a:t>、</a:t>
            </a:r>
            <a:r>
              <a:rPr lang="en-US" altLang="zh-TW" dirty="0" smtClean="0"/>
              <a:t>60/40</a:t>
            </a:r>
            <a:r>
              <a:rPr lang="zh-TW" altLang="en-US" dirty="0" smtClean="0"/>
              <a:t>，哪一種劃分所得準確率最高要經過嘗試才能得知</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16</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287" y="3493316"/>
            <a:ext cx="7407593" cy="2453717"/>
          </a:xfrm>
          <a:prstGeom prst="rect">
            <a:avLst/>
          </a:prstGeom>
        </p:spPr>
      </p:pic>
      <p:sp>
        <p:nvSpPr>
          <p:cNvPr id="6" name="文字方塊 5"/>
          <p:cNvSpPr txBox="1"/>
          <p:nvPr/>
        </p:nvSpPr>
        <p:spPr>
          <a:xfrm>
            <a:off x="5384323" y="5562461"/>
            <a:ext cx="2001520" cy="369332"/>
          </a:xfrm>
          <a:prstGeom prst="rect">
            <a:avLst/>
          </a:prstGeom>
          <a:noFill/>
        </p:spPr>
        <p:txBody>
          <a:bodyPr wrap="square" rtlCol="0">
            <a:spAutoFit/>
          </a:bodyPr>
          <a:lstStyle/>
          <a:p>
            <a:r>
              <a:rPr lang="en-US" altLang="zh-TW" dirty="0" smtClean="0"/>
              <a:t>p%</a:t>
            </a:r>
            <a:endParaRPr lang="zh-TW" altLang="en-US" dirty="0"/>
          </a:p>
        </p:txBody>
      </p:sp>
      <p:sp>
        <p:nvSpPr>
          <p:cNvPr id="7" name="文字方塊 6"/>
          <p:cNvSpPr txBox="1"/>
          <p:nvPr/>
        </p:nvSpPr>
        <p:spPr>
          <a:xfrm>
            <a:off x="8412480" y="5557242"/>
            <a:ext cx="2001520" cy="369332"/>
          </a:xfrm>
          <a:prstGeom prst="rect">
            <a:avLst/>
          </a:prstGeom>
          <a:noFill/>
        </p:spPr>
        <p:txBody>
          <a:bodyPr wrap="square" rtlCol="0">
            <a:spAutoFit/>
          </a:bodyPr>
          <a:lstStyle/>
          <a:p>
            <a:r>
              <a:rPr lang="en-US" altLang="zh-TW" dirty="0" smtClean="0"/>
              <a:t>1-p%</a:t>
            </a:r>
            <a:endParaRPr lang="zh-TW" altLang="en-US" dirty="0"/>
          </a:p>
        </p:txBody>
      </p:sp>
    </p:spTree>
    <p:extLst>
      <p:ext uri="{BB962C8B-B14F-4D97-AF65-F5344CB8AC3E}">
        <p14:creationId xmlns:p14="http://schemas.microsoft.com/office/powerpoint/2010/main" val="3465361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劃分</a:t>
            </a:r>
            <a:r>
              <a:rPr lang="zh-TW" altLang="en-US" dirty="0" smtClean="0"/>
              <a:t>資料</a:t>
            </a:r>
            <a:r>
              <a:rPr lang="en-US" altLang="zh-TW" dirty="0"/>
              <a:t>(</a:t>
            </a:r>
            <a:r>
              <a:rPr lang="zh-TW" altLang="en-US" dirty="0"/>
              <a:t>留一法交叉驗證</a:t>
            </a:r>
            <a:r>
              <a:rPr lang="en-US" altLang="zh-TW" dirty="0"/>
              <a:t>)</a:t>
            </a:r>
            <a:br>
              <a:rPr lang="en-US" altLang="zh-TW" dirty="0"/>
            </a:br>
            <a:endParaRPr lang="zh-TW" altLang="en-US" dirty="0"/>
          </a:p>
        </p:txBody>
      </p:sp>
      <p:sp>
        <p:nvSpPr>
          <p:cNvPr id="3" name="內容版面配置區 2"/>
          <p:cNvSpPr>
            <a:spLocks noGrp="1"/>
          </p:cNvSpPr>
          <p:nvPr>
            <p:ph idx="1"/>
          </p:nvPr>
        </p:nvSpPr>
        <p:spPr>
          <a:xfrm>
            <a:off x="1371600" y="1859280"/>
            <a:ext cx="9601200" cy="4008120"/>
          </a:xfrm>
        </p:spPr>
        <p:txBody>
          <a:bodyPr/>
          <a:lstStyle/>
          <a:p>
            <a:r>
              <a:rPr lang="zh-TW" altLang="en-US" dirty="0" smtClean="0"/>
              <a:t>留一法交叉驗證通常在資料集較小時使用，為</a:t>
            </a:r>
            <a:r>
              <a:rPr lang="en-US" altLang="zh-TW" dirty="0" smtClean="0"/>
              <a:t>K</a:t>
            </a:r>
            <a:r>
              <a:rPr lang="zh-TW" altLang="en-US" dirty="0" smtClean="0"/>
              <a:t>折交叉驗證的退化，</a:t>
            </a:r>
            <a:r>
              <a:rPr lang="zh-TW" altLang="en-US" dirty="0" smtClean="0">
                <a:solidFill>
                  <a:srgbClr val="FF0000"/>
                </a:solidFill>
              </a:rPr>
              <a:t>每一次只取一筆資料</a:t>
            </a:r>
            <a:r>
              <a:rPr lang="zh-TW" altLang="en-US" dirty="0" smtClean="0"/>
              <a:t>作為測試資料集，所得預測類別再與真實類別做比對</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17</a:t>
            </a:fld>
            <a:endParaRPr lang="zh-TW"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538" y="2955158"/>
            <a:ext cx="6406198" cy="3498228"/>
          </a:xfrm>
          <a:prstGeom prst="rect">
            <a:avLst/>
          </a:prstGeom>
        </p:spPr>
      </p:pic>
    </p:spTree>
    <p:extLst>
      <p:ext uri="{BB962C8B-B14F-4D97-AF65-F5344CB8AC3E}">
        <p14:creationId xmlns:p14="http://schemas.microsoft.com/office/powerpoint/2010/main" val="761603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特徵縮放使資料具相同比例</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nSpc>
                    <a:spcPct val="150000"/>
                  </a:lnSpc>
                </a:pPr>
                <a:r>
                  <a:rPr lang="zh-TW" altLang="en-US" sz="2400" dirty="0" smtClean="0"/>
                  <a:t>在將資料以機器學習方法分類之前，也要記得先將資料做標準化，其公式</a:t>
                </a:r>
                <a:r>
                  <a:rPr lang="en-US" altLang="zh-TW" sz="2400" dirty="0" smtClean="0"/>
                  <a:t>= </a:t>
                </a:r>
                <a14:m>
                  <m:oMath xmlns:m="http://schemas.openxmlformats.org/officeDocument/2006/math">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𝜇</m:t>
                        </m:r>
                      </m:num>
                      <m:den>
                        <m:r>
                          <a:rPr lang="zh-TW" altLang="en-US" sz="2400" i="1" smtClean="0">
                            <a:latin typeface="Cambria Math" panose="02040503050406030204" pitchFamily="18" charset="0"/>
                          </a:rPr>
                          <m:t>𝜎</m:t>
                        </m:r>
                      </m:den>
                    </m:f>
                  </m:oMath>
                </a14:m>
                <a:r>
                  <a:rPr lang="zh-TW" altLang="en-US" sz="2400" dirty="0" smtClean="0"/>
                  <a:t> ，</a:t>
                </a:r>
                <a14:m>
                  <m:oMath xmlns:m="http://schemas.openxmlformats.org/officeDocument/2006/math">
                    <m:r>
                      <a:rPr lang="en-US" altLang="zh-TW" sz="2400" b="0" i="1" dirty="0" smtClean="0">
                        <a:latin typeface="Cambria Math" panose="02040503050406030204" pitchFamily="18" charset="0"/>
                      </a:rPr>
                      <m:t>𝑥</m:t>
                    </m:r>
                  </m:oMath>
                </a14:m>
                <a:r>
                  <a:rPr lang="zh-TW" altLang="en-US" sz="2400" dirty="0" smtClean="0"/>
                  <a:t>為特徵值，</a:t>
                </a:r>
                <a14:m>
                  <m:oMath xmlns:m="http://schemas.openxmlformats.org/officeDocument/2006/math">
                    <m:r>
                      <a:rPr lang="zh-TW" altLang="en-US" sz="2400" i="1" smtClean="0">
                        <a:latin typeface="Cambria Math" panose="02040503050406030204" pitchFamily="18" charset="0"/>
                      </a:rPr>
                      <m:t>𝜇</m:t>
                    </m:r>
                    <m:r>
                      <a:rPr lang="zh-TW" altLang="en-US" sz="2400" i="1">
                        <a:latin typeface="Cambria Math" panose="02040503050406030204" pitchFamily="18" charset="0"/>
                      </a:rPr>
                      <m:t>為</m:t>
                    </m:r>
                  </m:oMath>
                </a14:m>
                <a:r>
                  <a:rPr lang="zh-TW" altLang="en-US" sz="2400" dirty="0" smtClean="0"/>
                  <a:t>特徵的平均值，</a:t>
                </a:r>
                <a14:m>
                  <m:oMath xmlns:m="http://schemas.openxmlformats.org/officeDocument/2006/math">
                    <m:r>
                      <a:rPr lang="zh-TW" altLang="en-US" sz="2400" i="1" smtClean="0">
                        <a:latin typeface="Cambria Math" panose="02040503050406030204" pitchFamily="18" charset="0"/>
                      </a:rPr>
                      <m:t>𝜎</m:t>
                    </m:r>
                    <m:r>
                      <a:rPr lang="zh-TW" altLang="en-US" sz="2400" i="1">
                        <a:latin typeface="Cambria Math" panose="02040503050406030204" pitchFamily="18" charset="0"/>
                      </a:rPr>
                      <m:t>為標準差</m:t>
                    </m:r>
                  </m:oMath>
                </a14:m>
                <a:r>
                  <a:rPr lang="zh-TW" altLang="en-US" sz="2400" dirty="0" smtClean="0"/>
                  <a:t>，透過標準化可以讓特徵值縮放到有限的範圍內，避免太多離群值而影響分類</a:t>
                </a:r>
                <a:r>
                  <a:rPr lang="zh-TW" altLang="en-US" sz="2400" dirty="0"/>
                  <a:t>結果</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8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6822816-4FE7-4CF0-8F26-FCF10A9B99F2}" type="slidenum">
              <a:rPr lang="zh-TW" altLang="en-US" smtClean="0"/>
              <a:t>18</a:t>
            </a:fld>
            <a:endParaRPr lang="zh-TW" altLang="en-US"/>
          </a:p>
        </p:txBody>
      </p:sp>
    </p:spTree>
    <p:extLst>
      <p:ext uri="{BB962C8B-B14F-4D97-AF65-F5344CB8AC3E}">
        <p14:creationId xmlns:p14="http://schemas.microsoft.com/office/powerpoint/2010/main" val="3854239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特徵提取與特徵選取</a:t>
            </a:r>
            <a:endParaRPr lang="zh-TW" altLang="en-US" dirty="0"/>
          </a:p>
        </p:txBody>
      </p:sp>
      <p:sp>
        <p:nvSpPr>
          <p:cNvPr id="3" name="內容版面配置區 2"/>
          <p:cNvSpPr>
            <a:spLocks noGrp="1"/>
          </p:cNvSpPr>
          <p:nvPr>
            <p:ph idx="1"/>
          </p:nvPr>
        </p:nvSpPr>
        <p:spPr>
          <a:xfrm>
            <a:off x="1371600" y="1849120"/>
            <a:ext cx="10023231" cy="4167386"/>
          </a:xfrm>
        </p:spPr>
        <p:txBody>
          <a:bodyPr>
            <a:normAutofit/>
          </a:bodyPr>
          <a:lstStyle/>
          <a:p>
            <a:pPr marL="0" indent="0">
              <a:buNone/>
            </a:pPr>
            <a:r>
              <a:rPr lang="zh-TW" altLang="en-US" sz="2400" dirty="0" smtClean="0"/>
              <a:t>前面提到過度擬合的問題，其發生原因可能是特徵太多或是含有不重要的特徵，此時就可以利用到特徵提取與特徵選取的方法，而這兩種方法雖然都能夠降維，不過代表意義不同，容易混淆</a:t>
            </a:r>
            <a:endParaRPr lang="en-US" altLang="zh-TW" sz="2400" dirty="0" smtClean="0"/>
          </a:p>
          <a:p>
            <a:pPr marL="0" indent="0">
              <a:buNone/>
            </a:pPr>
            <a:endParaRPr lang="en-US" altLang="zh-TW" sz="2400" dirty="0" smtClean="0"/>
          </a:p>
          <a:p>
            <a:pPr marL="0" indent="0">
              <a:buNone/>
            </a:pPr>
            <a:r>
              <a:rPr lang="zh-TW" altLang="en-US" sz="2400" dirty="0" smtClean="0"/>
              <a:t>特徵提取</a:t>
            </a:r>
            <a:r>
              <a:rPr lang="en-US" altLang="zh-TW" sz="2400" dirty="0" smtClean="0"/>
              <a:t>(Feature extraction): </a:t>
            </a:r>
            <a:r>
              <a:rPr lang="zh-TW" altLang="en-US" sz="2400" dirty="0" smtClean="0"/>
              <a:t>特徵提取為將特徵從資料集</a:t>
            </a:r>
            <a:r>
              <a:rPr lang="en-US" altLang="zh-TW" sz="2400" dirty="0" smtClean="0"/>
              <a:t>(</a:t>
            </a:r>
            <a:r>
              <a:rPr lang="zh-TW" altLang="en-US" sz="2400" dirty="0" smtClean="0"/>
              <a:t>通常是圖片或文本的資料集</a:t>
            </a:r>
            <a:r>
              <a:rPr lang="en-US" altLang="zh-TW" sz="2400" dirty="0" smtClean="0"/>
              <a:t>)</a:t>
            </a:r>
            <a:r>
              <a:rPr lang="zh-TW" altLang="en-US" sz="2400" dirty="0" smtClean="0"/>
              <a:t>提取出來，或者將提取出的特徵映射</a:t>
            </a:r>
            <a:r>
              <a:rPr lang="en-US" altLang="zh-TW" sz="2400" dirty="0" smtClean="0"/>
              <a:t>(mapping)</a:t>
            </a:r>
            <a:r>
              <a:rPr lang="zh-TW" altLang="en-US" sz="2400" dirty="0" smtClean="0"/>
              <a:t>到一個新的特徵空間</a:t>
            </a:r>
            <a:endParaRPr lang="en-US" altLang="zh-TW" sz="2400" dirty="0" smtClean="0"/>
          </a:p>
          <a:p>
            <a:pPr marL="0" indent="0">
              <a:buNone/>
            </a:pPr>
            <a:endParaRPr lang="en-US" altLang="zh-TW" sz="2400" dirty="0" smtClean="0"/>
          </a:p>
          <a:p>
            <a:pPr marL="0" indent="0">
              <a:buNone/>
            </a:pPr>
            <a:r>
              <a:rPr lang="zh-TW" altLang="en-US" sz="2400" dirty="0" smtClean="0"/>
              <a:t>特徵選擇為</a:t>
            </a:r>
            <a:r>
              <a:rPr lang="en-US" altLang="zh-TW" sz="2400" dirty="0" smtClean="0"/>
              <a:t>(Feature selection):</a:t>
            </a:r>
            <a:r>
              <a:rPr lang="zh-TW" altLang="en-US" sz="2400" dirty="0" smtClean="0"/>
              <a:t> 特徵選擇為將所擁有的特徵依重要度高低排列，視自己需求選取要以幾個特徵做訓練</a:t>
            </a:r>
            <a:endParaRPr lang="en-US" altLang="zh-TW" sz="2400" dirty="0" smtClean="0"/>
          </a:p>
          <a:p>
            <a:pPr marL="0" indent="0">
              <a:buNone/>
            </a:pPr>
            <a:endParaRPr lang="en-US" altLang="zh-TW" sz="2400" dirty="0"/>
          </a:p>
          <a:p>
            <a:pPr marL="0" indent="0">
              <a:buNone/>
            </a:pPr>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19</a:t>
            </a:fld>
            <a:endParaRPr lang="zh-TW" altLang="en-US"/>
          </a:p>
        </p:txBody>
      </p:sp>
    </p:spTree>
    <p:extLst>
      <p:ext uri="{BB962C8B-B14F-4D97-AF65-F5344CB8AC3E}">
        <p14:creationId xmlns:p14="http://schemas.microsoft.com/office/powerpoint/2010/main" val="19222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前言</a:t>
            </a:r>
            <a:endParaRPr lang="zh-TW" altLang="en-US" dirty="0"/>
          </a:p>
        </p:txBody>
      </p:sp>
      <p:sp>
        <p:nvSpPr>
          <p:cNvPr id="3" name="內容版面配置區 2"/>
          <p:cNvSpPr>
            <a:spLocks noGrp="1"/>
          </p:cNvSpPr>
          <p:nvPr>
            <p:ph idx="1"/>
          </p:nvPr>
        </p:nvSpPr>
        <p:spPr/>
        <p:txBody>
          <a:bodyPr/>
          <a:lstStyle/>
          <a:p>
            <a:r>
              <a:rPr lang="zh-TW" altLang="en-US" dirty="0" smtClean="0"/>
              <a:t>本周所講的部分為資料前處理，對於機器學習演算法來說，資料前處理的部分要是沒有掌握好，所得的分類結果可能受到影響而使結果不符預期。資料前處理通常分為許多步驟，然後也並不是每個步驟都一定要做，所以必須去評估並判斷，而判斷標準在於實作經驗的累積，書本中的知識只是紙上談兵，唯有自己動手實作才能發現問題點，使用不同方法嘗試去解決。本章節不會在程式部分著墨太多，僅會提到一些基礎的觀念，實作的部分請同學自行從網路上常見的</a:t>
            </a:r>
            <a:r>
              <a:rPr lang="en-US" altLang="zh-TW" dirty="0" smtClean="0"/>
              <a:t>UCI</a:t>
            </a:r>
            <a:r>
              <a:rPr lang="zh-TW" altLang="en-US" dirty="0" smtClean="0"/>
              <a:t> </a:t>
            </a:r>
            <a:r>
              <a:rPr lang="en-US" altLang="zh-TW" dirty="0" smtClean="0"/>
              <a:t>dataset</a:t>
            </a:r>
            <a:r>
              <a:rPr lang="zh-TW" altLang="en-US" dirty="0" smtClean="0"/>
              <a:t>當中找資料來練習</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2</a:t>
            </a:fld>
            <a:endParaRPr lang="zh-TW" altLang="en-US"/>
          </a:p>
        </p:txBody>
      </p:sp>
    </p:spTree>
    <p:extLst>
      <p:ext uri="{BB962C8B-B14F-4D97-AF65-F5344CB8AC3E}">
        <p14:creationId xmlns:p14="http://schemas.microsoft.com/office/powerpoint/2010/main" val="2757819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特徵提取</a:t>
            </a:r>
            <a:endParaRPr lang="zh-TW" altLang="en-US" dirty="0"/>
          </a:p>
        </p:txBody>
      </p:sp>
      <p:sp>
        <p:nvSpPr>
          <p:cNvPr id="3" name="內容版面配置區 2"/>
          <p:cNvSpPr>
            <a:spLocks noGrp="1"/>
          </p:cNvSpPr>
          <p:nvPr>
            <p:ph idx="1"/>
          </p:nvPr>
        </p:nvSpPr>
        <p:spPr>
          <a:xfrm>
            <a:off x="1371600" y="1747520"/>
            <a:ext cx="9601200" cy="4119880"/>
          </a:xfrm>
        </p:spPr>
        <p:txBody>
          <a:bodyPr>
            <a:normAutofit/>
          </a:bodyPr>
          <a:lstStyle/>
          <a:p>
            <a:r>
              <a:rPr lang="zh-TW" altLang="en-US" sz="2400" dirty="0" smtClean="0"/>
              <a:t>一般談到特徵提取比較通常是指對影像或者文本的資料利用一些影像處理或者詞袋模型的方法去把特徵提取出來，這邊則是</a:t>
            </a:r>
            <a:r>
              <a:rPr lang="zh-TW" altLang="en-US" sz="2400" dirty="0"/>
              <a:t>要談到從特徵中導出資訊來建構新的特徵子集</a:t>
            </a:r>
          </a:p>
          <a:p>
            <a:endParaRPr lang="en-US" altLang="zh-TW" sz="2400" dirty="0" smtClean="0"/>
          </a:p>
          <a:p>
            <a:r>
              <a:rPr lang="zh-TW" altLang="en-US" sz="2400" dirty="0" smtClean="0"/>
              <a:t>常見特徵提取方式</a:t>
            </a:r>
            <a:r>
              <a:rPr lang="en-US" altLang="zh-TW" sz="2400" dirty="0" smtClean="0"/>
              <a:t>:</a:t>
            </a:r>
            <a:r>
              <a:rPr lang="zh-TW" altLang="en-US" sz="2400" dirty="0" smtClean="0"/>
              <a:t> </a:t>
            </a:r>
            <a:endParaRPr lang="en-US" altLang="zh-TW" sz="2400" dirty="0" smtClean="0"/>
          </a:p>
          <a:p>
            <a:pPr>
              <a:buFont typeface="Wingdings" panose="05000000000000000000" pitchFamily="2" charset="2"/>
              <a:buChar char="Ø"/>
            </a:pPr>
            <a:r>
              <a:rPr lang="en-US" altLang="zh-TW" sz="2400" dirty="0"/>
              <a:t>Principal component analysis </a:t>
            </a:r>
            <a:r>
              <a:rPr lang="en-US" altLang="zh-TW" sz="2400" dirty="0" smtClean="0"/>
              <a:t>(</a:t>
            </a:r>
            <a:r>
              <a:rPr lang="zh-TW" altLang="en-US" sz="2400" dirty="0" smtClean="0"/>
              <a:t>主成分分析</a:t>
            </a:r>
            <a:r>
              <a:rPr lang="en-US" altLang="zh-TW" sz="2400" dirty="0" smtClean="0"/>
              <a:t>)</a:t>
            </a:r>
            <a:r>
              <a:rPr lang="zh-TW" altLang="en-US" sz="2400" dirty="0" smtClean="0"/>
              <a:t> </a:t>
            </a:r>
            <a:r>
              <a:rPr lang="en-US" altLang="zh-TW" sz="2400" dirty="0" smtClean="0"/>
              <a:t>(</a:t>
            </a:r>
            <a:r>
              <a:rPr lang="zh-TW" altLang="en-US" sz="2400" dirty="0" smtClean="0"/>
              <a:t>非監督式學習</a:t>
            </a:r>
            <a:r>
              <a:rPr lang="en-US" altLang="zh-TW" sz="2400" dirty="0" smtClean="0"/>
              <a:t>)</a:t>
            </a:r>
          </a:p>
          <a:p>
            <a:pPr>
              <a:buFont typeface="Wingdings" panose="05000000000000000000" pitchFamily="2" charset="2"/>
              <a:buChar char="Ø"/>
            </a:pPr>
            <a:r>
              <a:rPr lang="en-US" altLang="zh-TW" sz="2400" dirty="0"/>
              <a:t>Linear Discriminant Analysis</a:t>
            </a:r>
            <a:r>
              <a:rPr lang="en-US" altLang="zh-TW" sz="2400" dirty="0" smtClean="0"/>
              <a:t>(</a:t>
            </a:r>
            <a:r>
              <a:rPr lang="zh-TW" altLang="en-US" sz="2400" dirty="0" smtClean="0"/>
              <a:t>線性判別分析</a:t>
            </a:r>
            <a:r>
              <a:rPr lang="en-US" altLang="zh-TW" sz="2400" dirty="0" smtClean="0"/>
              <a:t>)</a:t>
            </a:r>
            <a:r>
              <a:rPr lang="zh-TW" altLang="en-US" sz="2400" dirty="0" smtClean="0"/>
              <a:t> </a:t>
            </a:r>
            <a:r>
              <a:rPr lang="en-US" altLang="zh-TW" sz="2400" dirty="0" smtClean="0"/>
              <a:t>(</a:t>
            </a:r>
            <a:r>
              <a:rPr lang="zh-TW" altLang="en-US" sz="2400" dirty="0" smtClean="0"/>
              <a:t>監督式學習</a:t>
            </a:r>
            <a:r>
              <a:rPr lang="en-US" altLang="zh-TW" sz="2400" dirty="0" smtClean="0"/>
              <a:t>)</a:t>
            </a:r>
          </a:p>
          <a:p>
            <a:endParaRPr lang="zh-TW" altLang="en-US" sz="2400" dirty="0"/>
          </a:p>
          <a:p>
            <a:endParaRPr lang="zh-TW" altLang="en-US" sz="2400" dirty="0"/>
          </a:p>
          <a:p>
            <a:pPr marL="0" indent="0">
              <a:buNone/>
            </a:pPr>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20</a:t>
            </a:fld>
            <a:endParaRPr lang="zh-TW" altLang="en-US"/>
          </a:p>
        </p:txBody>
      </p:sp>
    </p:spTree>
    <p:extLst>
      <p:ext uri="{BB962C8B-B14F-4D97-AF65-F5344CB8AC3E}">
        <p14:creationId xmlns:p14="http://schemas.microsoft.com/office/powerpoint/2010/main" val="2327095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10688320" cy="1485900"/>
          </a:xfrm>
        </p:spPr>
        <p:txBody>
          <a:bodyPr/>
          <a:lstStyle/>
          <a:p>
            <a:pPr algn="ctr"/>
            <a:r>
              <a:rPr lang="en-US" altLang="zh-TW" dirty="0"/>
              <a:t>Principal component analysis </a:t>
            </a:r>
            <a:r>
              <a:rPr lang="en-US" altLang="zh-TW" dirty="0" smtClean="0"/>
              <a:t>(</a:t>
            </a:r>
            <a:r>
              <a:rPr lang="zh-TW" altLang="en-US" dirty="0" smtClean="0"/>
              <a:t>主成分分析</a:t>
            </a:r>
            <a:r>
              <a:rPr lang="en-US" altLang="zh-TW" dirty="0" smtClean="0"/>
              <a:t>)</a:t>
            </a:r>
            <a:endParaRPr lang="zh-TW" altLang="en-US" dirty="0"/>
          </a:p>
        </p:txBody>
      </p:sp>
      <p:sp>
        <p:nvSpPr>
          <p:cNvPr id="3" name="內容版面配置區 2"/>
          <p:cNvSpPr>
            <a:spLocks noGrp="1"/>
          </p:cNvSpPr>
          <p:nvPr>
            <p:ph idx="1"/>
          </p:nvPr>
        </p:nvSpPr>
        <p:spPr>
          <a:xfrm>
            <a:off x="1371600" y="1889760"/>
            <a:ext cx="9601200" cy="3977640"/>
          </a:xfrm>
        </p:spPr>
        <p:txBody>
          <a:bodyPr>
            <a:normAutofit/>
          </a:bodyPr>
          <a:lstStyle/>
          <a:p>
            <a:r>
              <a:rPr lang="zh-TW" altLang="en-US" sz="2800" dirty="0" smtClean="0"/>
              <a:t>非監督式的降維</a:t>
            </a:r>
            <a:r>
              <a:rPr lang="en-US" altLang="zh-TW" sz="2800" dirty="0" smtClean="0"/>
              <a:t>:</a:t>
            </a:r>
            <a:r>
              <a:rPr lang="en-US" altLang="zh-TW" sz="2400" dirty="0"/>
              <a:t>PCA</a:t>
            </a:r>
            <a:r>
              <a:rPr lang="zh-TW" altLang="en-US" sz="2400" dirty="0"/>
              <a:t>旨在找出高維數據中最大化變異數並將其投影</a:t>
            </a:r>
            <a:r>
              <a:rPr lang="zh-TW" altLang="en-US" sz="2400" dirty="0" smtClean="0"/>
              <a:t>到與</a:t>
            </a:r>
            <a:r>
              <a:rPr lang="zh-TW" altLang="en-US" sz="2400" dirty="0"/>
              <a:t>原數據集相同或較低維的新特徵子空間</a:t>
            </a:r>
            <a:endParaRPr lang="zh-TW" altLang="en-US" sz="2800" dirty="0"/>
          </a:p>
          <a:p>
            <a:endParaRPr lang="zh-TW" altLang="en-US" sz="2800" dirty="0"/>
          </a:p>
        </p:txBody>
      </p:sp>
      <p:sp>
        <p:nvSpPr>
          <p:cNvPr id="7" name="投影片編號版面配置區 6"/>
          <p:cNvSpPr>
            <a:spLocks noGrp="1"/>
          </p:cNvSpPr>
          <p:nvPr>
            <p:ph type="sldNum" sz="quarter" idx="12"/>
          </p:nvPr>
        </p:nvSpPr>
        <p:spPr/>
        <p:txBody>
          <a:bodyPr/>
          <a:lstStyle/>
          <a:p>
            <a:fld id="{A6822816-4FE7-4CF0-8F26-FCF10A9B99F2}" type="slidenum">
              <a:rPr lang="zh-TW" altLang="en-US" smtClean="0"/>
              <a:t>21</a:t>
            </a:fld>
            <a:endParaRPr lang="zh-TW" altLang="en-US"/>
          </a:p>
        </p:txBody>
      </p:sp>
      <p:sp>
        <p:nvSpPr>
          <p:cNvPr id="8" name="矩形 107"/>
          <p:cNvSpPr/>
          <p:nvPr/>
        </p:nvSpPr>
        <p:spPr>
          <a:xfrm>
            <a:off x="2002218" y="4218066"/>
            <a:ext cx="1793022" cy="1109438"/>
          </a:xfrm>
          <a:custGeom>
            <a:avLst/>
            <a:gdLst>
              <a:gd name="connsiteX0" fmla="*/ 0 w 1203582"/>
              <a:gd name="connsiteY0" fmla="*/ 0 h 641052"/>
              <a:gd name="connsiteX1" fmla="*/ 1203582 w 1203582"/>
              <a:gd name="connsiteY1" fmla="*/ 0 h 641052"/>
              <a:gd name="connsiteX2" fmla="*/ 1203582 w 1203582"/>
              <a:gd name="connsiteY2" fmla="*/ 641052 h 641052"/>
              <a:gd name="connsiteX3" fmla="*/ 0 w 1203582"/>
              <a:gd name="connsiteY3" fmla="*/ 641052 h 641052"/>
              <a:gd name="connsiteX4" fmla="*/ 0 w 1203582"/>
              <a:gd name="connsiteY4" fmla="*/ 0 h 641052"/>
              <a:gd name="connsiteX0" fmla="*/ 0 w 1820270"/>
              <a:gd name="connsiteY0" fmla="*/ 0 h 641052"/>
              <a:gd name="connsiteX1" fmla="*/ 1820270 w 1820270"/>
              <a:gd name="connsiteY1" fmla="*/ 0 h 641052"/>
              <a:gd name="connsiteX2" fmla="*/ 1203582 w 1820270"/>
              <a:gd name="connsiteY2" fmla="*/ 641052 h 641052"/>
              <a:gd name="connsiteX3" fmla="*/ 0 w 1820270"/>
              <a:gd name="connsiteY3" fmla="*/ 641052 h 641052"/>
              <a:gd name="connsiteX4" fmla="*/ 0 w 1820270"/>
              <a:gd name="connsiteY4" fmla="*/ 0 h 641052"/>
              <a:gd name="connsiteX0" fmla="*/ 542260 w 2362530"/>
              <a:gd name="connsiteY0" fmla="*/ 0 h 651685"/>
              <a:gd name="connsiteX1" fmla="*/ 2362530 w 2362530"/>
              <a:gd name="connsiteY1" fmla="*/ 0 h 651685"/>
              <a:gd name="connsiteX2" fmla="*/ 1745842 w 2362530"/>
              <a:gd name="connsiteY2" fmla="*/ 641052 h 651685"/>
              <a:gd name="connsiteX3" fmla="*/ 0 w 2362530"/>
              <a:gd name="connsiteY3" fmla="*/ 651685 h 651685"/>
              <a:gd name="connsiteX4" fmla="*/ 542260 w 2362530"/>
              <a:gd name="connsiteY4" fmla="*/ 0 h 651685"/>
              <a:gd name="connsiteX0" fmla="*/ 542260 w 1756475"/>
              <a:gd name="connsiteY0" fmla="*/ 10633 h 662318"/>
              <a:gd name="connsiteX1" fmla="*/ 1756475 w 1756475"/>
              <a:gd name="connsiteY1" fmla="*/ 0 h 662318"/>
              <a:gd name="connsiteX2" fmla="*/ 1745842 w 1756475"/>
              <a:gd name="connsiteY2" fmla="*/ 651685 h 662318"/>
              <a:gd name="connsiteX3" fmla="*/ 0 w 1756475"/>
              <a:gd name="connsiteY3" fmla="*/ 662318 h 662318"/>
              <a:gd name="connsiteX4" fmla="*/ 542260 w 1756475"/>
              <a:gd name="connsiteY4" fmla="*/ 10633 h 662318"/>
              <a:gd name="connsiteX0" fmla="*/ 542260 w 1756475"/>
              <a:gd name="connsiteY0" fmla="*/ 10633 h 662318"/>
              <a:gd name="connsiteX1" fmla="*/ 1756475 w 1756475"/>
              <a:gd name="connsiteY1" fmla="*/ 0 h 662318"/>
              <a:gd name="connsiteX2" fmla="*/ 1246112 w 1756475"/>
              <a:gd name="connsiteY2" fmla="*/ 630419 h 662318"/>
              <a:gd name="connsiteX3" fmla="*/ 0 w 1756475"/>
              <a:gd name="connsiteY3" fmla="*/ 662318 h 662318"/>
              <a:gd name="connsiteX4" fmla="*/ 542260 w 1756475"/>
              <a:gd name="connsiteY4" fmla="*/ 10633 h 662318"/>
              <a:gd name="connsiteX0" fmla="*/ 542260 w 1756475"/>
              <a:gd name="connsiteY0" fmla="*/ 10633 h 672555"/>
              <a:gd name="connsiteX1" fmla="*/ 1756475 w 1756475"/>
              <a:gd name="connsiteY1" fmla="*/ 0 h 672555"/>
              <a:gd name="connsiteX2" fmla="*/ 1203971 w 1756475"/>
              <a:gd name="connsiteY2" fmla="*/ 672555 h 672555"/>
              <a:gd name="connsiteX3" fmla="*/ 0 w 1756475"/>
              <a:gd name="connsiteY3" fmla="*/ 662318 h 672555"/>
              <a:gd name="connsiteX4" fmla="*/ 542260 w 1756475"/>
              <a:gd name="connsiteY4" fmla="*/ 10633 h 67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475" h="672555">
                <a:moveTo>
                  <a:pt x="542260" y="10633"/>
                </a:moveTo>
                <a:lnTo>
                  <a:pt x="1756475" y="0"/>
                </a:lnTo>
                <a:lnTo>
                  <a:pt x="1203971" y="672555"/>
                </a:lnTo>
                <a:lnTo>
                  <a:pt x="0" y="662318"/>
                </a:lnTo>
                <a:lnTo>
                  <a:pt x="542260" y="10633"/>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cxnSp>
        <p:nvCxnSpPr>
          <p:cNvPr id="9" name="直線接點 8"/>
          <p:cNvCxnSpPr/>
          <p:nvPr/>
        </p:nvCxnSpPr>
        <p:spPr>
          <a:xfrm flipH="1">
            <a:off x="1957917" y="3647967"/>
            <a:ext cx="589881" cy="920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2547798" y="3647967"/>
            <a:ext cx="1233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977185" y="4568757"/>
            <a:ext cx="1187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H="1">
            <a:off x="3164486" y="3647967"/>
            <a:ext cx="630754" cy="920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1973753" y="4948131"/>
            <a:ext cx="590932" cy="919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H="1">
            <a:off x="3238026" y="4974250"/>
            <a:ext cx="539777" cy="859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3777803" y="3626655"/>
            <a:ext cx="10692" cy="1368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1985166" y="4578481"/>
            <a:ext cx="17053" cy="1253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flipV="1">
            <a:off x="2518455" y="4948132"/>
            <a:ext cx="12593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a:off x="2002220" y="5831958"/>
            <a:ext cx="1235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3185706" y="4529227"/>
            <a:ext cx="32740" cy="130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2537270" y="3626655"/>
            <a:ext cx="38828" cy="13214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009906" y="390773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2801434" y="412878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2412561" y="418796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2274338" y="451093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3158256" y="415664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2767804" y="4415489"/>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153672" y="470295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等腰三角形 27"/>
          <p:cNvSpPr/>
          <p:nvPr/>
        </p:nvSpPr>
        <p:spPr>
          <a:xfrm>
            <a:off x="2145568" y="543759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等腰三角形 28"/>
          <p:cNvSpPr/>
          <p:nvPr/>
        </p:nvSpPr>
        <p:spPr>
          <a:xfrm>
            <a:off x="2545154" y="555743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等腰三角形 29"/>
          <p:cNvSpPr/>
          <p:nvPr/>
        </p:nvSpPr>
        <p:spPr>
          <a:xfrm>
            <a:off x="2876496" y="557248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1" name="等腰三角形 30"/>
          <p:cNvSpPr/>
          <p:nvPr/>
        </p:nvSpPr>
        <p:spPr>
          <a:xfrm>
            <a:off x="3208042" y="515306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等腰三角形 31"/>
          <p:cNvSpPr/>
          <p:nvPr/>
        </p:nvSpPr>
        <p:spPr>
          <a:xfrm>
            <a:off x="2739958" y="533028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3" name="等腰三角形 32"/>
          <p:cNvSpPr/>
          <p:nvPr/>
        </p:nvSpPr>
        <p:spPr>
          <a:xfrm>
            <a:off x="3418781" y="490602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4" name="矩形 33"/>
          <p:cNvSpPr/>
          <p:nvPr/>
        </p:nvSpPr>
        <p:spPr>
          <a:xfrm>
            <a:off x="3155451" y="438937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等腰三角形 34"/>
          <p:cNvSpPr/>
          <p:nvPr/>
        </p:nvSpPr>
        <p:spPr>
          <a:xfrm>
            <a:off x="2993453" y="533841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6" name="等腰三角形 35"/>
          <p:cNvSpPr/>
          <p:nvPr/>
        </p:nvSpPr>
        <p:spPr>
          <a:xfrm>
            <a:off x="2441645" y="535516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文字方塊 36"/>
          <p:cNvSpPr txBox="1"/>
          <p:nvPr/>
        </p:nvSpPr>
        <p:spPr>
          <a:xfrm>
            <a:off x="2220879" y="2920275"/>
            <a:ext cx="1716276"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高維特徵空間</a:t>
            </a:r>
            <a:endParaRPr lang="zh-TW" altLang="en-US" sz="2000" dirty="0">
              <a:latin typeface="微軟正黑體" panose="020B0604030504040204" pitchFamily="34" charset="-120"/>
              <a:ea typeface="微軟正黑體" panose="020B0604030504040204" pitchFamily="34" charset="-120"/>
            </a:endParaRPr>
          </a:p>
        </p:txBody>
      </p:sp>
      <p:cxnSp>
        <p:nvCxnSpPr>
          <p:cNvPr id="38" name="直線單箭頭接點 37"/>
          <p:cNvCxnSpPr/>
          <p:nvPr/>
        </p:nvCxnSpPr>
        <p:spPr>
          <a:xfrm flipV="1">
            <a:off x="7198000" y="3822716"/>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7198000" y="5906699"/>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9235440" y="5924679"/>
            <a:ext cx="965200" cy="461665"/>
          </a:xfrm>
          <a:prstGeom prst="rect">
            <a:avLst/>
          </a:prstGeom>
          <a:noFill/>
        </p:spPr>
        <p:txBody>
          <a:bodyPr wrap="square" rtlCol="0">
            <a:spAutoFit/>
          </a:bodyPr>
          <a:lstStyle/>
          <a:p>
            <a:r>
              <a:rPr lang="en-US" altLang="zh-TW" sz="2400" i="1" dirty="0" smtClean="0"/>
              <a:t>PC1</a:t>
            </a:r>
            <a:endParaRPr lang="zh-TW" altLang="en-US" sz="2400" i="1" dirty="0"/>
          </a:p>
        </p:txBody>
      </p:sp>
      <p:sp>
        <p:nvSpPr>
          <p:cNvPr id="41" name="矩形 40"/>
          <p:cNvSpPr/>
          <p:nvPr/>
        </p:nvSpPr>
        <p:spPr>
          <a:xfrm>
            <a:off x="7453182" y="408853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7591405" y="439434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7883799" y="416326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7591404" y="484470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p:cNvSpPr/>
          <p:nvPr/>
        </p:nvSpPr>
        <p:spPr>
          <a:xfrm>
            <a:off x="7415968" y="463795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7939617" y="457041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7470459" y="5301909"/>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7333566" y="504688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等腰三角形 48"/>
          <p:cNvSpPr/>
          <p:nvPr/>
        </p:nvSpPr>
        <p:spPr>
          <a:xfrm>
            <a:off x="8963005" y="537841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0" name="等腰三角形 49"/>
          <p:cNvSpPr/>
          <p:nvPr/>
        </p:nvSpPr>
        <p:spPr>
          <a:xfrm>
            <a:off x="8476568" y="561244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1" name="等腰三角形 50"/>
          <p:cNvSpPr/>
          <p:nvPr/>
        </p:nvSpPr>
        <p:spPr>
          <a:xfrm>
            <a:off x="8846047" y="488237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2" name="等腰三角形 51"/>
          <p:cNvSpPr/>
          <p:nvPr/>
        </p:nvSpPr>
        <p:spPr>
          <a:xfrm>
            <a:off x="8508906" y="533199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3" name="等腰三角形 52"/>
          <p:cNvSpPr/>
          <p:nvPr/>
        </p:nvSpPr>
        <p:spPr>
          <a:xfrm>
            <a:off x="9306791" y="417389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等腰三角形 53"/>
          <p:cNvSpPr/>
          <p:nvPr/>
        </p:nvSpPr>
        <p:spPr>
          <a:xfrm>
            <a:off x="9005532" y="440464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5" name="等腰三角形 54"/>
          <p:cNvSpPr/>
          <p:nvPr/>
        </p:nvSpPr>
        <p:spPr>
          <a:xfrm>
            <a:off x="8661082" y="457069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6" name="等腰三角形 55"/>
          <p:cNvSpPr/>
          <p:nvPr/>
        </p:nvSpPr>
        <p:spPr>
          <a:xfrm>
            <a:off x="9292614" y="482840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57" name="直線接點 56"/>
          <p:cNvCxnSpPr/>
          <p:nvPr/>
        </p:nvCxnSpPr>
        <p:spPr>
          <a:xfrm flipV="1">
            <a:off x="8091134" y="3907731"/>
            <a:ext cx="459860" cy="1998969"/>
          </a:xfrm>
          <a:prstGeom prst="line">
            <a:avLst/>
          </a:prstGeom>
        </p:spPr>
        <p:style>
          <a:lnRef idx="3">
            <a:schemeClr val="accent6"/>
          </a:lnRef>
          <a:fillRef idx="0">
            <a:schemeClr val="accent6"/>
          </a:fillRef>
          <a:effectRef idx="2">
            <a:schemeClr val="accent6"/>
          </a:effectRef>
          <a:fontRef idx="minor">
            <a:schemeClr val="tx1"/>
          </a:fontRef>
        </p:style>
      </p:cxnSp>
      <p:sp>
        <p:nvSpPr>
          <p:cNvPr id="78" name="文字方塊 77"/>
          <p:cNvSpPr txBox="1"/>
          <p:nvPr/>
        </p:nvSpPr>
        <p:spPr>
          <a:xfrm>
            <a:off x="6400034" y="3782037"/>
            <a:ext cx="875995" cy="461665"/>
          </a:xfrm>
          <a:prstGeom prst="rect">
            <a:avLst/>
          </a:prstGeom>
          <a:noFill/>
        </p:spPr>
        <p:txBody>
          <a:bodyPr wrap="square" rtlCol="0">
            <a:spAutoFit/>
          </a:bodyPr>
          <a:lstStyle/>
          <a:p>
            <a:r>
              <a:rPr lang="en-US" altLang="zh-TW" sz="2400" i="1" dirty="0" smtClean="0"/>
              <a:t>PC2</a:t>
            </a:r>
            <a:endParaRPr lang="zh-TW" altLang="en-US" sz="2400" i="1" dirty="0"/>
          </a:p>
        </p:txBody>
      </p:sp>
      <p:sp>
        <p:nvSpPr>
          <p:cNvPr id="4" name="文字方塊 3"/>
          <p:cNvSpPr txBox="1"/>
          <p:nvPr/>
        </p:nvSpPr>
        <p:spPr>
          <a:xfrm>
            <a:off x="5095382" y="4403453"/>
            <a:ext cx="2010914" cy="369332"/>
          </a:xfrm>
          <a:prstGeom prst="rect">
            <a:avLst/>
          </a:prstGeom>
          <a:noFill/>
        </p:spPr>
        <p:txBody>
          <a:bodyPr wrap="square" rtlCol="0">
            <a:spAutoFit/>
          </a:bodyPr>
          <a:lstStyle/>
          <a:p>
            <a:r>
              <a:rPr lang="zh-TW" altLang="en-US" dirty="0" smtClean="0"/>
              <a:t>投影</a:t>
            </a:r>
            <a:r>
              <a:rPr lang="zh-TW" altLang="en-US" dirty="0"/>
              <a:t>到</a:t>
            </a:r>
          </a:p>
        </p:txBody>
      </p:sp>
      <p:sp>
        <p:nvSpPr>
          <p:cNvPr id="79" name="文字方塊 78"/>
          <p:cNvSpPr txBox="1"/>
          <p:nvPr/>
        </p:nvSpPr>
        <p:spPr>
          <a:xfrm>
            <a:off x="7438290" y="2941154"/>
            <a:ext cx="2725250" cy="400110"/>
          </a:xfrm>
          <a:prstGeom prst="rect">
            <a:avLst/>
          </a:prstGeom>
          <a:noFill/>
        </p:spPr>
        <p:txBody>
          <a:bodyPr wrap="square" rtlCol="0">
            <a:spAutoFit/>
          </a:bodyPr>
          <a:lstStyle/>
          <a:p>
            <a:r>
              <a:rPr lang="zh-TW" altLang="en-US" sz="2000" dirty="0" smtClean="0"/>
              <a:t>較低維的新特徵子空間</a:t>
            </a:r>
            <a:endParaRPr lang="zh-TW" altLang="en-US" sz="2000" dirty="0"/>
          </a:p>
        </p:txBody>
      </p:sp>
    </p:spTree>
    <p:extLst>
      <p:ext uri="{BB962C8B-B14F-4D97-AF65-F5344CB8AC3E}">
        <p14:creationId xmlns:p14="http://schemas.microsoft.com/office/powerpoint/2010/main" val="3081882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PCA</a:t>
            </a:r>
            <a:r>
              <a:rPr lang="zh-TW" altLang="en-US" dirty="0" smtClean="0"/>
              <a:t>演算法步驟</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22</a:t>
            </a:fld>
            <a:endParaRPr lang="zh-TW" altLang="en-US"/>
          </a:p>
        </p:txBody>
      </p:sp>
      <p:sp>
        <p:nvSpPr>
          <p:cNvPr id="3" name="內容版面配置區 2"/>
          <p:cNvSpPr>
            <a:spLocks noGrp="1"/>
          </p:cNvSpPr>
          <p:nvPr>
            <p:ph idx="1"/>
          </p:nvPr>
        </p:nvSpPr>
        <p:spPr>
          <a:xfrm>
            <a:off x="1371600" y="2171700"/>
            <a:ext cx="9601200" cy="4281686"/>
          </a:xfrm>
        </p:spPr>
        <p:txBody>
          <a:bodyPr>
            <a:normAutofit/>
          </a:bodyPr>
          <a:lstStyle/>
          <a:p>
            <a:pPr marL="0" indent="0">
              <a:buNone/>
            </a:pPr>
            <a:r>
              <a:rPr lang="en-US" altLang="zh-TW" dirty="0"/>
              <a:t>1.</a:t>
            </a:r>
            <a:r>
              <a:rPr lang="zh-TW" altLang="en-US" dirty="0"/>
              <a:t>先對資料集做標準化</a:t>
            </a:r>
            <a:endParaRPr lang="en-US" altLang="zh-TW" dirty="0"/>
          </a:p>
          <a:p>
            <a:pPr marL="0" indent="0">
              <a:buNone/>
            </a:pPr>
            <a:r>
              <a:rPr lang="en-US" altLang="zh-TW" dirty="0"/>
              <a:t>2.</a:t>
            </a:r>
            <a:r>
              <a:rPr lang="zh-TW" altLang="en-US" dirty="0"/>
              <a:t>創建共變異數矩陣</a:t>
            </a:r>
            <a:endParaRPr lang="en-US" altLang="zh-TW" dirty="0"/>
          </a:p>
          <a:p>
            <a:pPr marL="0" indent="0">
              <a:buNone/>
            </a:pPr>
            <a:r>
              <a:rPr lang="en-US" altLang="zh-TW" dirty="0"/>
              <a:t>3.</a:t>
            </a:r>
            <a:r>
              <a:rPr lang="zh-TW" altLang="en-US" dirty="0"/>
              <a:t>分解共變異數矩陣成特徵向量及特徵值</a:t>
            </a:r>
            <a:endParaRPr lang="en-US" altLang="zh-TW" dirty="0"/>
          </a:p>
          <a:p>
            <a:pPr marL="0" indent="0">
              <a:buNone/>
            </a:pPr>
            <a:r>
              <a:rPr lang="en-US" altLang="zh-TW" dirty="0"/>
              <a:t>4.</a:t>
            </a:r>
            <a:r>
              <a:rPr lang="zh-TW" altLang="en-US" dirty="0"/>
              <a:t>選擇</a:t>
            </a:r>
            <a:r>
              <a:rPr lang="en-US" altLang="zh-TW" dirty="0"/>
              <a:t>k</a:t>
            </a:r>
            <a:r>
              <a:rPr lang="zh-TW" altLang="en-US" dirty="0"/>
              <a:t>個特徵向量值對應到</a:t>
            </a:r>
            <a:r>
              <a:rPr lang="en-US" altLang="zh-TW" dirty="0"/>
              <a:t>k</a:t>
            </a:r>
            <a:r>
              <a:rPr lang="zh-TW" altLang="en-US" dirty="0"/>
              <a:t>個最大的特徵值，而</a:t>
            </a:r>
            <a:r>
              <a:rPr lang="en-US" altLang="zh-TW" dirty="0"/>
              <a:t>k</a:t>
            </a:r>
            <a:r>
              <a:rPr lang="zh-TW" altLang="en-US" dirty="0"/>
              <a:t>是新的特徵子及的維度，</a:t>
            </a:r>
            <a:r>
              <a:rPr lang="en-US" altLang="zh-TW" dirty="0"/>
              <a:t>k</a:t>
            </a:r>
            <a:r>
              <a:rPr lang="zh-TW" altLang="en-US" dirty="0"/>
              <a:t>遠小於原本維度</a:t>
            </a:r>
            <a:r>
              <a:rPr lang="en-US" altLang="zh-TW" dirty="0"/>
              <a:t>d</a:t>
            </a:r>
          </a:p>
          <a:p>
            <a:pPr marL="0" indent="0">
              <a:buNone/>
            </a:pPr>
            <a:r>
              <a:rPr lang="en-US" altLang="zh-TW" dirty="0"/>
              <a:t>5.</a:t>
            </a:r>
            <a:r>
              <a:rPr lang="zh-TW" altLang="en-US" dirty="0"/>
              <a:t>從最大的</a:t>
            </a:r>
            <a:r>
              <a:rPr lang="en-US" altLang="zh-TW" dirty="0"/>
              <a:t>k</a:t>
            </a:r>
            <a:r>
              <a:rPr lang="zh-TW" altLang="en-US" dirty="0"/>
              <a:t>個特徵值建立一個投影矩陣</a:t>
            </a:r>
            <a:r>
              <a:rPr lang="en-US" altLang="zh-TW" dirty="0"/>
              <a:t>W</a:t>
            </a:r>
          </a:p>
          <a:p>
            <a:pPr marL="0" indent="0">
              <a:buNone/>
            </a:pPr>
            <a:r>
              <a:rPr lang="en-US" altLang="zh-TW" dirty="0"/>
              <a:t>6.</a:t>
            </a:r>
            <a:r>
              <a:rPr lang="zh-TW" altLang="en-US" dirty="0"/>
              <a:t>利用投影矩陣</a:t>
            </a:r>
            <a:r>
              <a:rPr lang="en-US" altLang="zh-TW" dirty="0"/>
              <a:t>W</a:t>
            </a:r>
            <a:r>
              <a:rPr lang="zh-TW" altLang="en-US" dirty="0"/>
              <a:t>來轉換</a:t>
            </a:r>
            <a:r>
              <a:rPr lang="en-US" altLang="zh-TW" dirty="0"/>
              <a:t>d</a:t>
            </a:r>
            <a:r>
              <a:rPr lang="zh-TW" altLang="en-US" dirty="0"/>
              <a:t>維的資料集</a:t>
            </a:r>
            <a:r>
              <a:rPr lang="en-US" altLang="zh-TW" dirty="0"/>
              <a:t>X</a:t>
            </a:r>
            <a:r>
              <a:rPr lang="zh-TW" altLang="en-US" dirty="0"/>
              <a:t>到新的</a:t>
            </a:r>
            <a:r>
              <a:rPr lang="en-US" altLang="zh-TW" dirty="0"/>
              <a:t>k</a:t>
            </a:r>
            <a:r>
              <a:rPr lang="zh-TW" altLang="en-US" dirty="0"/>
              <a:t>維的特徵</a:t>
            </a:r>
            <a:r>
              <a:rPr lang="zh-TW" altLang="en-US" dirty="0" smtClean="0"/>
              <a:t>子集</a:t>
            </a:r>
            <a:endParaRPr lang="en-US" altLang="zh-TW" dirty="0" smtClean="0"/>
          </a:p>
          <a:p>
            <a:pPr marL="0" indent="0">
              <a:buNone/>
            </a:pPr>
            <a:endParaRPr lang="en-US" altLang="zh-TW" dirty="0"/>
          </a:p>
          <a:p>
            <a:pPr marL="0" indent="0">
              <a:buNone/>
            </a:pPr>
            <a:endParaRPr lang="zh-TW" altLang="en-US" dirty="0"/>
          </a:p>
          <a:p>
            <a:endParaRPr lang="zh-TW" altLang="en-US" dirty="0"/>
          </a:p>
        </p:txBody>
      </p:sp>
    </p:spTree>
    <p:extLst>
      <p:ext uri="{BB962C8B-B14F-4D97-AF65-F5344CB8AC3E}">
        <p14:creationId xmlns:p14="http://schemas.microsoft.com/office/powerpoint/2010/main" val="2888728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340360"/>
            <a:ext cx="9601200" cy="1485900"/>
          </a:xfrm>
        </p:spPr>
        <p:txBody>
          <a:bodyPr>
            <a:noAutofit/>
          </a:bodyPr>
          <a:lstStyle/>
          <a:p>
            <a:pPr algn="ctr"/>
            <a:r>
              <a:rPr lang="zh-TW" altLang="en-US" dirty="0" smtClean="0"/>
              <a:t>實作</a:t>
            </a:r>
            <a:r>
              <a:rPr lang="en-US" altLang="zh-TW" dirty="0" smtClean="0"/>
              <a:t>PCA</a:t>
            </a:r>
            <a:r>
              <a:rPr lang="zh-TW" altLang="en-US" dirty="0" smtClean="0"/>
              <a:t/>
            </a:r>
            <a:br>
              <a:rPr lang="zh-TW" altLang="en-US" dirty="0" smtClean="0"/>
            </a:br>
            <a:r>
              <a:rPr lang="en-US" altLang="zh-TW" dirty="0" smtClean="0"/>
              <a:t/>
            </a:r>
            <a:br>
              <a:rPr lang="en-US" altLang="zh-TW" dirty="0" smtClean="0"/>
            </a:br>
            <a:endParaRPr lang="zh-TW" altLang="en-US" dirty="0"/>
          </a:p>
        </p:txBody>
      </p:sp>
      <p:sp>
        <p:nvSpPr>
          <p:cNvPr id="3" name="投影片編號版面配置區 2"/>
          <p:cNvSpPr>
            <a:spLocks noGrp="1"/>
          </p:cNvSpPr>
          <p:nvPr>
            <p:ph type="sldNum" sz="quarter" idx="12"/>
          </p:nvPr>
        </p:nvSpPr>
        <p:spPr/>
        <p:txBody>
          <a:bodyPr/>
          <a:lstStyle/>
          <a:p>
            <a:fld id="{A6822816-4FE7-4CF0-8F26-FCF10A9B99F2}" type="slidenum">
              <a:rPr lang="zh-TW" altLang="en-US" smtClean="0"/>
              <a:t>23</a:t>
            </a:fld>
            <a:endParaRPr lang="zh-TW" altLang="en-US"/>
          </a:p>
        </p:txBody>
      </p:sp>
      <mc:AlternateContent xmlns:mc="http://schemas.openxmlformats.org/markup-compatibility/2006" xmlns:a14="http://schemas.microsoft.com/office/drawing/2010/main">
        <mc:Choice Requires="a14">
          <p:sp>
            <p:nvSpPr>
              <p:cNvPr id="4" name="內容版面配置區 3"/>
              <p:cNvSpPr>
                <a:spLocks noGrp="1"/>
              </p:cNvSpPr>
              <p:nvPr>
                <p:ph idx="1"/>
              </p:nvPr>
            </p:nvSpPr>
            <p:spPr>
              <a:xfrm>
                <a:off x="1371600" y="1371600"/>
                <a:ext cx="9601200" cy="5374640"/>
              </a:xfrm>
            </p:spPr>
            <p:txBody>
              <a:bodyPr>
                <a:normAutofit/>
              </a:bodyPr>
              <a:lstStyle/>
              <a:p>
                <a:r>
                  <a:rPr lang="zh-TW" altLang="en-US" sz="2400" dirty="0" smtClean="0"/>
                  <a:t>以前面所提到的</a:t>
                </a:r>
                <a:r>
                  <a:rPr lang="en-US" altLang="zh-TW" sz="2400" dirty="0" smtClean="0"/>
                  <a:t>wine</a:t>
                </a:r>
                <a:r>
                  <a:rPr lang="zh-TW" altLang="en-US" sz="2400" dirty="0" smtClean="0"/>
                  <a:t> </a:t>
                </a:r>
                <a:r>
                  <a:rPr lang="en-US" altLang="zh-TW" sz="2400" dirty="0" smtClean="0"/>
                  <a:t>dataset</a:t>
                </a:r>
                <a:r>
                  <a:rPr lang="zh-TW" altLang="en-US" sz="2400" dirty="0" smtClean="0"/>
                  <a:t>為例，我們簡單將</a:t>
                </a:r>
                <a:r>
                  <a:rPr lang="en-US" altLang="zh-TW" sz="2400" dirty="0" smtClean="0"/>
                  <a:t>PCA</a:t>
                </a:r>
                <a:r>
                  <a:rPr lang="zh-TW" altLang="en-US" sz="2400" dirty="0" smtClean="0"/>
                  <a:t>的步驟實作</a:t>
                </a:r>
                <a:endParaRPr lang="en-US" altLang="zh-TW" sz="2400" dirty="0" smtClean="0"/>
              </a:p>
              <a:p>
                <a:pPr>
                  <a:buFont typeface="Wingdings" panose="05000000000000000000" pitchFamily="2" charset="2"/>
                  <a:buChar char="Ø"/>
                </a:pPr>
                <a:r>
                  <a:rPr lang="zh-TW" altLang="en-US" sz="2400" dirty="0" smtClean="0"/>
                  <a:t>步驟一，對資料做標準化，與前面所提過的無異，其</a:t>
                </a:r>
                <a:r>
                  <a:rPr lang="zh-TW" altLang="en-US" sz="2400" dirty="0"/>
                  <a:t>公式</a:t>
                </a:r>
                <a:r>
                  <a:rPr lang="en-US" altLang="zh-TW" sz="2400" dirty="0"/>
                  <a:t>= </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𝑥</m:t>
                        </m:r>
                        <m:r>
                          <a:rPr lang="en-US" altLang="zh-TW" sz="2400" i="1">
                            <a:latin typeface="Cambria Math" panose="02040503050406030204" pitchFamily="18" charset="0"/>
                          </a:rPr>
                          <m:t>−</m:t>
                        </m:r>
                        <m:r>
                          <a:rPr lang="zh-TW" altLang="en-US" sz="2400" i="1">
                            <a:latin typeface="Cambria Math" panose="02040503050406030204" pitchFamily="18" charset="0"/>
                          </a:rPr>
                          <m:t>𝜇</m:t>
                        </m:r>
                      </m:num>
                      <m:den>
                        <m:r>
                          <a:rPr lang="zh-TW" altLang="en-US" sz="2400" i="1">
                            <a:latin typeface="Cambria Math" panose="02040503050406030204" pitchFamily="18" charset="0"/>
                          </a:rPr>
                          <m:t>𝜎</m:t>
                        </m:r>
                      </m:den>
                    </m:f>
                  </m:oMath>
                </a14:m>
                <a:r>
                  <a:rPr lang="zh-TW" altLang="en-US" sz="2400" dirty="0"/>
                  <a:t> </a:t>
                </a:r>
                <a:endParaRPr lang="en-US" altLang="zh-TW" sz="2400" dirty="0" smtClean="0"/>
              </a:p>
              <a:p>
                <a:pPr>
                  <a:buFont typeface="Wingdings" panose="05000000000000000000" pitchFamily="2" charset="2"/>
                  <a:buChar char="Ø"/>
                </a:pPr>
                <a:r>
                  <a:rPr lang="zh-TW" altLang="en-US" sz="2400" dirty="0" smtClean="0"/>
                  <a:t>步驟二，</a:t>
                </a:r>
                <a:r>
                  <a:rPr lang="en-US" altLang="zh-TW" sz="2400" dirty="0" smtClean="0"/>
                  <a:t>wine</a:t>
                </a:r>
                <a:r>
                  <a:rPr lang="zh-TW" altLang="en-US" sz="2400" dirty="0" smtClean="0"/>
                  <a:t> </a:t>
                </a:r>
                <a:r>
                  <a:rPr lang="en-US" altLang="zh-TW" sz="2400" dirty="0" smtClean="0"/>
                  <a:t>dataset</a:t>
                </a:r>
                <a:r>
                  <a:rPr lang="zh-TW" altLang="en-US" sz="2400" dirty="0" smtClean="0"/>
                  <a:t>有</a:t>
                </a:r>
                <a:r>
                  <a:rPr lang="en-US" altLang="zh-TW" sz="2400" dirty="0" smtClean="0"/>
                  <a:t>13</a:t>
                </a:r>
                <a:r>
                  <a:rPr lang="zh-TW" altLang="en-US" sz="2400" dirty="0" smtClean="0"/>
                  <a:t>個屬性值，表示有</a:t>
                </a:r>
                <a:r>
                  <a:rPr lang="en-US" altLang="zh-TW" sz="2400" dirty="0" smtClean="0"/>
                  <a:t>13</a:t>
                </a:r>
                <a:r>
                  <a:rPr lang="zh-TW" altLang="en-US" sz="2400" dirty="0" smtClean="0"/>
                  <a:t>個特徵，因此其共變異數矩陣會是</a:t>
                </a:r>
                <a:r>
                  <a:rPr lang="en-US" altLang="zh-TW" sz="2400" dirty="0" smtClean="0"/>
                  <a:t>13</a:t>
                </a:r>
                <a:r>
                  <a:rPr lang="zh-TW" altLang="en-US" sz="2400" dirty="0" smtClean="0"/>
                  <a:t>*</a:t>
                </a:r>
                <a:r>
                  <a:rPr lang="en-US" altLang="zh-TW" sz="2400" dirty="0" smtClean="0"/>
                  <a:t>13</a:t>
                </a:r>
                <a:r>
                  <a:rPr lang="zh-TW" altLang="en-US" sz="2400" dirty="0" smtClean="0"/>
                  <a:t>的一個矩陣，其計算公式為</a:t>
                </a:r>
                <a:r>
                  <a:rPr lang="en-US" altLang="zh-TW" sz="2400" dirty="0" smtClean="0"/>
                  <a:t>:</a:t>
                </a:r>
                <a:endParaRPr lang="en-US" altLang="zh-TW"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b="0" i="1" smtClean="0">
                              <a:latin typeface="Cambria Math" panose="02040503050406030204" pitchFamily="18" charset="0"/>
                            </a:rPr>
                            <m:t>𝑗𝑘</m:t>
                          </m:r>
                        </m:sub>
                      </m:sSub>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𝑛</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𝑛</m:t>
                          </m:r>
                        </m:sup>
                        <m:e>
                          <m:d>
                            <m:dPr>
                              <m:ctrlPr>
                                <a:rPr lang="en-US" altLang="zh-TW" sz="2400" b="0" i="1" smtClean="0">
                                  <a:latin typeface="Cambria Math" panose="02040503050406030204" pitchFamily="18" charset="0"/>
                                </a:rPr>
                              </m:ctrlPr>
                            </m:dPr>
                            <m:e>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𝑗</m:t>
                                  </m:r>
                                </m:sub>
                                <m:sup>
                                  <m:r>
                                    <a:rPr lang="en-US" altLang="zh-TW" sz="2400" b="0" i="1" smtClean="0">
                                      <a:latin typeface="Cambria Math" panose="02040503050406030204" pitchFamily="18" charset="0"/>
                                    </a:rPr>
                                    <m:t>𝑖</m:t>
                                  </m:r>
                                </m:sup>
                              </m:sSub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zh-TW" altLang="en-US" sz="2400" b="0" i="1" smtClean="0">
                                      <a:latin typeface="Cambria Math" panose="02040503050406030204" pitchFamily="18" charset="0"/>
                                    </a:rPr>
                                    <m:t>𝜇</m:t>
                                  </m:r>
                                </m:e>
                                <m:sub>
                                  <m:r>
                                    <a:rPr lang="en-US" altLang="zh-TW" sz="2400" b="0" i="1" smtClean="0">
                                      <a:latin typeface="Cambria Math" panose="02040503050406030204" pitchFamily="18" charset="0"/>
                                    </a:rPr>
                                    <m:t>𝑗</m:t>
                                  </m:r>
                                </m:sub>
                              </m:sSub>
                            </m:e>
                          </m:d>
                          <m:d>
                            <m:dPr>
                              <m:ctrlPr>
                                <a:rPr lang="en-US" altLang="zh-TW" sz="2400" b="0" i="1" smtClean="0">
                                  <a:latin typeface="Cambria Math" panose="02040503050406030204" pitchFamily="18" charset="0"/>
                                </a:rPr>
                              </m:ctrlPr>
                            </m:dPr>
                            <m:e>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𝑘</m:t>
                                  </m:r>
                                </m:sub>
                                <m:sup>
                                  <m:r>
                                    <a:rPr lang="en-US" altLang="zh-TW" sz="2400" b="0" i="1" smtClean="0">
                                      <a:latin typeface="Cambria Math" panose="02040503050406030204" pitchFamily="18" charset="0"/>
                                    </a:rPr>
                                    <m:t>𝑖</m:t>
                                  </m:r>
                                </m:sup>
                              </m:sSub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zh-TW" altLang="en-US" sz="2400" b="0" i="1" smtClean="0">
                                      <a:latin typeface="Cambria Math" panose="02040503050406030204" pitchFamily="18" charset="0"/>
                                    </a:rPr>
                                    <m:t>𝜇</m:t>
                                  </m:r>
                                </m:e>
                                <m:sub>
                                  <m:r>
                                    <a:rPr lang="en-US" altLang="zh-TW" sz="2400" b="0" i="1" smtClean="0">
                                      <a:latin typeface="Cambria Math" panose="02040503050406030204" pitchFamily="18" charset="0"/>
                                    </a:rPr>
                                    <m:t>𝑘</m:t>
                                  </m:r>
                                </m:sub>
                              </m:sSub>
                            </m:e>
                          </m:d>
                        </m:e>
                      </m:nary>
                    </m:oMath>
                  </m:oMathPara>
                </a14:m>
                <a:endParaRPr lang="en-US" altLang="zh-TW" sz="2400" dirty="0" smtClean="0"/>
              </a:p>
              <a:p>
                <a:pPr marL="0" indent="0">
                  <a:buNone/>
                </a:pP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𝑗</m:t>
                        </m:r>
                        <m:r>
                          <a:rPr lang="zh-TW" altLang="en-US" sz="2400" i="1">
                            <a:latin typeface="Cambria Math" panose="02040503050406030204" pitchFamily="18" charset="0"/>
                          </a:rPr>
                          <m:t>、</m:t>
                        </m:r>
                      </m:sub>
                    </m:sSub>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𝑘</m:t>
                        </m:r>
                      </m:sub>
                    </m:sSub>
                    <m:r>
                      <a:rPr lang="zh-TW" altLang="en-US" sz="2400" i="1">
                        <a:latin typeface="Cambria Math" panose="02040503050406030204" pitchFamily="18" charset="0"/>
                      </a:rPr>
                      <m:t>表示兩個特徵</m:t>
                    </m:r>
                  </m:oMath>
                </a14:m>
                <a:r>
                  <a:rPr lang="zh-TW" altLang="en-US" sz="2400" dirty="0" smtClean="0"/>
                  <a:t>值，</a:t>
                </a:r>
                <a14:m>
                  <m:oMath xmlns:m="http://schemas.openxmlformats.org/officeDocument/2006/math">
                    <m:sSub>
                      <m:sSubPr>
                        <m:ctrlPr>
                          <a:rPr lang="en-US" altLang="zh-TW" sz="2400" i="1" dirty="0" smtClean="0">
                            <a:latin typeface="Cambria Math" panose="02040503050406030204" pitchFamily="18" charset="0"/>
                          </a:rPr>
                        </m:ctrlPr>
                      </m:sSubPr>
                      <m:e>
                        <m:r>
                          <a:rPr lang="zh-TW" altLang="en-US" sz="2400" i="1" dirty="0" smtClean="0">
                            <a:latin typeface="Cambria Math" panose="02040503050406030204" pitchFamily="18" charset="0"/>
                          </a:rPr>
                          <m:t>𝜇</m:t>
                        </m:r>
                      </m:e>
                      <m:sub>
                        <m:r>
                          <a:rPr lang="en-US" altLang="zh-TW" sz="2400" b="0" i="1" dirty="0" smtClean="0">
                            <a:latin typeface="Cambria Math" panose="02040503050406030204" pitchFamily="18" charset="0"/>
                          </a:rPr>
                          <m:t>𝑗</m:t>
                        </m:r>
                      </m:sub>
                    </m:sSub>
                    <m:r>
                      <a:rPr lang="zh-TW" altLang="en-US" sz="2400" i="1" dirty="0">
                        <a:latin typeface="Cambria Math" panose="02040503050406030204" pitchFamily="18" charset="0"/>
                      </a:rPr>
                      <m:t>、</m:t>
                    </m:r>
                    <m:sSub>
                      <m:sSubPr>
                        <m:ctrlPr>
                          <a:rPr lang="en-US" altLang="zh-TW" sz="2400" i="1" dirty="0" smtClean="0">
                            <a:latin typeface="Cambria Math" panose="02040503050406030204" pitchFamily="18" charset="0"/>
                          </a:rPr>
                        </m:ctrlPr>
                      </m:sSubPr>
                      <m:e>
                        <m:r>
                          <a:rPr lang="zh-TW" altLang="en-US" sz="2400" i="1" dirty="0" smtClean="0">
                            <a:latin typeface="Cambria Math" panose="02040503050406030204" pitchFamily="18" charset="0"/>
                          </a:rPr>
                          <m:t>𝜇</m:t>
                        </m:r>
                      </m:e>
                      <m:sub>
                        <m:r>
                          <a:rPr lang="en-US" altLang="zh-TW" sz="2400" b="0" i="1" dirty="0" smtClean="0">
                            <a:latin typeface="Cambria Math" panose="02040503050406030204" pitchFamily="18" charset="0"/>
                          </a:rPr>
                          <m:t>𝑘</m:t>
                        </m:r>
                      </m:sub>
                    </m:sSub>
                    <m:r>
                      <a:rPr lang="zh-TW" altLang="en-US" sz="2400" i="1" dirty="0">
                        <a:latin typeface="Cambria Math" panose="02040503050406030204" pitchFamily="18" charset="0"/>
                      </a:rPr>
                      <m:t>分別為</m:t>
                    </m:r>
                  </m:oMath>
                </a14:m>
                <a:r>
                  <a:rPr lang="zh-TW" altLang="en-US" sz="2400" dirty="0" smtClean="0"/>
                  <a:t>特徵</a:t>
                </a:r>
                <a:r>
                  <a:rPr lang="en-US" altLang="zh-TW" sz="2400" dirty="0" smtClean="0"/>
                  <a:t>j</a:t>
                </a:r>
                <a:r>
                  <a:rPr lang="zh-TW" altLang="en-US" sz="2400" dirty="0" smtClean="0"/>
                  <a:t>與</a:t>
                </a:r>
                <a:r>
                  <a:rPr lang="en-US" altLang="zh-TW" sz="2400" dirty="0" smtClean="0"/>
                  <a:t>k</a:t>
                </a:r>
                <a:r>
                  <a:rPr lang="zh-TW" altLang="en-US" sz="2400" dirty="0" smtClean="0"/>
                  <a:t>的平均值，經計算所得會為如下圖的矩陣</a:t>
                </a:r>
                <a:endParaRPr lang="en-US" altLang="zh-TW" sz="2400" dirty="0" smtClean="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2400" i="1" smtClean="0">
                              <a:latin typeface="Cambria Math" panose="02040503050406030204" pitchFamily="18" charset="0"/>
                            </a:rPr>
                          </m:ctrlPr>
                        </m:naryPr>
                        <m:sub/>
                        <m:sup/>
                        <m:e>
                          <m:r>
                            <a:rPr lang="en-US" altLang="zh-TW" sz="2400" i="1">
                              <a:latin typeface="Cambria Math" panose="02040503050406030204" pitchFamily="18" charset="0"/>
                            </a:rPr>
                            <m:t>=</m:t>
                          </m:r>
                          <m:r>
                            <a:rPr lang="zh-TW" altLang="en-US" sz="2400" i="1" smtClean="0">
                              <a:latin typeface="Cambria Math" panose="02040503050406030204" pitchFamily="18" charset="0"/>
                            </a:rPr>
                            <m:t> </m:t>
                          </m:r>
                          <m:d>
                            <m:dPr>
                              <m:begChr m:val="["/>
                              <m:endChr m:val="]"/>
                              <m:ctrlPr>
                                <a:rPr lang="en-US" altLang="zh-TW" sz="2400" i="1" smtClean="0">
                                  <a:latin typeface="Cambria Math" panose="02040503050406030204" pitchFamily="18" charset="0"/>
                                </a:rPr>
                              </m:ctrlPr>
                            </m:dPr>
                            <m:e>
                              <m:m>
                                <m:mPr>
                                  <m:mcs>
                                    <m:mc>
                                      <m:mcPr>
                                        <m:count m:val="3"/>
                                        <m:mcJc m:val="center"/>
                                      </m:mcPr>
                                    </m:mc>
                                  </m:mcs>
                                  <m:ctrlPr>
                                    <a:rPr lang="en-US" altLang="zh-TW" sz="2400" i="1" smtClean="0">
                                      <a:latin typeface="Cambria Math" panose="02040503050406030204" pitchFamily="18" charset="0"/>
                                    </a:rPr>
                                  </m:ctrlPr>
                                </m:mPr>
                                <m:mr>
                                  <m:e>
                                    <m:m>
                                      <m:mPr>
                                        <m:mcs>
                                          <m:mc>
                                            <m:mcPr>
                                              <m:count m:val="3"/>
                                              <m:mcJc m:val="center"/>
                                            </m:mcPr>
                                          </m:mc>
                                        </m:mcs>
                                        <m:ctrlPr>
                                          <a:rPr lang="en-US" altLang="zh-TW" sz="2400" i="1" smtClean="0">
                                            <a:latin typeface="Cambria Math" panose="02040503050406030204" pitchFamily="18" charset="0"/>
                                          </a:rPr>
                                        </m:ctrlPr>
                                      </m:mPr>
                                      <m:mr>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1</m:t>
                                              </m:r>
                                              <m:r>
                                                <a:rPr lang="en-US" altLang="zh-TW" sz="240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1</m:t>
                                              </m:r>
                                              <m:r>
                                                <a:rPr lang="en-US" altLang="zh-TW" sz="2400" i="1" smtClean="0">
                                                  <a:latin typeface="Cambria Math" panose="02040503050406030204" pitchFamily="18" charset="0"/>
                                                </a:rPr>
                                                <m:t>2</m:t>
                                              </m:r>
                                            </m:sub>
                                          </m:sSub>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1</m:t>
                                              </m:r>
                                              <m:r>
                                                <a:rPr lang="en-US" altLang="zh-TW" sz="2400" i="1" smtClean="0">
                                                  <a:latin typeface="Cambria Math" panose="02040503050406030204" pitchFamily="18" charset="0"/>
                                                </a:rPr>
                                                <m:t>3</m:t>
                                              </m:r>
                                            </m:sub>
                                          </m:sSub>
                                        </m:e>
                                      </m:mr>
                                      <m:mr>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2</m:t>
                                              </m:r>
                                              <m:r>
                                                <a:rPr lang="en-US" altLang="zh-TW" sz="240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2</m:t>
                                              </m:r>
                                              <m:r>
                                                <a:rPr lang="en-US" altLang="zh-TW" sz="2400" i="1" smtClean="0">
                                                  <a:latin typeface="Cambria Math" panose="02040503050406030204" pitchFamily="18" charset="0"/>
                                                </a:rPr>
                                                <m:t>2</m:t>
                                              </m:r>
                                            </m:sub>
                                          </m:sSub>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2</m:t>
                                              </m:r>
                                              <m:r>
                                                <a:rPr lang="en-US" altLang="zh-TW" sz="2400" i="1" smtClean="0">
                                                  <a:latin typeface="Cambria Math" panose="02040503050406030204" pitchFamily="18" charset="0"/>
                                                </a:rPr>
                                                <m:t>3</m:t>
                                              </m:r>
                                            </m:sub>
                                          </m:sSub>
                                        </m:e>
                                      </m:mr>
                                      <m:mr>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3</m:t>
                                              </m:r>
                                              <m:r>
                                                <a:rPr lang="en-US" altLang="zh-TW" sz="240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3</m:t>
                                              </m:r>
                                              <m:r>
                                                <a:rPr lang="en-US" altLang="zh-TW" sz="2400" i="1" smtClean="0">
                                                  <a:latin typeface="Cambria Math" panose="02040503050406030204" pitchFamily="18" charset="0"/>
                                                </a:rPr>
                                                <m:t>2</m:t>
                                              </m:r>
                                            </m:sub>
                                          </m:sSub>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3</m:t>
                                              </m:r>
                                              <m:r>
                                                <a:rPr lang="en-US" altLang="zh-TW" sz="2400" i="1" smtClean="0">
                                                  <a:latin typeface="Cambria Math" panose="02040503050406030204" pitchFamily="18" charset="0"/>
                                                </a:rPr>
                                                <m:t>3</m:t>
                                              </m:r>
                                            </m:sub>
                                          </m:sSub>
                                        </m:e>
                                      </m:mr>
                                    </m:m>
                                  </m:e>
                                  <m:e>
                                    <m:r>
                                      <a:rPr lang="en-US" altLang="zh-TW" sz="2400" i="1" smtClean="0">
                                        <a:latin typeface="Cambria Math" panose="02040503050406030204" pitchFamily="18" charset="0"/>
                                      </a:rPr>
                                      <m:t>⋯</m:t>
                                    </m:r>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2</m:t>
                                        </m:r>
                                        <m:r>
                                          <a:rPr lang="en-US" altLang="zh-TW" sz="2400" i="1" smtClean="0">
                                            <a:latin typeface="Cambria Math" panose="02040503050406030204" pitchFamily="18" charset="0"/>
                                          </a:rPr>
                                          <m:t>1</m:t>
                                        </m:r>
                                        <m:r>
                                          <a:rPr lang="en-US" altLang="zh-TW" sz="2400" i="1">
                                            <a:latin typeface="Cambria Math" panose="02040503050406030204" pitchFamily="18" charset="0"/>
                                          </a:rPr>
                                          <m:t>3</m:t>
                                        </m:r>
                                      </m:sub>
                                    </m:sSub>
                                  </m:e>
                                </m:mr>
                                <m:mr>
                                  <m:e>
                                    <m:r>
                                      <a:rPr lang="en-US" altLang="zh-TW" sz="2400" i="1" smtClean="0">
                                        <a:latin typeface="Cambria Math" panose="02040503050406030204" pitchFamily="18" charset="0"/>
                                      </a:rPr>
                                      <m:t>⋮</m:t>
                                    </m:r>
                                  </m:e>
                                  <m:e>
                                    <m:r>
                                      <a:rPr lang="en-US" altLang="zh-TW" sz="2400" i="1" smtClean="0">
                                        <a:latin typeface="Cambria Math" panose="02040503050406030204" pitchFamily="18" charset="0"/>
                                      </a:rPr>
                                      <m:t>⋱</m:t>
                                    </m:r>
                                  </m:e>
                                  <m:e>
                                    <m:r>
                                      <a:rPr lang="en-US" altLang="zh-TW" sz="2400" i="1" smtClean="0">
                                        <a:latin typeface="Cambria Math" panose="02040503050406030204" pitchFamily="18" charset="0"/>
                                      </a:rPr>
                                      <m:t>⋮</m:t>
                                    </m:r>
                                  </m:e>
                                </m:mr>
                                <m:mr>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1</m:t>
                                        </m:r>
                                        <m:r>
                                          <a:rPr lang="en-US" altLang="zh-TW" sz="2400" i="1" smtClean="0">
                                            <a:latin typeface="Cambria Math" panose="02040503050406030204" pitchFamily="18" charset="0"/>
                                          </a:rPr>
                                          <m:t>3</m:t>
                                        </m:r>
                                        <m:r>
                                          <a:rPr lang="en-US" altLang="zh-TW" sz="2400" i="1">
                                            <a:latin typeface="Cambria Math" panose="02040503050406030204" pitchFamily="18" charset="0"/>
                                          </a:rPr>
                                          <m:t>2</m:t>
                                        </m:r>
                                      </m:sub>
                                    </m:sSub>
                                  </m:e>
                                  <m:e>
                                    <m:r>
                                      <a:rPr lang="en-US" altLang="zh-TW" sz="2400" i="1" smtClean="0">
                                        <a:latin typeface="Cambria Math" panose="02040503050406030204" pitchFamily="18" charset="0"/>
                                      </a:rPr>
                                      <m:t>⋯</m:t>
                                    </m:r>
                                  </m:e>
                                  <m:e>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𝜎</m:t>
                                        </m:r>
                                      </m:e>
                                      <m:sub>
                                        <m:r>
                                          <a:rPr lang="en-US" altLang="zh-TW" sz="2400" i="1">
                                            <a:latin typeface="Cambria Math" panose="02040503050406030204" pitchFamily="18" charset="0"/>
                                          </a:rPr>
                                          <m:t>1</m:t>
                                        </m:r>
                                        <m:r>
                                          <a:rPr lang="en-US" altLang="zh-TW" sz="2400" i="1" smtClean="0">
                                            <a:latin typeface="Cambria Math" panose="02040503050406030204" pitchFamily="18" charset="0"/>
                                          </a:rPr>
                                          <m:t>3</m:t>
                                        </m:r>
                                        <m:r>
                                          <a:rPr lang="en-US" altLang="zh-TW" sz="2400" i="1">
                                            <a:latin typeface="Cambria Math" panose="02040503050406030204" pitchFamily="18" charset="0"/>
                                          </a:rPr>
                                          <m:t>1</m:t>
                                        </m:r>
                                        <m:r>
                                          <a:rPr lang="en-US" altLang="zh-TW" sz="2400" i="1" smtClean="0">
                                            <a:latin typeface="Cambria Math" panose="02040503050406030204" pitchFamily="18" charset="0"/>
                                          </a:rPr>
                                          <m:t>3</m:t>
                                        </m:r>
                                      </m:sub>
                                    </m:sSub>
                                  </m:e>
                                </m:mr>
                              </m:m>
                            </m:e>
                          </m:d>
                        </m:e>
                      </m:nary>
                    </m:oMath>
                  </m:oMathPara>
                </a14:m>
                <a:endParaRPr lang="en-US" altLang="zh-TW" sz="2400" dirty="0"/>
              </a:p>
              <a:p>
                <a:endParaRPr lang="en-US" altLang="zh-TW" sz="2400" dirty="0" smtClean="0"/>
              </a:p>
              <a:p>
                <a:endParaRPr lang="zh-TW" altLang="en-US" sz="2400" dirty="0"/>
              </a:p>
            </p:txBody>
          </p:sp>
        </mc:Choice>
        <mc:Fallback xmlns="">
          <p:sp>
            <p:nvSpPr>
              <p:cNvPr id="4" name="內容版面配置區 3"/>
              <p:cNvSpPr>
                <a:spLocks noGrp="1" noRot="1" noChangeAspect="1" noMove="1" noResize="1" noEditPoints="1" noAdjustHandles="1" noChangeArrowheads="1" noChangeShapeType="1" noTextEdit="1"/>
              </p:cNvSpPr>
              <p:nvPr>
                <p:ph idx="1"/>
              </p:nvPr>
            </p:nvSpPr>
            <p:spPr>
              <a:xfrm>
                <a:off x="1371600" y="1371600"/>
                <a:ext cx="9601200" cy="5374640"/>
              </a:xfrm>
              <a:blipFill>
                <a:blip r:embed="rId3"/>
                <a:stretch>
                  <a:fillRect l="-952" t="-12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38586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909320"/>
          </a:xfrm>
        </p:spPr>
        <p:txBody>
          <a:bodyPr>
            <a:normAutofit fontScale="90000"/>
          </a:bodyPr>
          <a:lstStyle/>
          <a:p>
            <a:pPr algn="ctr"/>
            <a:r>
              <a:rPr lang="zh-TW" altLang="en-US" dirty="0"/>
              <a:t>實作</a:t>
            </a:r>
            <a:r>
              <a:rPr lang="en-US" altLang="zh-TW" dirty="0"/>
              <a:t>PCA</a:t>
            </a:r>
            <a:r>
              <a:rPr lang="zh-TW" altLang="en-US" dirty="0"/>
              <a:t/>
            </a:r>
            <a:br>
              <a:rPr lang="zh-TW" altLang="en-US" dirty="0"/>
            </a:br>
            <a:r>
              <a:rPr lang="en-US" altLang="zh-TW" dirty="0"/>
              <a:t/>
            </a:r>
            <a:br>
              <a:rPr lang="en-US" altLang="zh-TW" dirty="0"/>
            </a:br>
            <a:endParaRPr lang="zh-TW" altLang="en-US" dirty="0"/>
          </a:p>
        </p:txBody>
      </p:sp>
      <p:sp>
        <p:nvSpPr>
          <p:cNvPr id="3" name="內容版面配置區 2"/>
          <p:cNvSpPr>
            <a:spLocks noGrp="1"/>
          </p:cNvSpPr>
          <p:nvPr>
            <p:ph idx="1"/>
          </p:nvPr>
        </p:nvSpPr>
        <p:spPr>
          <a:xfrm>
            <a:off x="1371600" y="1595120"/>
            <a:ext cx="9601200" cy="4858266"/>
          </a:xfrm>
        </p:spPr>
        <p:txBody>
          <a:bodyPr>
            <a:normAutofit/>
          </a:bodyPr>
          <a:lstStyle/>
          <a:p>
            <a:r>
              <a:rPr lang="zh-TW" altLang="en-US" sz="2400" dirty="0" smtClean="0"/>
              <a:t>步驟三，接下來繼續以</a:t>
            </a:r>
            <a:r>
              <a:rPr lang="en-US" altLang="zh-TW" sz="2400" dirty="0" smtClean="0"/>
              <a:t>wine dataset</a:t>
            </a:r>
            <a:r>
              <a:rPr lang="zh-TW" altLang="en-US" sz="2400" dirty="0" smtClean="0"/>
              <a:t>為例，將共變異數矩陣分解得到</a:t>
            </a:r>
            <a:r>
              <a:rPr lang="en-US" altLang="zh-TW" sz="2400" dirty="0" smtClean="0"/>
              <a:t>13</a:t>
            </a:r>
            <a:r>
              <a:rPr lang="zh-TW" altLang="en-US" sz="2400" dirty="0" smtClean="0"/>
              <a:t>*</a:t>
            </a:r>
            <a:r>
              <a:rPr lang="en-US" altLang="zh-TW" sz="2400" dirty="0" smtClean="0"/>
              <a:t>1</a:t>
            </a:r>
            <a:r>
              <a:rPr lang="zh-TW" altLang="en-US" sz="2400" dirty="0" smtClean="0"/>
              <a:t>矩陣的特徵值</a:t>
            </a:r>
            <a:r>
              <a:rPr lang="en-US" altLang="zh-TW" sz="2400" dirty="0" smtClean="0"/>
              <a:t>(eigenvalues)</a:t>
            </a:r>
            <a:r>
              <a:rPr lang="zh-TW" altLang="en-US" sz="2400" dirty="0" smtClean="0"/>
              <a:t>以及</a:t>
            </a:r>
            <a:r>
              <a:rPr lang="en-US" altLang="zh-TW" sz="2400" dirty="0" smtClean="0"/>
              <a:t>13</a:t>
            </a:r>
            <a:r>
              <a:rPr lang="zh-TW" altLang="en-US" sz="2400" dirty="0" smtClean="0"/>
              <a:t>*</a:t>
            </a:r>
            <a:r>
              <a:rPr lang="en-US" altLang="zh-TW" sz="2400" dirty="0" smtClean="0"/>
              <a:t>13</a:t>
            </a:r>
            <a:r>
              <a:rPr lang="zh-TW" altLang="en-US" sz="2400" dirty="0" smtClean="0"/>
              <a:t>矩陣的特徵向量</a:t>
            </a:r>
            <a:r>
              <a:rPr lang="en-US" altLang="zh-TW" sz="2400" dirty="0" smtClean="0"/>
              <a:t>(eigenvectors)</a:t>
            </a:r>
            <a:r>
              <a:rPr lang="zh-TW" altLang="en-US" sz="2400" dirty="0" smtClean="0"/>
              <a:t>，</a:t>
            </a:r>
            <a:r>
              <a:rPr lang="zh-TW" altLang="en-US" sz="2400" dirty="0"/>
              <a:t>而</a:t>
            </a:r>
            <a:r>
              <a:rPr lang="zh-TW" altLang="en-US" sz="2400" dirty="0" smtClean="0"/>
              <a:t>其所得</a:t>
            </a:r>
            <a:r>
              <a:rPr lang="en-US" altLang="zh-TW" sz="2400" dirty="0" smtClean="0"/>
              <a:t>13</a:t>
            </a:r>
            <a:r>
              <a:rPr lang="zh-TW" altLang="en-US" sz="2400" dirty="0" smtClean="0"/>
              <a:t>*</a:t>
            </a:r>
            <a:r>
              <a:rPr lang="en-US" altLang="zh-TW" sz="2400" dirty="0" smtClean="0"/>
              <a:t>1</a:t>
            </a:r>
            <a:r>
              <a:rPr lang="zh-TW" altLang="en-US" sz="2400" dirty="0" smtClean="0"/>
              <a:t>的特徵值如下</a:t>
            </a:r>
            <a:r>
              <a:rPr lang="en-US" altLang="zh-TW" sz="2400" dirty="0" smtClean="0"/>
              <a:t>:</a:t>
            </a:r>
          </a:p>
          <a:p>
            <a:pPr marL="0" indent="0">
              <a:buNone/>
            </a:pPr>
            <a:r>
              <a:rPr lang="en-US" altLang="zh-TW" sz="2400" dirty="0" smtClean="0"/>
              <a:t>[ 4.8923083  2.46635032  1.42809973  1.01233462  0.84906459  0.60181514  0.52250546  0.08414846  0.33051429  0.29595018  0.16831254  0.21432212  0.2399553]</a:t>
            </a:r>
          </a:p>
          <a:p>
            <a:pPr marL="0" indent="0">
              <a:buNone/>
            </a:pPr>
            <a:endParaRPr lang="en-US" altLang="zh-TW" sz="2400" dirty="0"/>
          </a:p>
          <a:p>
            <a:pPr marL="0" indent="0">
              <a:buNone/>
            </a:pPr>
            <a:r>
              <a:rPr lang="zh-TW" altLang="en-US" sz="2400" dirty="0" smtClean="0"/>
              <a:t>將所得的這些特徵值做一個加總並評估每個</a:t>
            </a:r>
            <a:endParaRPr lang="en-US" altLang="zh-TW" sz="2400" dirty="0" smtClean="0"/>
          </a:p>
          <a:p>
            <a:pPr marL="0" indent="0">
              <a:buNone/>
            </a:pPr>
            <a:r>
              <a:rPr lang="zh-TW" altLang="en-US" sz="2400" dirty="0" smtClean="0"/>
              <a:t>特徵值所佔比例後繪圖可以得到右圖，從圖</a:t>
            </a:r>
            <a:endParaRPr lang="en-US" altLang="zh-TW" sz="2400" dirty="0" smtClean="0"/>
          </a:p>
          <a:p>
            <a:pPr marL="0" indent="0">
              <a:buNone/>
            </a:pPr>
            <a:r>
              <a:rPr lang="zh-TW" altLang="en-US" sz="2400" dirty="0" smtClean="0"/>
              <a:t>中可以觀察到最大的兩個特徵值可以解釋對</a:t>
            </a:r>
            <a:endParaRPr lang="en-US" altLang="zh-TW" sz="2400" dirty="0" smtClean="0"/>
          </a:p>
          <a:p>
            <a:pPr marL="0" indent="0">
              <a:buNone/>
            </a:pPr>
            <a:r>
              <a:rPr lang="zh-TW" altLang="en-US" sz="2400" dirty="0" smtClean="0"/>
              <a:t>於數據集約</a:t>
            </a:r>
            <a:r>
              <a:rPr lang="en-US" altLang="zh-TW" sz="2400" dirty="0" smtClean="0"/>
              <a:t>60%</a:t>
            </a:r>
            <a:r>
              <a:rPr lang="zh-TW" altLang="en-US" sz="2400" dirty="0" smtClean="0"/>
              <a:t>的變異數</a:t>
            </a:r>
            <a:endParaRPr lang="en-US" altLang="zh-TW" sz="2400" dirty="0" smtClean="0"/>
          </a:p>
          <a:p>
            <a:pPr marL="0" indent="0">
              <a:buNone/>
            </a:pPr>
            <a:endParaRPr lang="en-US" altLang="zh-TW" sz="2400" dirty="0" smtClean="0"/>
          </a:p>
          <a:p>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24</a:t>
            </a:fld>
            <a:endParaRPr lang="zh-TW" altLang="en-US"/>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880" y="3607058"/>
            <a:ext cx="4443730" cy="2936822"/>
          </a:xfrm>
          <a:prstGeom prst="rect">
            <a:avLst/>
          </a:prstGeom>
        </p:spPr>
      </p:pic>
    </p:spTree>
    <p:extLst>
      <p:ext uri="{BB962C8B-B14F-4D97-AF65-F5344CB8AC3E}">
        <p14:creationId xmlns:p14="http://schemas.microsoft.com/office/powerpoint/2010/main" val="373817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868680"/>
          </a:xfrm>
        </p:spPr>
        <p:txBody>
          <a:bodyPr/>
          <a:lstStyle/>
          <a:p>
            <a:pPr algn="ctr"/>
            <a:r>
              <a:rPr lang="zh-TW" altLang="en-US" dirty="0"/>
              <a:t>實作</a:t>
            </a:r>
            <a:r>
              <a:rPr lang="en-US" altLang="zh-TW" dirty="0" smtClean="0"/>
              <a:t>PCA</a:t>
            </a:r>
            <a:endParaRPr lang="zh-TW" altLang="en-US" dirty="0"/>
          </a:p>
        </p:txBody>
      </p:sp>
      <p:sp>
        <p:nvSpPr>
          <p:cNvPr id="3" name="內容版面配置區 2"/>
          <p:cNvSpPr>
            <a:spLocks noGrp="1"/>
          </p:cNvSpPr>
          <p:nvPr>
            <p:ph idx="1"/>
          </p:nvPr>
        </p:nvSpPr>
        <p:spPr>
          <a:xfrm>
            <a:off x="1371600" y="1554480"/>
            <a:ext cx="9601200" cy="5019040"/>
          </a:xfrm>
        </p:spPr>
        <p:txBody>
          <a:bodyPr>
            <a:normAutofit/>
          </a:bodyPr>
          <a:lstStyle/>
          <a:p>
            <a:r>
              <a:rPr lang="zh-TW" altLang="en-US" sz="2400" dirty="0" smtClean="0"/>
              <a:t>步驟四，由於前一頁可觀察到其中</a:t>
            </a:r>
            <a:r>
              <a:rPr lang="en-US" altLang="zh-TW" sz="2400" dirty="0" smtClean="0"/>
              <a:t>2</a:t>
            </a:r>
            <a:r>
              <a:rPr lang="zh-TW" altLang="en-US" sz="2400" dirty="0" smtClean="0"/>
              <a:t>個特徵值就可解釋約</a:t>
            </a:r>
            <a:r>
              <a:rPr lang="en-US" altLang="zh-TW" sz="2400" dirty="0" smtClean="0"/>
              <a:t>60%</a:t>
            </a:r>
            <a:r>
              <a:rPr lang="zh-TW" altLang="en-US" sz="2400" dirty="0" smtClean="0"/>
              <a:t>變異數，因此這邊我們選定將維度從</a:t>
            </a:r>
            <a:r>
              <a:rPr lang="en-US" altLang="zh-TW" sz="2400" dirty="0" smtClean="0"/>
              <a:t>13</a:t>
            </a:r>
            <a:r>
              <a:rPr lang="zh-TW" altLang="en-US" sz="2400" dirty="0" smtClean="0"/>
              <a:t>維降維成為</a:t>
            </a:r>
            <a:r>
              <a:rPr lang="en-US" altLang="zh-TW" sz="2400" dirty="0" smtClean="0"/>
              <a:t>2</a:t>
            </a:r>
            <a:r>
              <a:rPr lang="zh-TW" altLang="en-US" sz="2400" dirty="0" smtClean="0"/>
              <a:t>維</a:t>
            </a:r>
            <a:endParaRPr lang="en-US" altLang="zh-TW" sz="2400" dirty="0" smtClean="0"/>
          </a:p>
          <a:p>
            <a:endParaRPr lang="en-US" altLang="zh-TW" sz="2400" dirty="0" smtClean="0"/>
          </a:p>
          <a:p>
            <a:r>
              <a:rPr lang="zh-TW" altLang="en-US" sz="2400" dirty="0" smtClean="0"/>
              <a:t>步驟五，將特徵值降序排列，選取最大的兩個特徵值所對應到的特徵向量，建立出</a:t>
            </a:r>
            <a:r>
              <a:rPr lang="en-US" altLang="zh-TW" sz="2400" dirty="0" smtClean="0"/>
              <a:t>13</a:t>
            </a:r>
            <a:r>
              <a:rPr lang="zh-TW" altLang="en-US" sz="2400" dirty="0" smtClean="0"/>
              <a:t>*</a:t>
            </a:r>
            <a:r>
              <a:rPr lang="en-US" altLang="zh-TW" sz="2400" dirty="0" smtClean="0"/>
              <a:t>2</a:t>
            </a:r>
            <a:r>
              <a:rPr lang="zh-TW" altLang="en-US" sz="2400" dirty="0" smtClean="0"/>
              <a:t>的投影矩陣</a:t>
            </a:r>
            <a:endParaRPr lang="en-US" altLang="zh-TW" sz="2400" dirty="0" smtClean="0"/>
          </a:p>
          <a:p>
            <a:endParaRPr lang="en-US" altLang="zh-TW" sz="2400" dirty="0" smtClean="0"/>
          </a:p>
          <a:p>
            <a:r>
              <a:rPr lang="zh-TW" altLang="en-US" sz="2400" dirty="0" smtClean="0"/>
              <a:t>步驟六，利用投影矩陣將原本</a:t>
            </a:r>
            <a:r>
              <a:rPr lang="en-US" altLang="zh-TW" sz="2400" dirty="0" smtClean="0"/>
              <a:t>124(</a:t>
            </a:r>
            <a:r>
              <a:rPr lang="zh-TW" altLang="en-US" sz="2400" dirty="0" smtClean="0"/>
              <a:t>資料集筆數</a:t>
            </a:r>
            <a:r>
              <a:rPr lang="en-US" altLang="zh-TW" sz="2400" dirty="0" smtClean="0"/>
              <a:t>)</a:t>
            </a:r>
            <a:r>
              <a:rPr lang="zh-TW" altLang="en-US" sz="2400" dirty="0" smtClean="0"/>
              <a:t>*</a:t>
            </a:r>
            <a:r>
              <a:rPr lang="en-US" altLang="zh-TW" sz="2400" dirty="0" smtClean="0"/>
              <a:t>13</a:t>
            </a:r>
            <a:r>
              <a:rPr lang="zh-TW" altLang="en-US" sz="2400" dirty="0" smtClean="0"/>
              <a:t>維的資料轉換成</a:t>
            </a:r>
            <a:r>
              <a:rPr lang="en-US" altLang="zh-TW" sz="2400" dirty="0" smtClean="0"/>
              <a:t>124</a:t>
            </a:r>
            <a:r>
              <a:rPr lang="zh-TW" altLang="en-US" sz="2400" dirty="0" smtClean="0"/>
              <a:t>*</a:t>
            </a:r>
            <a:r>
              <a:rPr lang="en-US" altLang="zh-TW" sz="2400" dirty="0" smtClean="0"/>
              <a:t>2</a:t>
            </a:r>
            <a:r>
              <a:rPr lang="zh-TW" altLang="en-US" sz="2400" dirty="0" smtClean="0"/>
              <a:t>維的矩陣</a:t>
            </a:r>
            <a:endParaRPr lang="en-US" altLang="zh-TW" sz="2400" dirty="0" smtClean="0"/>
          </a:p>
          <a:p>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25</a:t>
            </a:fld>
            <a:endParaRPr lang="zh-TW" altLang="en-US"/>
          </a:p>
        </p:txBody>
      </p:sp>
    </p:spTree>
    <p:extLst>
      <p:ext uri="{BB962C8B-B14F-4D97-AF65-F5344CB8AC3E}">
        <p14:creationId xmlns:p14="http://schemas.microsoft.com/office/powerpoint/2010/main" val="1558201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實作</a:t>
            </a:r>
            <a:r>
              <a:rPr lang="en-US" altLang="zh-TW" dirty="0" smtClean="0"/>
              <a:t>PCA</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我們也可將資料的分布圖繪出來觀察</a:t>
            </a:r>
            <a:endParaRPr lang="en-US" altLang="zh-TW" sz="2400" dirty="0" smtClean="0"/>
          </a:p>
          <a:p>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26</a:t>
            </a:fld>
            <a:endParaRPr lang="zh-TW"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10902"/>
            <a:ext cx="5640070" cy="3480584"/>
          </a:xfrm>
          <a:prstGeom prst="rect">
            <a:avLst/>
          </a:prstGeom>
        </p:spPr>
      </p:pic>
      <p:sp>
        <p:nvSpPr>
          <p:cNvPr id="7" name="文字方塊 6"/>
          <p:cNvSpPr txBox="1"/>
          <p:nvPr/>
        </p:nvSpPr>
        <p:spPr>
          <a:xfrm>
            <a:off x="7711440" y="2570480"/>
            <a:ext cx="4043680" cy="1631216"/>
          </a:xfrm>
          <a:prstGeom prst="rect">
            <a:avLst/>
          </a:prstGeom>
          <a:noFill/>
        </p:spPr>
        <p:txBody>
          <a:bodyPr wrap="square" rtlCol="0">
            <a:spAutoFit/>
          </a:bodyPr>
          <a:lstStyle/>
          <a:p>
            <a:r>
              <a:rPr lang="zh-TW" altLang="en-US" sz="2000" dirty="0" smtClean="0"/>
              <a:t>從圖中可見資料的分布情形若以線性分類器做分類應可得不錯的效果，而且重要的是我們僅用了</a:t>
            </a:r>
            <a:r>
              <a:rPr lang="en-US" altLang="zh-TW" sz="2000" dirty="0" smtClean="0"/>
              <a:t>2</a:t>
            </a:r>
            <a:r>
              <a:rPr lang="zh-TW" altLang="en-US" sz="2000" dirty="0" smtClean="0"/>
              <a:t>維的資料就能達到與原本</a:t>
            </a:r>
            <a:r>
              <a:rPr lang="en-US" altLang="zh-TW" sz="2000" dirty="0" smtClean="0"/>
              <a:t>13</a:t>
            </a:r>
            <a:r>
              <a:rPr lang="zh-TW" altLang="en-US" sz="2000" dirty="0" smtClean="0"/>
              <a:t>維資料相近的效果</a:t>
            </a:r>
            <a:endParaRPr lang="zh-TW" altLang="en-US" sz="2000" dirty="0"/>
          </a:p>
        </p:txBody>
      </p:sp>
      <p:sp>
        <p:nvSpPr>
          <p:cNvPr id="8" name="文字方塊 7"/>
          <p:cNvSpPr txBox="1"/>
          <p:nvPr/>
        </p:nvSpPr>
        <p:spPr>
          <a:xfrm>
            <a:off x="7711440" y="4423390"/>
            <a:ext cx="4175760" cy="1631216"/>
          </a:xfrm>
          <a:prstGeom prst="rect">
            <a:avLst/>
          </a:prstGeom>
          <a:noFill/>
        </p:spPr>
        <p:txBody>
          <a:bodyPr wrap="square" rtlCol="0">
            <a:spAutoFit/>
          </a:bodyPr>
          <a:lstStyle/>
          <a:p>
            <a:r>
              <a:rPr lang="zh-TW" altLang="en-US" sz="2000" dirty="0" smtClean="0"/>
              <a:t>不過必須注意的是使用</a:t>
            </a:r>
            <a:r>
              <a:rPr lang="en-US" altLang="zh-TW" sz="2000" dirty="0" smtClean="0"/>
              <a:t>PCA</a:t>
            </a:r>
            <a:r>
              <a:rPr lang="zh-TW" altLang="en-US" sz="2000" dirty="0" smtClean="0"/>
              <a:t>降維雖然可以降低資料複雜度，讓運算變得簡單，但其也會影響到準確率，所以必須從計算效率以及分類器性能之間做取捨</a:t>
            </a:r>
            <a:endParaRPr lang="zh-TW" altLang="en-US" sz="2000" dirty="0"/>
          </a:p>
        </p:txBody>
      </p:sp>
    </p:spTree>
    <p:extLst>
      <p:ext uri="{BB962C8B-B14F-4D97-AF65-F5344CB8AC3E}">
        <p14:creationId xmlns:p14="http://schemas.microsoft.com/office/powerpoint/2010/main" val="1311689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dirty="0"/>
              <a:t>Linear Discriminant </a:t>
            </a:r>
            <a:r>
              <a:rPr lang="en-US" altLang="zh-TW" sz="4000" dirty="0" smtClean="0"/>
              <a:t>Analysis(</a:t>
            </a:r>
            <a:r>
              <a:rPr lang="zh-TW" altLang="en-US" sz="4000" dirty="0" smtClean="0"/>
              <a:t>線性判別分析</a:t>
            </a:r>
            <a:r>
              <a:rPr lang="en-US" altLang="zh-TW" sz="4000" dirty="0" smtClean="0"/>
              <a:t>)</a:t>
            </a:r>
            <a:endParaRPr lang="zh-TW" altLang="en-US" sz="3600" dirty="0"/>
          </a:p>
        </p:txBody>
      </p:sp>
      <p:sp>
        <p:nvSpPr>
          <p:cNvPr id="3" name="投影片編號版面配置區 2"/>
          <p:cNvSpPr>
            <a:spLocks noGrp="1"/>
          </p:cNvSpPr>
          <p:nvPr>
            <p:ph type="sldNum" sz="quarter" idx="12"/>
          </p:nvPr>
        </p:nvSpPr>
        <p:spPr/>
        <p:txBody>
          <a:bodyPr/>
          <a:lstStyle/>
          <a:p>
            <a:fld id="{A6822816-4FE7-4CF0-8F26-FCF10A9B99F2}" type="slidenum">
              <a:rPr lang="zh-TW" altLang="en-US" smtClean="0"/>
              <a:t>27</a:t>
            </a:fld>
            <a:endParaRPr lang="zh-TW" altLang="en-US"/>
          </a:p>
        </p:txBody>
      </p:sp>
      <p:sp>
        <p:nvSpPr>
          <p:cNvPr id="9" name="內容版面配置區 8"/>
          <p:cNvSpPr>
            <a:spLocks noGrp="1"/>
          </p:cNvSpPr>
          <p:nvPr>
            <p:ph idx="1"/>
          </p:nvPr>
        </p:nvSpPr>
        <p:spPr>
          <a:xfrm>
            <a:off x="1371600" y="1676400"/>
            <a:ext cx="9601200" cy="4191000"/>
          </a:xfrm>
        </p:spPr>
        <p:txBody>
          <a:bodyPr/>
          <a:lstStyle/>
          <a:p>
            <a:r>
              <a:rPr lang="en-US" altLang="zh-TW" sz="2400" dirty="0" smtClean="0"/>
              <a:t>LDA</a:t>
            </a:r>
            <a:r>
              <a:rPr lang="zh-TW" altLang="en-US" sz="2400" dirty="0" smtClean="0"/>
              <a:t>旨在找到</a:t>
            </a:r>
            <a:r>
              <a:rPr lang="zh-TW" altLang="en-US" sz="2400" dirty="0"/>
              <a:t>兩類物體或事件的特徵的一個</a:t>
            </a:r>
            <a:r>
              <a:rPr lang="zh-TW" altLang="en-US" sz="2400" dirty="0" smtClean="0"/>
              <a:t>線性組合，</a:t>
            </a:r>
            <a:r>
              <a:rPr lang="zh-TW" altLang="en-US" sz="2400" dirty="0"/>
              <a:t>以能夠特徵化或區分它們。所得的組合可用來作為一個線性分類器，</a:t>
            </a:r>
            <a:r>
              <a:rPr lang="zh-TW" altLang="en-US" sz="2400" dirty="0" smtClean="0"/>
              <a:t>或者為</a:t>
            </a:r>
            <a:r>
              <a:rPr lang="zh-TW" altLang="en-US" sz="2400" dirty="0"/>
              <a:t>後續的分類做降維</a:t>
            </a:r>
            <a:r>
              <a:rPr lang="zh-TW" altLang="en-US" sz="2400" dirty="0" smtClean="0"/>
              <a:t>處理，如圖為將資料投影到平面</a:t>
            </a:r>
            <a:endParaRPr lang="zh-TW" altLang="en-US" sz="2400" dirty="0"/>
          </a:p>
        </p:txBody>
      </p:sp>
      <p:cxnSp>
        <p:nvCxnSpPr>
          <p:cNvPr id="5" name="直線接點 4"/>
          <p:cNvCxnSpPr/>
          <p:nvPr/>
        </p:nvCxnSpPr>
        <p:spPr>
          <a:xfrm>
            <a:off x="1148080" y="4676110"/>
            <a:ext cx="2915920" cy="1856770"/>
          </a:xfrm>
          <a:prstGeom prst="line">
            <a:avLst/>
          </a:prstGeom>
        </p:spPr>
        <p:style>
          <a:lnRef idx="2">
            <a:schemeClr val="dk1"/>
          </a:lnRef>
          <a:fillRef idx="0">
            <a:schemeClr val="dk1"/>
          </a:fillRef>
          <a:effectRef idx="1">
            <a:schemeClr val="dk1"/>
          </a:effectRef>
          <a:fontRef idx="minor">
            <a:schemeClr val="tx1"/>
          </a:fontRef>
        </p:style>
      </p:cxnSp>
      <p:sp>
        <p:nvSpPr>
          <p:cNvPr id="14" name="手繪多邊形 13"/>
          <p:cNvSpPr/>
          <p:nvPr/>
        </p:nvSpPr>
        <p:spPr>
          <a:xfrm rot="21165405">
            <a:off x="1367532" y="4649941"/>
            <a:ext cx="1583460" cy="1356987"/>
          </a:xfrm>
          <a:custGeom>
            <a:avLst/>
            <a:gdLst>
              <a:gd name="connsiteX0" fmla="*/ 0 w 1769229"/>
              <a:gd name="connsiteY0" fmla="*/ 0 h 1565884"/>
              <a:gd name="connsiteX1" fmla="*/ 1168400 w 1769229"/>
              <a:gd name="connsiteY1" fmla="*/ 426720 h 1565884"/>
              <a:gd name="connsiteX2" fmla="*/ 1727200 w 1769229"/>
              <a:gd name="connsiteY2" fmla="*/ 1452880 h 1565884"/>
              <a:gd name="connsiteX3" fmla="*/ 1686560 w 1769229"/>
              <a:gd name="connsiteY3" fmla="*/ 1493520 h 1565884"/>
            </a:gdLst>
            <a:ahLst/>
            <a:cxnLst>
              <a:cxn ang="0">
                <a:pos x="connsiteX0" y="connsiteY0"/>
              </a:cxn>
              <a:cxn ang="0">
                <a:pos x="connsiteX1" y="connsiteY1"/>
              </a:cxn>
              <a:cxn ang="0">
                <a:pos x="connsiteX2" y="connsiteY2"/>
              </a:cxn>
              <a:cxn ang="0">
                <a:pos x="connsiteX3" y="connsiteY3"/>
              </a:cxn>
            </a:cxnLst>
            <a:rect l="l" t="t" r="r" b="b"/>
            <a:pathLst>
              <a:path w="1769229" h="1565884">
                <a:moveTo>
                  <a:pt x="0" y="0"/>
                </a:moveTo>
                <a:cubicBezTo>
                  <a:pt x="440266" y="92286"/>
                  <a:pt x="880533" y="184573"/>
                  <a:pt x="1168400" y="426720"/>
                </a:cubicBezTo>
                <a:cubicBezTo>
                  <a:pt x="1456267" y="668867"/>
                  <a:pt x="1640840" y="1275080"/>
                  <a:pt x="1727200" y="1452880"/>
                </a:cubicBezTo>
                <a:cubicBezTo>
                  <a:pt x="1813560" y="1630680"/>
                  <a:pt x="1750060" y="1562100"/>
                  <a:pt x="1686560" y="1493520"/>
                </a:cubicBezTo>
              </a:path>
            </a:pathLst>
          </a:cu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solidFill>
                <a:srgbClr val="00B0F0"/>
              </a:solidFill>
            </a:endParaRPr>
          </a:p>
        </p:txBody>
      </p:sp>
      <p:sp>
        <p:nvSpPr>
          <p:cNvPr id="15" name="手繪多邊形 14"/>
          <p:cNvSpPr/>
          <p:nvPr/>
        </p:nvSpPr>
        <p:spPr>
          <a:xfrm rot="21165405">
            <a:off x="2438155" y="5359726"/>
            <a:ext cx="1494012" cy="1218817"/>
          </a:xfrm>
          <a:custGeom>
            <a:avLst/>
            <a:gdLst>
              <a:gd name="connsiteX0" fmla="*/ 0 w 1769229"/>
              <a:gd name="connsiteY0" fmla="*/ 0 h 1565884"/>
              <a:gd name="connsiteX1" fmla="*/ 1168400 w 1769229"/>
              <a:gd name="connsiteY1" fmla="*/ 426720 h 1565884"/>
              <a:gd name="connsiteX2" fmla="*/ 1727200 w 1769229"/>
              <a:gd name="connsiteY2" fmla="*/ 1452880 h 1565884"/>
              <a:gd name="connsiteX3" fmla="*/ 1686560 w 1769229"/>
              <a:gd name="connsiteY3" fmla="*/ 1493520 h 1565884"/>
            </a:gdLst>
            <a:ahLst/>
            <a:cxnLst>
              <a:cxn ang="0">
                <a:pos x="connsiteX0" y="connsiteY0"/>
              </a:cxn>
              <a:cxn ang="0">
                <a:pos x="connsiteX1" y="connsiteY1"/>
              </a:cxn>
              <a:cxn ang="0">
                <a:pos x="connsiteX2" y="connsiteY2"/>
              </a:cxn>
              <a:cxn ang="0">
                <a:pos x="connsiteX3" y="connsiteY3"/>
              </a:cxn>
            </a:cxnLst>
            <a:rect l="l" t="t" r="r" b="b"/>
            <a:pathLst>
              <a:path w="1769229" h="1565884">
                <a:moveTo>
                  <a:pt x="0" y="0"/>
                </a:moveTo>
                <a:cubicBezTo>
                  <a:pt x="440266" y="92286"/>
                  <a:pt x="880533" y="184573"/>
                  <a:pt x="1168400" y="426720"/>
                </a:cubicBezTo>
                <a:cubicBezTo>
                  <a:pt x="1456267" y="668867"/>
                  <a:pt x="1640840" y="1275080"/>
                  <a:pt x="1727200" y="1452880"/>
                </a:cubicBezTo>
                <a:cubicBezTo>
                  <a:pt x="1813560" y="1630680"/>
                  <a:pt x="1750060" y="1562100"/>
                  <a:pt x="1686560" y="149352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TW" altLang="en-US"/>
          </a:p>
        </p:txBody>
      </p:sp>
      <p:sp>
        <p:nvSpPr>
          <p:cNvPr id="16" name="橢圓 15"/>
          <p:cNvSpPr/>
          <p:nvPr/>
        </p:nvSpPr>
        <p:spPr>
          <a:xfrm>
            <a:off x="2214880" y="377190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7" name="橢圓 16"/>
          <p:cNvSpPr/>
          <p:nvPr/>
        </p:nvSpPr>
        <p:spPr>
          <a:xfrm>
            <a:off x="2367280" y="392430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8" name="橢圓 17"/>
          <p:cNvSpPr/>
          <p:nvPr/>
        </p:nvSpPr>
        <p:spPr>
          <a:xfrm>
            <a:off x="2519680" y="407670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9" name="橢圓 18"/>
          <p:cNvSpPr/>
          <p:nvPr/>
        </p:nvSpPr>
        <p:spPr>
          <a:xfrm>
            <a:off x="2672080" y="422910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橢圓 19"/>
          <p:cNvSpPr/>
          <p:nvPr/>
        </p:nvSpPr>
        <p:spPr>
          <a:xfrm>
            <a:off x="2072641" y="4331295"/>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橢圓 20"/>
          <p:cNvSpPr/>
          <p:nvPr/>
        </p:nvSpPr>
        <p:spPr>
          <a:xfrm>
            <a:off x="2717800" y="3762494"/>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2" name="橢圓 21"/>
          <p:cNvSpPr/>
          <p:nvPr/>
        </p:nvSpPr>
        <p:spPr>
          <a:xfrm>
            <a:off x="2235200" y="4108522"/>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3" name="橢圓 22"/>
          <p:cNvSpPr/>
          <p:nvPr/>
        </p:nvSpPr>
        <p:spPr>
          <a:xfrm>
            <a:off x="2838998" y="393474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4" name="橢圓 23"/>
          <p:cNvSpPr/>
          <p:nvPr/>
        </p:nvSpPr>
        <p:spPr>
          <a:xfrm>
            <a:off x="2336800" y="4322028"/>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6" name="橢圓 25"/>
          <p:cNvSpPr/>
          <p:nvPr/>
        </p:nvSpPr>
        <p:spPr>
          <a:xfrm>
            <a:off x="3007360" y="407670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7" name="橢圓 26"/>
          <p:cNvSpPr/>
          <p:nvPr/>
        </p:nvSpPr>
        <p:spPr>
          <a:xfrm>
            <a:off x="2555241" y="4472302"/>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8" name="橢圓 27"/>
          <p:cNvSpPr/>
          <p:nvPr/>
        </p:nvSpPr>
        <p:spPr>
          <a:xfrm>
            <a:off x="3455407" y="3647915"/>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9" name="橢圓 28"/>
          <p:cNvSpPr/>
          <p:nvPr/>
        </p:nvSpPr>
        <p:spPr>
          <a:xfrm>
            <a:off x="3058160" y="380156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橢圓 29"/>
          <p:cNvSpPr/>
          <p:nvPr/>
        </p:nvSpPr>
        <p:spPr>
          <a:xfrm>
            <a:off x="3759201" y="3846830"/>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1" name="橢圓 30"/>
          <p:cNvSpPr/>
          <p:nvPr/>
        </p:nvSpPr>
        <p:spPr>
          <a:xfrm>
            <a:off x="3444240" y="4012602"/>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2" name="橢圓 31"/>
          <p:cNvSpPr/>
          <p:nvPr/>
        </p:nvSpPr>
        <p:spPr>
          <a:xfrm>
            <a:off x="3200400" y="431254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3" name="橢圓 32"/>
          <p:cNvSpPr/>
          <p:nvPr/>
        </p:nvSpPr>
        <p:spPr>
          <a:xfrm>
            <a:off x="1866901" y="423761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4" name="橢圓 33"/>
          <p:cNvSpPr/>
          <p:nvPr/>
        </p:nvSpPr>
        <p:spPr>
          <a:xfrm rot="20215210">
            <a:off x="1815532" y="3552067"/>
            <a:ext cx="2141831" cy="1017558"/>
          </a:xfrm>
          <a:prstGeom prst="ellipse">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5" name="橢圓 34"/>
          <p:cNvSpPr/>
          <p:nvPr/>
        </p:nvSpPr>
        <p:spPr>
          <a:xfrm rot="20215210">
            <a:off x="3095692" y="4373160"/>
            <a:ext cx="2141831" cy="101755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6" name="橢圓 35"/>
          <p:cNvSpPr/>
          <p:nvPr/>
        </p:nvSpPr>
        <p:spPr>
          <a:xfrm>
            <a:off x="4511040" y="4622162"/>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7" name="橢圓 36"/>
          <p:cNvSpPr/>
          <p:nvPr/>
        </p:nvSpPr>
        <p:spPr>
          <a:xfrm>
            <a:off x="4074159" y="503088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9" name="橢圓 38"/>
          <p:cNvSpPr/>
          <p:nvPr/>
        </p:nvSpPr>
        <p:spPr>
          <a:xfrm>
            <a:off x="4226559" y="518328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0" name="橢圓 39"/>
          <p:cNvSpPr/>
          <p:nvPr/>
        </p:nvSpPr>
        <p:spPr>
          <a:xfrm>
            <a:off x="4358639" y="4202916"/>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1" name="橢圓 40"/>
          <p:cNvSpPr/>
          <p:nvPr/>
        </p:nvSpPr>
        <p:spPr>
          <a:xfrm>
            <a:off x="4805679" y="4653909"/>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2" name="橢圓 41"/>
          <p:cNvSpPr/>
          <p:nvPr/>
        </p:nvSpPr>
        <p:spPr>
          <a:xfrm>
            <a:off x="3368039" y="5087912"/>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3" name="橢圓 42"/>
          <p:cNvSpPr/>
          <p:nvPr/>
        </p:nvSpPr>
        <p:spPr>
          <a:xfrm>
            <a:off x="4203700" y="4578979"/>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4" name="橢圓 43"/>
          <p:cNvSpPr/>
          <p:nvPr/>
        </p:nvSpPr>
        <p:spPr>
          <a:xfrm>
            <a:off x="3840480" y="4572966"/>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5" name="橢圓 44"/>
          <p:cNvSpPr/>
          <p:nvPr/>
        </p:nvSpPr>
        <p:spPr>
          <a:xfrm>
            <a:off x="3733800" y="4885340"/>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6" name="橢圓 45"/>
          <p:cNvSpPr/>
          <p:nvPr/>
        </p:nvSpPr>
        <p:spPr>
          <a:xfrm>
            <a:off x="4858496" y="4350570"/>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7" name="橢圓 46"/>
          <p:cNvSpPr/>
          <p:nvPr/>
        </p:nvSpPr>
        <p:spPr>
          <a:xfrm>
            <a:off x="3736340" y="522456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8" name="橢圓 47"/>
          <p:cNvSpPr/>
          <p:nvPr/>
        </p:nvSpPr>
        <p:spPr>
          <a:xfrm>
            <a:off x="4185395" y="478775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9" name="橢圓 48"/>
          <p:cNvSpPr/>
          <p:nvPr/>
        </p:nvSpPr>
        <p:spPr>
          <a:xfrm>
            <a:off x="4521199" y="521225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0" name="橢圓 49"/>
          <p:cNvSpPr/>
          <p:nvPr/>
        </p:nvSpPr>
        <p:spPr>
          <a:xfrm>
            <a:off x="3225800" y="4836500"/>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1" name="橢圓 50"/>
          <p:cNvSpPr/>
          <p:nvPr/>
        </p:nvSpPr>
        <p:spPr>
          <a:xfrm>
            <a:off x="3909545" y="433020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4" name="直線接點 53"/>
          <p:cNvCxnSpPr/>
          <p:nvPr/>
        </p:nvCxnSpPr>
        <p:spPr>
          <a:xfrm>
            <a:off x="2936239" y="4002336"/>
            <a:ext cx="1302496" cy="852106"/>
          </a:xfrm>
          <a:prstGeom prst="line">
            <a:avLst/>
          </a:prstGeom>
        </p:spPr>
        <p:style>
          <a:lnRef idx="2">
            <a:schemeClr val="dk1"/>
          </a:lnRef>
          <a:fillRef idx="0">
            <a:schemeClr val="dk1"/>
          </a:fillRef>
          <a:effectRef idx="1">
            <a:schemeClr val="dk1"/>
          </a:effectRef>
          <a:fontRef idx="minor">
            <a:schemeClr val="tx1"/>
          </a:fontRef>
        </p:style>
      </p:cxnSp>
      <p:sp>
        <p:nvSpPr>
          <p:cNvPr id="59" name="橢圓 58"/>
          <p:cNvSpPr/>
          <p:nvPr/>
        </p:nvSpPr>
        <p:spPr>
          <a:xfrm>
            <a:off x="2971801" y="460323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0" name="橢圓 59"/>
          <p:cNvSpPr/>
          <p:nvPr/>
        </p:nvSpPr>
        <p:spPr>
          <a:xfrm>
            <a:off x="2809240" y="4785564"/>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1" name="橢圓 60"/>
          <p:cNvSpPr/>
          <p:nvPr/>
        </p:nvSpPr>
        <p:spPr>
          <a:xfrm>
            <a:off x="3302001" y="4625245"/>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cxnSp>
        <p:nvCxnSpPr>
          <p:cNvPr id="63" name="直線接點 62"/>
          <p:cNvCxnSpPr/>
          <p:nvPr/>
        </p:nvCxnSpPr>
        <p:spPr>
          <a:xfrm flipH="1">
            <a:off x="2651760" y="4405137"/>
            <a:ext cx="858521" cy="1245708"/>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橢圓 67"/>
          <p:cNvSpPr/>
          <p:nvPr/>
        </p:nvSpPr>
        <p:spPr>
          <a:xfrm>
            <a:off x="7626614" y="354032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9" name="橢圓 68"/>
          <p:cNvSpPr/>
          <p:nvPr/>
        </p:nvSpPr>
        <p:spPr>
          <a:xfrm>
            <a:off x="7779014" y="369272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0" name="橢圓 69"/>
          <p:cNvSpPr/>
          <p:nvPr/>
        </p:nvSpPr>
        <p:spPr>
          <a:xfrm>
            <a:off x="7931414" y="384512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1" name="橢圓 70"/>
          <p:cNvSpPr/>
          <p:nvPr/>
        </p:nvSpPr>
        <p:spPr>
          <a:xfrm>
            <a:off x="8083814" y="399752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2" name="橢圓 71"/>
          <p:cNvSpPr/>
          <p:nvPr/>
        </p:nvSpPr>
        <p:spPr>
          <a:xfrm>
            <a:off x="7484375" y="4099718"/>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3" name="橢圓 72"/>
          <p:cNvSpPr/>
          <p:nvPr/>
        </p:nvSpPr>
        <p:spPr>
          <a:xfrm>
            <a:off x="8129534" y="3530917"/>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4" name="橢圓 73"/>
          <p:cNvSpPr/>
          <p:nvPr/>
        </p:nvSpPr>
        <p:spPr>
          <a:xfrm>
            <a:off x="7646934" y="3876945"/>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5" name="橢圓 74"/>
          <p:cNvSpPr/>
          <p:nvPr/>
        </p:nvSpPr>
        <p:spPr>
          <a:xfrm>
            <a:off x="8281212" y="3695067"/>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6" name="橢圓 75"/>
          <p:cNvSpPr/>
          <p:nvPr/>
        </p:nvSpPr>
        <p:spPr>
          <a:xfrm>
            <a:off x="7748534" y="4090451"/>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7" name="橢圓 76"/>
          <p:cNvSpPr/>
          <p:nvPr/>
        </p:nvSpPr>
        <p:spPr>
          <a:xfrm>
            <a:off x="8419094" y="384512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8" name="橢圓 77"/>
          <p:cNvSpPr/>
          <p:nvPr/>
        </p:nvSpPr>
        <p:spPr>
          <a:xfrm>
            <a:off x="7966975" y="4240725"/>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9" name="橢圓 78"/>
          <p:cNvSpPr/>
          <p:nvPr/>
        </p:nvSpPr>
        <p:spPr>
          <a:xfrm>
            <a:off x="8866001" y="3444118"/>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0" name="橢圓 79"/>
          <p:cNvSpPr/>
          <p:nvPr/>
        </p:nvSpPr>
        <p:spPr>
          <a:xfrm>
            <a:off x="8469894" y="356998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1" name="橢圓 80"/>
          <p:cNvSpPr/>
          <p:nvPr/>
        </p:nvSpPr>
        <p:spPr>
          <a:xfrm>
            <a:off x="9170935" y="3615253"/>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2" name="橢圓 81"/>
          <p:cNvSpPr/>
          <p:nvPr/>
        </p:nvSpPr>
        <p:spPr>
          <a:xfrm>
            <a:off x="8855974" y="3781025"/>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3" name="橢圓 82"/>
          <p:cNvSpPr/>
          <p:nvPr/>
        </p:nvSpPr>
        <p:spPr>
          <a:xfrm>
            <a:off x="8612134" y="4080966"/>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4" name="橢圓 83"/>
          <p:cNvSpPr/>
          <p:nvPr/>
        </p:nvSpPr>
        <p:spPr>
          <a:xfrm>
            <a:off x="7305043" y="3934231"/>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5" name="橢圓 84"/>
          <p:cNvSpPr/>
          <p:nvPr/>
        </p:nvSpPr>
        <p:spPr>
          <a:xfrm rot="20215210">
            <a:off x="8507426" y="4141583"/>
            <a:ext cx="2141831" cy="101755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6" name="橢圓 85"/>
          <p:cNvSpPr/>
          <p:nvPr/>
        </p:nvSpPr>
        <p:spPr>
          <a:xfrm>
            <a:off x="9922774" y="4390585"/>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7" name="橢圓 86"/>
          <p:cNvSpPr/>
          <p:nvPr/>
        </p:nvSpPr>
        <p:spPr>
          <a:xfrm>
            <a:off x="9485893" y="479930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8" name="橢圓 87"/>
          <p:cNvSpPr/>
          <p:nvPr/>
        </p:nvSpPr>
        <p:spPr>
          <a:xfrm>
            <a:off x="9638293" y="495170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9" name="橢圓 88"/>
          <p:cNvSpPr/>
          <p:nvPr/>
        </p:nvSpPr>
        <p:spPr>
          <a:xfrm>
            <a:off x="9770373" y="3971339"/>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0" name="橢圓 89"/>
          <p:cNvSpPr/>
          <p:nvPr/>
        </p:nvSpPr>
        <p:spPr>
          <a:xfrm>
            <a:off x="10217413" y="4422332"/>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1" name="橢圓 90"/>
          <p:cNvSpPr/>
          <p:nvPr/>
        </p:nvSpPr>
        <p:spPr>
          <a:xfrm>
            <a:off x="8779773" y="4856335"/>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2" name="橢圓 91"/>
          <p:cNvSpPr/>
          <p:nvPr/>
        </p:nvSpPr>
        <p:spPr>
          <a:xfrm>
            <a:off x="9615434" y="4347402"/>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3" name="橢圓 92"/>
          <p:cNvSpPr/>
          <p:nvPr/>
        </p:nvSpPr>
        <p:spPr>
          <a:xfrm>
            <a:off x="9252214" y="4341389"/>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4" name="橢圓 93"/>
          <p:cNvSpPr/>
          <p:nvPr/>
        </p:nvSpPr>
        <p:spPr>
          <a:xfrm>
            <a:off x="9216654" y="4663819"/>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5" name="橢圓 94"/>
          <p:cNvSpPr/>
          <p:nvPr/>
        </p:nvSpPr>
        <p:spPr>
          <a:xfrm>
            <a:off x="10270230" y="4118993"/>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橢圓 95"/>
          <p:cNvSpPr/>
          <p:nvPr/>
        </p:nvSpPr>
        <p:spPr>
          <a:xfrm>
            <a:off x="9148074" y="499298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7" name="橢圓 96"/>
          <p:cNvSpPr/>
          <p:nvPr/>
        </p:nvSpPr>
        <p:spPr>
          <a:xfrm>
            <a:off x="9617973" y="455703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8" name="橢圓 97"/>
          <p:cNvSpPr/>
          <p:nvPr/>
        </p:nvSpPr>
        <p:spPr>
          <a:xfrm>
            <a:off x="9932933" y="498067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9" name="橢圓 98"/>
          <p:cNvSpPr/>
          <p:nvPr/>
        </p:nvSpPr>
        <p:spPr>
          <a:xfrm>
            <a:off x="8637534" y="4604923"/>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0" name="橢圓 99"/>
          <p:cNvSpPr/>
          <p:nvPr/>
        </p:nvSpPr>
        <p:spPr>
          <a:xfrm>
            <a:off x="9321279" y="4098630"/>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2" name="橢圓 101"/>
          <p:cNvSpPr/>
          <p:nvPr/>
        </p:nvSpPr>
        <p:spPr>
          <a:xfrm>
            <a:off x="8383535" y="437165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3" name="橢圓 102"/>
          <p:cNvSpPr/>
          <p:nvPr/>
        </p:nvSpPr>
        <p:spPr>
          <a:xfrm>
            <a:off x="8220974" y="4553987"/>
            <a:ext cx="132080" cy="149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4" name="橢圓 103"/>
          <p:cNvSpPr/>
          <p:nvPr/>
        </p:nvSpPr>
        <p:spPr>
          <a:xfrm>
            <a:off x="8713735" y="4393668"/>
            <a:ext cx="132080" cy="149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06" name="橢圓 105"/>
          <p:cNvSpPr/>
          <p:nvPr/>
        </p:nvSpPr>
        <p:spPr>
          <a:xfrm rot="20215210">
            <a:off x="7244302" y="3307199"/>
            <a:ext cx="2141831" cy="1017558"/>
          </a:xfrm>
          <a:prstGeom prst="ellipse">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cxnSp>
        <p:nvCxnSpPr>
          <p:cNvPr id="107" name="直線接點 106"/>
          <p:cNvCxnSpPr/>
          <p:nvPr/>
        </p:nvCxnSpPr>
        <p:spPr>
          <a:xfrm>
            <a:off x="6232678" y="3007360"/>
            <a:ext cx="784687" cy="3525520"/>
          </a:xfrm>
          <a:prstGeom prst="line">
            <a:avLst/>
          </a:prstGeom>
        </p:spPr>
        <p:style>
          <a:lnRef idx="2">
            <a:schemeClr val="dk1"/>
          </a:lnRef>
          <a:fillRef idx="0">
            <a:schemeClr val="dk1"/>
          </a:fillRef>
          <a:effectRef idx="1">
            <a:schemeClr val="dk1"/>
          </a:effectRef>
          <a:fontRef idx="minor">
            <a:schemeClr val="tx1"/>
          </a:fontRef>
        </p:style>
      </p:cxnSp>
      <p:sp>
        <p:nvSpPr>
          <p:cNvPr id="117" name="手繪多邊形 116"/>
          <p:cNvSpPr/>
          <p:nvPr/>
        </p:nvSpPr>
        <p:spPr>
          <a:xfrm>
            <a:off x="6243542" y="3342640"/>
            <a:ext cx="1210030" cy="1688244"/>
          </a:xfrm>
          <a:custGeom>
            <a:avLst/>
            <a:gdLst>
              <a:gd name="connsiteX0" fmla="*/ 0 w 1184851"/>
              <a:gd name="connsiteY0" fmla="*/ 0 h 1719756"/>
              <a:gd name="connsiteX1" fmla="*/ 1178560 w 1184851"/>
              <a:gd name="connsiteY1" fmla="*/ 548640 h 1719756"/>
              <a:gd name="connsiteX2" fmla="*/ 467360 w 1184851"/>
              <a:gd name="connsiteY2" fmla="*/ 1625600 h 1719756"/>
              <a:gd name="connsiteX3" fmla="*/ 457200 w 1184851"/>
              <a:gd name="connsiteY3" fmla="*/ 1595120 h 1719756"/>
            </a:gdLst>
            <a:ahLst/>
            <a:cxnLst>
              <a:cxn ang="0">
                <a:pos x="connsiteX0" y="connsiteY0"/>
              </a:cxn>
              <a:cxn ang="0">
                <a:pos x="connsiteX1" y="connsiteY1"/>
              </a:cxn>
              <a:cxn ang="0">
                <a:pos x="connsiteX2" y="connsiteY2"/>
              </a:cxn>
              <a:cxn ang="0">
                <a:pos x="connsiteX3" y="connsiteY3"/>
              </a:cxn>
            </a:cxnLst>
            <a:rect l="l" t="t" r="r" b="b"/>
            <a:pathLst>
              <a:path w="1184851" h="1719756">
                <a:moveTo>
                  <a:pt x="0" y="0"/>
                </a:moveTo>
                <a:cubicBezTo>
                  <a:pt x="550333" y="138853"/>
                  <a:pt x="1100667" y="277707"/>
                  <a:pt x="1178560" y="548640"/>
                </a:cubicBezTo>
                <a:cubicBezTo>
                  <a:pt x="1256453" y="819573"/>
                  <a:pt x="587587" y="1451187"/>
                  <a:pt x="467360" y="1625600"/>
                </a:cubicBezTo>
                <a:cubicBezTo>
                  <a:pt x="347133" y="1800013"/>
                  <a:pt x="402166" y="1697566"/>
                  <a:pt x="457200" y="1595120"/>
                </a:cubicBezTo>
              </a:path>
            </a:pathLst>
          </a:cu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sp>
        <p:nvSpPr>
          <p:cNvPr id="118" name="手繪多邊形 117"/>
          <p:cNvSpPr/>
          <p:nvPr/>
        </p:nvSpPr>
        <p:spPr>
          <a:xfrm rot="316136">
            <a:off x="6521242" y="4623526"/>
            <a:ext cx="1325238" cy="1506257"/>
          </a:xfrm>
          <a:custGeom>
            <a:avLst/>
            <a:gdLst>
              <a:gd name="connsiteX0" fmla="*/ 0 w 1184851"/>
              <a:gd name="connsiteY0" fmla="*/ 0 h 1719756"/>
              <a:gd name="connsiteX1" fmla="*/ 1178560 w 1184851"/>
              <a:gd name="connsiteY1" fmla="*/ 548640 h 1719756"/>
              <a:gd name="connsiteX2" fmla="*/ 467360 w 1184851"/>
              <a:gd name="connsiteY2" fmla="*/ 1625600 h 1719756"/>
              <a:gd name="connsiteX3" fmla="*/ 457200 w 1184851"/>
              <a:gd name="connsiteY3" fmla="*/ 1595120 h 1719756"/>
            </a:gdLst>
            <a:ahLst/>
            <a:cxnLst>
              <a:cxn ang="0">
                <a:pos x="connsiteX0" y="connsiteY0"/>
              </a:cxn>
              <a:cxn ang="0">
                <a:pos x="connsiteX1" y="connsiteY1"/>
              </a:cxn>
              <a:cxn ang="0">
                <a:pos x="connsiteX2" y="connsiteY2"/>
              </a:cxn>
              <a:cxn ang="0">
                <a:pos x="connsiteX3" y="connsiteY3"/>
              </a:cxn>
            </a:cxnLst>
            <a:rect l="l" t="t" r="r" b="b"/>
            <a:pathLst>
              <a:path w="1184851" h="1719756">
                <a:moveTo>
                  <a:pt x="0" y="0"/>
                </a:moveTo>
                <a:cubicBezTo>
                  <a:pt x="550333" y="138853"/>
                  <a:pt x="1100667" y="277707"/>
                  <a:pt x="1178560" y="548640"/>
                </a:cubicBezTo>
                <a:cubicBezTo>
                  <a:pt x="1256453" y="819573"/>
                  <a:pt x="587587" y="1451187"/>
                  <a:pt x="467360" y="1625600"/>
                </a:cubicBezTo>
                <a:cubicBezTo>
                  <a:pt x="347133" y="1800013"/>
                  <a:pt x="402166" y="1697566"/>
                  <a:pt x="457200" y="159512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TW" altLang="en-US"/>
          </a:p>
        </p:txBody>
      </p:sp>
      <p:cxnSp>
        <p:nvCxnSpPr>
          <p:cNvPr id="121" name="直線接點 120"/>
          <p:cNvCxnSpPr>
            <a:stCxn id="79" idx="5"/>
            <a:endCxn id="94" idx="0"/>
          </p:cNvCxnSpPr>
          <p:nvPr/>
        </p:nvCxnSpPr>
        <p:spPr>
          <a:xfrm>
            <a:off x="8978738" y="3572032"/>
            <a:ext cx="303956" cy="1091787"/>
          </a:xfrm>
          <a:prstGeom prst="line">
            <a:avLst/>
          </a:prstGeom>
        </p:spPr>
        <p:style>
          <a:lnRef idx="2">
            <a:schemeClr val="dk1"/>
          </a:lnRef>
          <a:fillRef idx="0">
            <a:schemeClr val="dk1"/>
          </a:fillRef>
          <a:effectRef idx="1">
            <a:schemeClr val="dk1"/>
          </a:effectRef>
          <a:fontRef idx="minor">
            <a:schemeClr val="tx1"/>
          </a:fontRef>
        </p:style>
      </p:cxnSp>
      <p:cxnSp>
        <p:nvCxnSpPr>
          <p:cNvPr id="127" name="直線接點 126"/>
          <p:cNvCxnSpPr/>
          <p:nvPr/>
        </p:nvCxnSpPr>
        <p:spPr>
          <a:xfrm flipH="1">
            <a:off x="6597855" y="4084674"/>
            <a:ext cx="2371831" cy="711404"/>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16395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LDA</a:t>
            </a:r>
            <a:r>
              <a:rPr lang="zh-TW" altLang="en-US" dirty="0" smtClean="0"/>
              <a:t>演算法步驟</a:t>
            </a:r>
            <a:endParaRPr lang="zh-TW" altLang="en-US" dirty="0"/>
          </a:p>
        </p:txBody>
      </p:sp>
      <p:sp>
        <p:nvSpPr>
          <p:cNvPr id="3" name="投影片編號版面配置區 2"/>
          <p:cNvSpPr>
            <a:spLocks noGrp="1"/>
          </p:cNvSpPr>
          <p:nvPr>
            <p:ph type="sldNum" sz="quarter" idx="12"/>
          </p:nvPr>
        </p:nvSpPr>
        <p:spPr/>
        <p:txBody>
          <a:bodyPr/>
          <a:lstStyle/>
          <a:p>
            <a:fld id="{A6822816-4FE7-4CF0-8F26-FCF10A9B99F2}" type="slidenum">
              <a:rPr lang="zh-TW" altLang="en-US" smtClean="0"/>
              <a:t>28</a:t>
            </a:fld>
            <a:endParaRPr lang="zh-TW" altLang="en-US"/>
          </a:p>
        </p:txBody>
      </p:sp>
      <mc:AlternateContent xmlns:mc="http://schemas.openxmlformats.org/markup-compatibility/2006" xmlns:a14="http://schemas.microsoft.com/office/drawing/2010/main">
        <mc:Choice Requires="a14">
          <p:sp>
            <p:nvSpPr>
              <p:cNvPr id="4" name="內容版面配置區 3"/>
              <p:cNvSpPr>
                <a:spLocks noGrp="1"/>
              </p:cNvSpPr>
              <p:nvPr>
                <p:ph idx="1"/>
              </p:nvPr>
            </p:nvSpPr>
            <p:spPr/>
            <p:txBody>
              <a:bodyPr/>
              <a:lstStyle/>
              <a:p>
                <a:pPr marL="0" indent="0">
                  <a:buNone/>
                </a:pPr>
                <a:r>
                  <a:rPr lang="en-US" altLang="zh-TW" dirty="0" smtClean="0"/>
                  <a:t>1.</a:t>
                </a:r>
                <a:r>
                  <a:rPr lang="zh-TW" altLang="en-US" dirty="0"/>
                  <a:t>標準化</a:t>
                </a:r>
                <a:r>
                  <a:rPr lang="en-US" altLang="zh-TW" i="1" dirty="0"/>
                  <a:t>d</a:t>
                </a:r>
                <a:r>
                  <a:rPr lang="zh-TW" altLang="en-US" dirty="0"/>
                  <a:t>維數據集（</a:t>
                </a:r>
                <a:r>
                  <a:rPr lang="en-US" altLang="zh-TW" i="1" dirty="0"/>
                  <a:t>d</a:t>
                </a:r>
                <a:r>
                  <a:rPr lang="zh-TW" altLang="en-US" dirty="0"/>
                  <a:t>是特徵的個數）</a:t>
                </a:r>
              </a:p>
              <a:p>
                <a:pPr marL="0" indent="0">
                  <a:buNone/>
                </a:pPr>
                <a:r>
                  <a:rPr lang="en-US" altLang="zh-TW" dirty="0"/>
                  <a:t>2.</a:t>
                </a:r>
                <a:r>
                  <a:rPr lang="zh-TW" altLang="en-US" dirty="0"/>
                  <a:t>對於每個類別，計算</a:t>
                </a:r>
                <a:r>
                  <a:rPr lang="en-US" altLang="zh-TW" i="1" dirty="0"/>
                  <a:t>d</a:t>
                </a:r>
                <a:r>
                  <a:rPr lang="zh-TW" altLang="en-US" dirty="0"/>
                  <a:t>維平均值向量</a:t>
                </a:r>
                <a:endParaRPr lang="en-US" altLang="zh-TW" dirty="0"/>
              </a:p>
              <a:p>
                <a:pPr marL="0" indent="0">
                  <a:buNone/>
                </a:pPr>
                <a:r>
                  <a:rPr lang="en-US" altLang="zh-TW" dirty="0"/>
                  <a:t>3.</a:t>
                </a:r>
                <a:r>
                  <a:rPr lang="zh-TW" altLang="en-US" dirty="0"/>
                  <a:t>建立類別間的散佈</a:t>
                </a:r>
                <a:r>
                  <a:rPr lang="zh-TW" altLang="en-US" dirty="0" smtClean="0"/>
                  <a:t>矩陣</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𝐵</m:t>
                        </m:r>
                      </m:sub>
                    </m:sSub>
                  </m:oMath>
                </a14:m>
                <a:r>
                  <a:rPr lang="zh-TW" altLang="en-US" dirty="0" smtClean="0"/>
                  <a:t>和</a:t>
                </a:r>
                <a:r>
                  <a:rPr lang="zh-TW" altLang="en-US" dirty="0"/>
                  <a:t>類別內的散佈</a:t>
                </a:r>
                <a:r>
                  <a:rPr lang="zh-TW" altLang="en-US" dirty="0" smtClean="0"/>
                  <a:t>矩陣</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𝑊</m:t>
                        </m:r>
                      </m:sub>
                    </m:sSub>
                  </m:oMath>
                </a14:m>
                <a:endParaRPr lang="en-US" altLang="zh-TW" dirty="0"/>
              </a:p>
              <a:p>
                <a:pPr marL="0" indent="0">
                  <a:buNone/>
                </a:pPr>
                <a:r>
                  <a:rPr lang="en-US" altLang="zh-TW" dirty="0"/>
                  <a:t>4.</a:t>
                </a:r>
                <a:r>
                  <a:rPr lang="zh-TW" altLang="en-US" dirty="0"/>
                  <a:t>從</a:t>
                </a:r>
                <a:r>
                  <a:rPr lang="zh-TW" altLang="en-US" dirty="0" smtClean="0"/>
                  <a:t>矩陣</a:t>
                </a:r>
                <a14:m>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𝑊</m:t>
                        </m:r>
                      </m:sub>
                      <m:sup>
                        <m:r>
                          <a:rPr lang="en-US" altLang="zh-TW" b="0" i="1" smtClean="0">
                            <a:latin typeface="Cambria Math" panose="02040503050406030204" pitchFamily="18" charset="0"/>
                          </a:rPr>
                          <m:t>−1</m:t>
                        </m:r>
                      </m:sup>
                    </m:sSubSup>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𝐵</m:t>
                        </m:r>
                      </m:sub>
                    </m:sSub>
                  </m:oMath>
                </a14:m>
                <a:r>
                  <a:rPr lang="zh-TW" altLang="en-US" dirty="0" smtClean="0"/>
                  <a:t>中</a:t>
                </a:r>
                <a:r>
                  <a:rPr lang="zh-TW" altLang="en-US" dirty="0"/>
                  <a:t>計算特徵向量和相應的特徵值矩陣</a:t>
                </a:r>
              </a:p>
              <a:p>
                <a:pPr marL="0" indent="0">
                  <a:buNone/>
                </a:pPr>
                <a:r>
                  <a:rPr lang="en-US" altLang="zh-TW" dirty="0"/>
                  <a:t>5.</a:t>
                </a:r>
                <a:r>
                  <a:rPr lang="zh-TW" altLang="en-US" dirty="0"/>
                  <a:t>選擇最大的</a:t>
                </a:r>
                <a:r>
                  <a:rPr lang="en-US" altLang="zh-TW" i="1" dirty="0"/>
                  <a:t>k</a:t>
                </a:r>
                <a:r>
                  <a:rPr lang="zh-TW" altLang="en-US" dirty="0"/>
                  <a:t>個特徵值得相對應的</a:t>
                </a:r>
                <a:r>
                  <a:rPr lang="en-US" altLang="zh-TW" i="1" dirty="0"/>
                  <a:t>k</a:t>
                </a:r>
                <a:r>
                  <a:rPr lang="zh-TW" altLang="en-US" dirty="0"/>
                  <a:t>個特徵向量來建立一個</a:t>
                </a:r>
                <a:r>
                  <a:rPr lang="en-US" altLang="zh-TW" i="1" dirty="0" smtClean="0"/>
                  <a:t>d*k</a:t>
                </a:r>
                <a:r>
                  <a:rPr lang="zh-TW" altLang="en-US" dirty="0"/>
                  <a:t>維的轉換矩陣</a:t>
                </a:r>
                <a:r>
                  <a:rPr lang="en-US" altLang="zh-TW" i="1" dirty="0"/>
                  <a:t>W</a:t>
                </a:r>
                <a:r>
                  <a:rPr lang="en-US" altLang="zh-TW" dirty="0"/>
                  <a:t>;</a:t>
                </a:r>
                <a:r>
                  <a:rPr lang="zh-TW" altLang="en-US" dirty="0"/>
                  <a:t>特徵向量包含在該矩陣的行中</a:t>
                </a:r>
              </a:p>
              <a:p>
                <a:pPr marL="0" indent="0">
                  <a:buNone/>
                </a:pPr>
                <a:r>
                  <a:rPr lang="en-US" altLang="zh-TW" dirty="0"/>
                  <a:t>6.</a:t>
                </a:r>
                <a:r>
                  <a:rPr lang="zh-TW" altLang="en-US" dirty="0"/>
                  <a:t>使用轉換矩陣</a:t>
                </a:r>
                <a:r>
                  <a:rPr lang="en-US" altLang="zh-TW" i="1" dirty="0"/>
                  <a:t>W</a:t>
                </a:r>
                <a:r>
                  <a:rPr lang="zh-TW" altLang="en-US" dirty="0"/>
                  <a:t>將樣本投影到新的特徵子空間上</a:t>
                </a:r>
              </a:p>
              <a:p>
                <a:endParaRPr lang="zh-TW" altLang="en-US" dirty="0"/>
              </a:p>
            </p:txBody>
          </p:sp>
        </mc:Choice>
        <mc:Fallback xmlns="">
          <p:sp>
            <p:nvSpPr>
              <p:cNvPr id="4" name="內容版面配置區 3"/>
              <p:cNvSpPr>
                <a:spLocks noGrp="1" noRot="1" noChangeAspect="1" noMove="1" noResize="1" noEditPoints="1" noAdjustHandles="1" noChangeArrowheads="1" noChangeShapeType="1" noTextEdit="1"/>
              </p:cNvSpPr>
              <p:nvPr>
                <p:ph idx="1"/>
              </p:nvPr>
            </p:nvSpPr>
            <p:spPr>
              <a:blipFill>
                <a:blip r:embed="rId3"/>
                <a:stretch>
                  <a:fillRect l="-635" t="-13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54941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777240"/>
          </a:xfrm>
        </p:spPr>
        <p:txBody>
          <a:bodyPr/>
          <a:lstStyle/>
          <a:p>
            <a:pPr algn="ctr"/>
            <a:r>
              <a:rPr lang="en-US" altLang="zh-TW" dirty="0" smtClean="0"/>
              <a:t>LDA</a:t>
            </a:r>
            <a:r>
              <a:rPr lang="zh-TW" altLang="en-US" dirty="0" smtClean="0"/>
              <a:t>實作</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371600" y="1676400"/>
                <a:ext cx="10251440" cy="4191000"/>
              </a:xfrm>
            </p:spPr>
            <p:txBody>
              <a:bodyPr>
                <a:normAutofit/>
              </a:bodyPr>
              <a:lstStyle/>
              <a:p>
                <a:r>
                  <a:rPr lang="zh-TW" altLang="en-US" sz="2400" dirty="0" smtClean="0"/>
                  <a:t>此部份我們還是以</a:t>
                </a:r>
                <a:r>
                  <a:rPr lang="en-US" altLang="zh-TW" sz="2400" dirty="0" smtClean="0"/>
                  <a:t>wine dataset</a:t>
                </a:r>
                <a:r>
                  <a:rPr lang="zh-TW" altLang="en-US" sz="2400" dirty="0" smtClean="0"/>
                  <a:t>來當作範例</a:t>
                </a:r>
                <a:endParaRPr lang="en-US" altLang="zh-TW" sz="2400" dirty="0" smtClean="0"/>
              </a:p>
              <a:p>
                <a:pPr>
                  <a:buFont typeface="Wingdings" panose="05000000000000000000" pitchFamily="2" charset="2"/>
                  <a:buChar char="Ø"/>
                </a:pPr>
                <a:r>
                  <a:rPr lang="zh-TW" altLang="en-US" sz="2400" dirty="0" smtClean="0"/>
                  <a:t>步驟一，對資料集做標準化，與前面無異</a:t>
                </a:r>
                <a:endParaRPr lang="en-US" altLang="zh-TW" sz="2400" dirty="0" smtClean="0"/>
              </a:p>
              <a:p>
                <a:pPr>
                  <a:buFont typeface="Wingdings" panose="05000000000000000000" pitchFamily="2" charset="2"/>
                  <a:buChar char="Ø"/>
                </a:pPr>
                <a:r>
                  <a:rPr lang="zh-TW" altLang="en-US" sz="2400" dirty="0" smtClean="0"/>
                  <a:t>步驟二，計算每個類別的平均值向量，其公式為</a:t>
                </a:r>
                <a:r>
                  <a:rPr lang="en-US" altLang="zh-TW" sz="2400" dirty="0" smtClean="0"/>
                  <a:t>:</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 </m:t>
                    </m:r>
                    <m:f>
                      <m:fPr>
                        <m:ctrlPr>
                          <a:rPr lang="en-US" altLang="zh-TW" sz="2800" b="0" i="1" smtClean="0">
                            <a:latin typeface="Cambria Math" panose="02040503050406030204" pitchFamily="18" charset="0"/>
                          </a:rPr>
                        </m:ctrlPr>
                      </m:fPr>
                      <m:num>
                        <m:r>
                          <a:rPr lang="en-US" altLang="zh-TW" sz="2800" b="0" i="1" smtClean="0">
                            <a:latin typeface="Cambria Math" panose="02040503050406030204" pitchFamily="18" charset="0"/>
                          </a:rPr>
                          <m:t>1</m:t>
                        </m:r>
                      </m:num>
                      <m:den>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𝑛</m:t>
                            </m:r>
                          </m:e>
                          <m:sub>
                            <m:r>
                              <a:rPr lang="en-US" altLang="zh-TW" sz="2800" b="0" i="1" smtClean="0">
                                <a:latin typeface="Cambria Math" panose="02040503050406030204" pitchFamily="18" charset="0"/>
                              </a:rPr>
                              <m:t>𝑖</m:t>
                            </m:r>
                          </m:sub>
                        </m:sSub>
                      </m:den>
                    </m:f>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𝑥</m:t>
                        </m:r>
                        <m:r>
                          <a:rPr lang="en-US" altLang="zh-TW" sz="2800" b="0" i="1" smtClean="0">
                            <a:latin typeface="Cambria Math" panose="02040503050406030204" pitchFamily="18" charset="0"/>
                            <a:ea typeface="Cambria Math" panose="02040503050406030204" pitchFamily="18" charset="0"/>
                          </a:rPr>
                          <m:t>∈</m:t>
                        </m:r>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𝐷</m:t>
                            </m:r>
                          </m:e>
                          <m:sub>
                            <m:r>
                              <a:rPr lang="en-US" altLang="zh-TW" sz="2800" b="0" i="1" smtClean="0">
                                <a:latin typeface="Cambria Math" panose="02040503050406030204" pitchFamily="18" charset="0"/>
                                <a:ea typeface="Cambria Math" panose="02040503050406030204" pitchFamily="18" charset="0"/>
                              </a:rPr>
                              <m:t>𝑖</m:t>
                            </m:r>
                          </m:sub>
                        </m:sSub>
                      </m:sub>
                      <m:sup>
                        <m:r>
                          <a:rPr lang="en-US" altLang="zh-TW" sz="2800" b="0" i="1" smtClean="0">
                            <a:latin typeface="Cambria Math" panose="02040503050406030204" pitchFamily="18" charset="0"/>
                          </a:rPr>
                          <m:t>𝑐</m:t>
                        </m:r>
                      </m:sup>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𝑚</m:t>
                            </m:r>
                          </m:sub>
                        </m:sSub>
                      </m:e>
                    </m:nary>
                  </m:oMath>
                </a14:m>
                <a:r>
                  <a:rPr lang="en-US" altLang="zh-TW" sz="2400" dirty="0" smtClean="0"/>
                  <a:t> </a:t>
                </a:r>
              </a:p>
              <a:p>
                <a:pPr marL="0" indent="0">
                  <a:buNone/>
                </a:pPr>
                <a:r>
                  <a:rPr lang="zh-TW" altLang="en-US" sz="2400" dirty="0" smtClean="0"/>
                  <a:t>其中</a:t>
                </a:r>
                <a:r>
                  <a:rPr lang="en-US" altLang="zh-TW" sz="2400" dirty="0" smtClean="0"/>
                  <a:t>wine dataset</a:t>
                </a:r>
                <a:r>
                  <a:rPr lang="zh-TW" altLang="en-US" sz="2400" dirty="0" smtClean="0"/>
                  <a:t>有</a:t>
                </a:r>
                <a:r>
                  <a:rPr lang="en-US" altLang="zh-TW" sz="2400" dirty="0"/>
                  <a:t>3</a:t>
                </a:r>
                <a:r>
                  <a:rPr lang="zh-TW" altLang="en-US" sz="2400" dirty="0" smtClean="0"/>
                  <a:t>類以及</a:t>
                </a:r>
                <a:r>
                  <a:rPr lang="en-US" altLang="zh-TW" sz="2400" dirty="0" smtClean="0"/>
                  <a:t>13</a:t>
                </a:r>
                <a:r>
                  <a:rPr lang="zh-TW" altLang="en-US" sz="2400" dirty="0" smtClean="0"/>
                  <a:t>個特徵，經計算所得三類的值分別為</a:t>
                </a:r>
                <a:endParaRPr lang="en-US" altLang="zh-TW" sz="2400" dirty="0" smtClean="0"/>
              </a:p>
              <a:p>
                <a:pPr marL="0" indent="0">
                  <a:buNone/>
                </a:pPr>
                <a:r>
                  <a:rPr lang="en-US" altLang="zh-TW" sz="1600" dirty="0"/>
                  <a:t>MV 1: [ 0.9259 -0.3091 0.2592 -0.7989 0.3039 0.9608 1.0515 -0.6306 0.5354 0.2209 0.4855 0.798 1.2017] </a:t>
                </a:r>
                <a:endParaRPr lang="en-US" altLang="zh-TW" sz="1600" dirty="0" smtClean="0"/>
              </a:p>
              <a:p>
                <a:pPr marL="0" indent="0">
                  <a:buNone/>
                </a:pPr>
                <a:r>
                  <a:rPr lang="en-US" altLang="zh-TW" sz="1600" dirty="0" smtClean="0"/>
                  <a:t>MV </a:t>
                </a:r>
                <a:r>
                  <a:rPr lang="en-US" altLang="zh-TW" sz="1600" dirty="0"/>
                  <a:t>2: [-0.8727 -0.3854 -0.4437 0.2481 -0.2409 -0.1059 0.0187 -0.0164 0.1095 -0.8796 0.4392 0.2776 -0.7016] </a:t>
                </a:r>
                <a:endParaRPr lang="en-US" altLang="zh-TW" sz="1600" dirty="0" smtClean="0"/>
              </a:p>
              <a:p>
                <a:pPr marL="0" indent="0">
                  <a:buNone/>
                </a:pPr>
                <a:r>
                  <a:rPr lang="en-US" altLang="zh-TW" sz="1600" dirty="0" smtClean="0"/>
                  <a:t>MV </a:t>
                </a:r>
                <a:r>
                  <a:rPr lang="en-US" altLang="zh-TW" sz="1600" dirty="0"/>
                  <a:t>3: [ 0.1637 0.8929 0.3249 0.5658 -0.01 -0.9499 -1.228 0.7436 -0.7652 0.979 -1.1698 -1.3007 -0.3912]</a:t>
                </a:r>
                <a:endParaRPr lang="en-US" altLang="zh-TW" sz="1600" dirty="0" smtClean="0"/>
              </a:p>
              <a:p>
                <a:pPr marL="0" indent="0">
                  <a:buNone/>
                </a:pPr>
                <a:endParaRPr lang="en-US" altLang="zh-TW" sz="1800" dirty="0" smtClean="0"/>
              </a:p>
              <a:p>
                <a:pPr marL="0" indent="0">
                  <a:buNone/>
                </a:pPr>
                <a:endParaRPr lang="en-US" altLang="zh-TW" sz="1800" dirty="0" smtClean="0"/>
              </a:p>
              <a:p>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371600" y="1676400"/>
                <a:ext cx="10251440" cy="4191000"/>
              </a:xfrm>
              <a:blipFill>
                <a:blip r:embed="rId2"/>
                <a:stretch>
                  <a:fillRect l="-892" t="-159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6822816-4FE7-4CF0-8F26-FCF10A9B99F2}" type="slidenum">
              <a:rPr lang="zh-TW" altLang="en-US" smtClean="0"/>
              <a:t>29</a:t>
            </a:fld>
            <a:endParaRPr lang="zh-TW" altLang="en-US"/>
          </a:p>
        </p:txBody>
      </p:sp>
    </p:spTree>
    <p:extLst>
      <p:ext uri="{BB962C8B-B14F-4D97-AF65-F5344CB8AC3E}">
        <p14:creationId xmlns:p14="http://schemas.microsoft.com/office/powerpoint/2010/main" val="1357992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大綱</a:t>
            </a:r>
            <a:endParaRPr lang="zh-TW" altLang="en-US" dirty="0"/>
          </a:p>
        </p:txBody>
      </p:sp>
      <p:sp>
        <p:nvSpPr>
          <p:cNvPr id="3" name="內容版面配置區 2"/>
          <p:cNvSpPr>
            <a:spLocks noGrp="1"/>
          </p:cNvSpPr>
          <p:nvPr>
            <p:ph idx="1"/>
          </p:nvPr>
        </p:nvSpPr>
        <p:spPr/>
        <p:txBody>
          <a:bodyPr/>
          <a:lstStyle/>
          <a:p>
            <a:r>
              <a:rPr lang="zh-TW" altLang="en-US" dirty="0" smtClean="0"/>
              <a:t>如何處理</a:t>
            </a:r>
            <a:r>
              <a:rPr lang="zh-TW" altLang="en-US" dirty="0" smtClean="0"/>
              <a:t>資料</a:t>
            </a:r>
            <a:endParaRPr lang="en-US" altLang="zh-TW" dirty="0" smtClean="0"/>
          </a:p>
          <a:p>
            <a:r>
              <a:rPr lang="zh-TW" altLang="en-US" dirty="0" smtClean="0"/>
              <a:t>處理</a:t>
            </a:r>
            <a:r>
              <a:rPr lang="zh-TW" altLang="en-US" dirty="0" smtClean="0"/>
              <a:t>分類</a:t>
            </a:r>
            <a:r>
              <a:rPr lang="zh-TW" altLang="en-US" dirty="0" smtClean="0"/>
              <a:t>數據</a:t>
            </a:r>
            <a:endParaRPr lang="en-US" altLang="zh-TW" dirty="0" smtClean="0"/>
          </a:p>
          <a:p>
            <a:r>
              <a:rPr lang="zh-TW" altLang="en-US" dirty="0"/>
              <a:t>劃分資料</a:t>
            </a:r>
            <a:endParaRPr lang="en-US" altLang="zh-TW" dirty="0" smtClean="0"/>
          </a:p>
          <a:p>
            <a:r>
              <a:rPr lang="zh-TW" altLang="en-US" dirty="0" smtClean="0"/>
              <a:t>特徵提取</a:t>
            </a:r>
            <a:endParaRPr lang="en-US" altLang="zh-TW" dirty="0" smtClean="0"/>
          </a:p>
          <a:p>
            <a:r>
              <a:rPr lang="zh-TW" altLang="en-US" dirty="0"/>
              <a:t>特徵選擇</a:t>
            </a:r>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a:t>
            </a:fld>
            <a:endParaRPr lang="zh-TW" altLang="en-US"/>
          </a:p>
        </p:txBody>
      </p:sp>
    </p:spTree>
    <p:extLst>
      <p:ext uri="{BB962C8B-B14F-4D97-AF65-F5344CB8AC3E}">
        <p14:creationId xmlns:p14="http://schemas.microsoft.com/office/powerpoint/2010/main" val="406487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LDA</a:t>
            </a:r>
            <a:r>
              <a:rPr lang="zh-TW" altLang="en-US" dirty="0"/>
              <a:t>實作</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371600" y="1757680"/>
                <a:ext cx="10556240" cy="4358640"/>
              </a:xfrm>
            </p:spPr>
            <p:txBody>
              <a:bodyPr>
                <a:noAutofit/>
              </a:bodyPr>
              <a:lstStyle/>
              <a:p>
                <a:r>
                  <a:rPr lang="zh-TW" altLang="en-US" sz="2400" dirty="0" smtClean="0"/>
                  <a:t>步驟三，計算類別內</a:t>
                </a:r>
                <a:r>
                  <a:rPr lang="en-US" altLang="zh-TW" sz="2400" dirty="0" smtClean="0"/>
                  <a:t>(within-class)</a:t>
                </a:r>
                <a:r>
                  <a:rPr lang="zh-TW" altLang="en-US" sz="2400" dirty="0" smtClean="0"/>
                  <a:t>散佈矩陣及類別間</a:t>
                </a:r>
                <a:r>
                  <a:rPr lang="en-US" altLang="zh-TW" sz="2400" dirty="0" smtClean="0"/>
                  <a:t>(between-class)</a:t>
                </a:r>
                <a:r>
                  <a:rPr lang="zh-TW" altLang="en-US" sz="2400" dirty="0" smtClean="0"/>
                  <a:t>散佈矩陣</a:t>
                </a:r>
                <a:endParaRPr lang="en-US" altLang="zh-TW" sz="2400" dirty="0" smtClean="0"/>
              </a:p>
              <a:p>
                <a:r>
                  <a:rPr lang="zh-TW" altLang="en-US" sz="2400" dirty="0" smtClean="0"/>
                  <a:t>計算類別內散佈矩陣公式如右</a:t>
                </a:r>
                <a:r>
                  <a:rPr lang="en-US" altLang="zh-TW" sz="2400" dirty="0" smtClean="0"/>
                  <a:t>:</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𝑆</m:t>
                        </m:r>
                      </m:e>
                      <m:sub>
                        <m:r>
                          <a:rPr lang="en-US" altLang="zh-TW" sz="2800" b="0" i="1" smtClean="0">
                            <a:latin typeface="Cambria Math" panose="02040503050406030204" pitchFamily="18" charset="0"/>
                          </a:rPr>
                          <m:t>𝑤</m:t>
                        </m:r>
                      </m:sub>
                    </m:sSub>
                    <m:r>
                      <a:rPr lang="en-US" altLang="zh-TW" sz="2800" b="0" i="1" smtClean="0">
                        <a:latin typeface="Cambria Math" panose="02040503050406030204" pitchFamily="18" charset="0"/>
                      </a:rPr>
                      <m:t>= </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𝑐</m:t>
                        </m:r>
                      </m:sup>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𝑆</m:t>
                            </m:r>
                          </m:e>
                          <m:sub>
                            <m:r>
                              <a:rPr lang="en-US" altLang="zh-TW" sz="2800" b="0" i="1" smtClean="0">
                                <a:latin typeface="Cambria Math" panose="02040503050406030204" pitchFamily="18" charset="0"/>
                              </a:rPr>
                              <m:t>𝑖</m:t>
                            </m:r>
                          </m:sub>
                        </m:sSub>
                      </m:e>
                    </m:nary>
                    <m:r>
                      <a:rPr lang="en-US" altLang="zh-TW" sz="2800" b="0" i="0" smtClean="0">
                        <a:latin typeface="Cambria Math" panose="02040503050406030204" pitchFamily="18" charset="0"/>
                      </a:rPr>
                      <m:t> , </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𝑆</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 </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𝑥</m:t>
                        </m:r>
                        <m:r>
                          <a:rPr lang="en-US" altLang="zh-TW" sz="2800" b="0" i="1" smtClean="0">
                            <a:latin typeface="Cambria Math" panose="02040503050406030204" pitchFamily="18" charset="0"/>
                            <a:ea typeface="Cambria Math" panose="02040503050406030204" pitchFamily="18" charset="0"/>
                          </a:rPr>
                          <m:t>∈</m:t>
                        </m:r>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𝐷</m:t>
                            </m:r>
                          </m:e>
                          <m:sub>
                            <m:r>
                              <a:rPr lang="en-US" altLang="zh-TW" sz="2800" b="0" i="1" smtClean="0">
                                <a:latin typeface="Cambria Math" panose="02040503050406030204" pitchFamily="18" charset="0"/>
                                <a:ea typeface="Cambria Math" panose="02040503050406030204" pitchFamily="18" charset="0"/>
                              </a:rPr>
                              <m:t>𝑖</m:t>
                            </m:r>
                          </m:sub>
                        </m:sSub>
                      </m:sub>
                      <m:sup>
                        <m:r>
                          <a:rPr lang="en-US" altLang="zh-TW" sz="2800" b="0" i="1" smtClean="0">
                            <a:latin typeface="Cambria Math" panose="02040503050406030204" pitchFamily="18" charset="0"/>
                          </a:rPr>
                          <m:t>𝑐</m:t>
                        </m:r>
                      </m:sup>
                      <m:e>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e>
                        </m:d>
                        <m:sSup>
                          <m:sSupPr>
                            <m:ctrlPr>
                              <a:rPr lang="en-US" altLang="zh-TW" sz="2800" b="0" i="1" smtClean="0">
                                <a:latin typeface="Cambria Math" panose="02040503050406030204" pitchFamily="18" charset="0"/>
                              </a:rPr>
                            </m:ctrlPr>
                          </m:sSupPr>
                          <m:e>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e>
                            </m:d>
                          </m:e>
                          <m:sup>
                            <m:r>
                              <a:rPr lang="en-US" altLang="zh-TW" sz="2800" b="0" i="1" smtClean="0">
                                <a:latin typeface="Cambria Math" panose="02040503050406030204" pitchFamily="18" charset="0"/>
                              </a:rPr>
                              <m:t>𝑇</m:t>
                            </m:r>
                          </m:sup>
                        </m:sSup>
                      </m:e>
                    </m:nary>
                    <m:r>
                      <a:rPr lang="en-US" altLang="zh-TW" sz="2800" b="0" i="0" smtClean="0">
                        <a:latin typeface="Cambria Math" panose="02040503050406030204" pitchFamily="18" charset="0"/>
                      </a:rPr>
                      <m:t> </m:t>
                    </m:r>
                  </m:oMath>
                </a14:m>
                <a:r>
                  <a:rPr lang="en-US" altLang="zh-TW" sz="2400" dirty="0" smtClean="0"/>
                  <a:t>,</a:t>
                </a:r>
              </a:p>
              <a:p>
                <a:pPr marL="0" indent="0">
                  <a:buNone/>
                </a:pPr>
                <a:r>
                  <a:rPr lang="zh-TW" altLang="en-US" sz="2400" dirty="0" smtClean="0"/>
                  <a:t>經計算後會得到</a:t>
                </a:r>
                <a:r>
                  <a:rPr lang="en-US" altLang="zh-TW" sz="2400" dirty="0" smtClean="0"/>
                  <a:t>13</a:t>
                </a:r>
                <a:r>
                  <a:rPr lang="zh-TW" altLang="en-US" sz="2400" dirty="0" smtClean="0"/>
                  <a:t>*</a:t>
                </a:r>
                <a:r>
                  <a:rPr lang="en-US" altLang="zh-TW" sz="2400" dirty="0" smtClean="0"/>
                  <a:t>13</a:t>
                </a:r>
                <a:r>
                  <a:rPr lang="zh-TW" altLang="en-US" sz="2400" dirty="0" smtClean="0"/>
                  <a:t>的矩陣，而由於我們可以觀察到每一類別的資料筆數不是均勻分布的，分別為</a:t>
                </a:r>
                <a:r>
                  <a:rPr lang="en-US" altLang="zh-TW" sz="2400" dirty="0" smtClean="0"/>
                  <a:t>[40</a:t>
                </a:r>
                <a:r>
                  <a:rPr lang="zh-TW" altLang="en-US" sz="2400" dirty="0" smtClean="0"/>
                  <a:t> </a:t>
                </a:r>
                <a:r>
                  <a:rPr lang="en-US" altLang="zh-TW" sz="2400" dirty="0" smtClean="0"/>
                  <a:t>49</a:t>
                </a:r>
                <a:r>
                  <a:rPr lang="zh-TW" altLang="en-US" sz="2400" dirty="0" smtClean="0"/>
                  <a:t> </a:t>
                </a:r>
                <a:r>
                  <a:rPr lang="en-US" altLang="zh-TW" sz="2400" dirty="0" smtClean="0"/>
                  <a:t>35]</a:t>
                </a:r>
                <a:r>
                  <a:rPr lang="zh-TW" altLang="en-US" sz="2400" dirty="0" smtClean="0"/>
                  <a:t>筆資料，所以會將矩陣做一個縮放的處理 ，也就是將其散佈矩陣除以每一類的資料筆數</a:t>
                </a:r>
                <a:endParaRPr lang="en-US" altLang="zh-TW" sz="2400" dirty="0" smtClean="0"/>
              </a:p>
              <a:p>
                <a:r>
                  <a:rPr lang="zh-TW" altLang="en-US" sz="2400" dirty="0" smtClean="0"/>
                  <a:t>計算類別間散佈矩陣公式如右</a:t>
                </a:r>
                <a:r>
                  <a:rPr lang="en-US" altLang="zh-TW" sz="2400" dirty="0" smtClean="0"/>
                  <a:t>:</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𝑆</m:t>
                        </m:r>
                      </m:e>
                      <m:sub>
                        <m:r>
                          <a:rPr lang="en-US" altLang="zh-TW" sz="2800" b="0" i="1" smtClean="0">
                            <a:latin typeface="Cambria Math" panose="02040503050406030204" pitchFamily="18" charset="0"/>
                          </a:rPr>
                          <m:t>𝐵</m:t>
                        </m:r>
                        <m:r>
                          <a:rPr lang="en-US" altLang="zh-TW" sz="2800" b="0" i="1" smtClean="0">
                            <a:latin typeface="Cambria Math" panose="02040503050406030204" pitchFamily="18" charset="0"/>
                          </a:rPr>
                          <m:t>= </m:t>
                        </m:r>
                      </m:sub>
                    </m:sSub>
                    <m:nary>
                      <m:naryPr>
                        <m:chr m:val="∑"/>
                        <m:ctrlPr>
                          <a:rPr lang="en-US" altLang="zh-TW"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𝐼</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𝐶</m:t>
                        </m:r>
                      </m:sup>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𝑁</m:t>
                            </m:r>
                          </m:e>
                          <m:sub>
                            <m: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 </m:t>
                            </m:r>
                          </m:sub>
                        </m:sSub>
                        <m:d>
                          <m:dPr>
                            <m:ctrlPr>
                              <a:rPr lang="en-US" altLang="zh-TW" sz="2800" i="1" smtClean="0">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𝑚</m:t>
                            </m:r>
                          </m:e>
                        </m:d>
                        <m:sSup>
                          <m:sSupPr>
                            <m:ctrlPr>
                              <a:rPr lang="en-US" altLang="zh-TW" sz="2800" i="1" smtClean="0">
                                <a:latin typeface="Cambria Math" panose="02040503050406030204" pitchFamily="18" charset="0"/>
                              </a:rPr>
                            </m:ctrlPr>
                          </m:sSupPr>
                          <m:e>
                            <m:d>
                              <m:dPr>
                                <m:ctrlPr>
                                  <a:rPr lang="en-US" altLang="zh-TW" sz="2800" i="1" smtClean="0">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𝑚</m:t>
                                </m:r>
                              </m:e>
                            </m:d>
                          </m:e>
                          <m:sup>
                            <m:r>
                              <a:rPr lang="en-US" altLang="zh-TW" sz="2800" b="0" i="1" smtClean="0">
                                <a:latin typeface="Cambria Math" panose="02040503050406030204" pitchFamily="18" charset="0"/>
                              </a:rPr>
                              <m:t>𝑇</m:t>
                            </m:r>
                          </m:sup>
                        </m:sSup>
                      </m:e>
                    </m:nary>
                  </m:oMath>
                </a14:m>
                <a:endParaRPr lang="en-US" altLang="zh-TW" sz="2800" dirty="0" smtClean="0"/>
              </a:p>
              <a:p>
                <a:pPr marL="0" indent="0">
                  <a:buNone/>
                </a:pPr>
                <a:r>
                  <a:rPr lang="zh-TW" altLang="en-US" sz="2400" dirty="0" smtClean="0"/>
                  <a:t>經計算後也得到</a:t>
                </a:r>
                <a:r>
                  <a:rPr lang="en-US" altLang="zh-TW" sz="2400" dirty="0" smtClean="0"/>
                  <a:t>13</a:t>
                </a:r>
                <a:r>
                  <a:rPr lang="zh-TW" altLang="en-US" sz="2400" dirty="0" smtClean="0"/>
                  <a:t>*</a:t>
                </a:r>
                <a:r>
                  <a:rPr lang="en-US" altLang="zh-TW" sz="2400" dirty="0" smtClean="0"/>
                  <a:t>13</a:t>
                </a:r>
                <a:r>
                  <a:rPr lang="zh-TW" altLang="en-US" sz="2400" dirty="0" smtClean="0"/>
                  <a:t>的矩陣</a:t>
                </a:r>
                <a:endParaRPr lang="en-US" altLang="zh-TW" sz="2400" dirty="0" smtClean="0"/>
              </a:p>
              <a:p>
                <a:pPr marL="0" indent="0">
                  <a:buNone/>
                </a:pPr>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371600" y="1757680"/>
                <a:ext cx="10556240" cy="4358640"/>
              </a:xfrm>
              <a:blipFill>
                <a:blip r:embed="rId2"/>
                <a:stretch>
                  <a:fillRect l="-866" t="-1538" r="-46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6822816-4FE7-4CF0-8F26-FCF10A9B99F2}" type="slidenum">
              <a:rPr lang="zh-TW" altLang="en-US" smtClean="0"/>
              <a:t>30</a:t>
            </a:fld>
            <a:endParaRPr lang="zh-TW" altLang="en-US"/>
          </a:p>
        </p:txBody>
      </p:sp>
    </p:spTree>
    <p:extLst>
      <p:ext uri="{BB962C8B-B14F-4D97-AF65-F5344CB8AC3E}">
        <p14:creationId xmlns:p14="http://schemas.microsoft.com/office/powerpoint/2010/main" val="114098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817880"/>
          </a:xfrm>
        </p:spPr>
        <p:txBody>
          <a:bodyPr/>
          <a:lstStyle/>
          <a:p>
            <a:pPr algn="ctr"/>
            <a:r>
              <a:rPr lang="en-US" altLang="zh-TW" dirty="0"/>
              <a:t>LDA</a:t>
            </a:r>
            <a:r>
              <a:rPr lang="zh-TW" altLang="en-US" dirty="0"/>
              <a:t>實作</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371600" y="1422400"/>
                <a:ext cx="9895840" cy="4445000"/>
              </a:xfrm>
            </p:spPr>
            <p:txBody>
              <a:bodyPr>
                <a:normAutofit/>
              </a:bodyPr>
              <a:lstStyle/>
              <a:p>
                <a:r>
                  <a:rPr lang="zh-TW" altLang="en-US" sz="2400" dirty="0" smtClean="0"/>
                  <a:t>步驟四，接著從</a:t>
                </a:r>
                <a:r>
                  <a:rPr lang="zh-TW" altLang="en-US" sz="2400" dirty="0"/>
                  <a:t>矩陣</a:t>
                </a:r>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𝑆</m:t>
                        </m:r>
                      </m:e>
                      <m:sub>
                        <m:r>
                          <a:rPr lang="en-US" altLang="zh-TW" sz="2400" b="0" i="1" smtClean="0">
                            <a:latin typeface="Cambria Math" panose="02040503050406030204" pitchFamily="18" charset="0"/>
                          </a:rPr>
                          <m:t>𝑊</m:t>
                        </m:r>
                      </m:sub>
                      <m:sup>
                        <m:r>
                          <a:rPr lang="en-US" altLang="zh-TW" sz="2400" b="0" i="1" smtClean="0">
                            <a:latin typeface="Cambria Math" panose="02040503050406030204" pitchFamily="18" charset="0"/>
                          </a:rPr>
                          <m:t>−1</m:t>
                        </m:r>
                      </m:sup>
                    </m:sSubSup>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𝑆</m:t>
                        </m:r>
                      </m:e>
                      <m:sub>
                        <m:r>
                          <a:rPr lang="en-US" altLang="zh-TW" sz="2400" b="0" i="1" smtClean="0">
                            <a:latin typeface="Cambria Math" panose="02040503050406030204" pitchFamily="18" charset="0"/>
                          </a:rPr>
                          <m:t>𝐵</m:t>
                        </m:r>
                      </m:sub>
                    </m:sSub>
                  </m:oMath>
                </a14:m>
                <a:r>
                  <a:rPr lang="zh-TW" altLang="en-US" sz="2400" dirty="0" smtClean="0"/>
                  <a:t>中求得特徵向量以及特徵值，並將所求得的特徵值降序排序，分別為</a:t>
                </a:r>
                <a:endParaRPr lang="en-US" altLang="zh-TW" sz="2400" dirty="0" smtClean="0"/>
              </a:p>
              <a:p>
                <a:pPr marL="0" indent="0">
                  <a:buNone/>
                </a:pPr>
                <a:r>
                  <a:rPr lang="en-US" altLang="zh-TW" dirty="0" smtClean="0"/>
                  <a:t>452.721581245,  156.43636122,  1.07585370555e-13,  4.43873563999e-14, 2.87266009341e-14,  2.84217094304e-14,  2.40168676571e-14, 1.59453089024e-14, 1.59453089024e-14,  9.93723443031e-15,  9.93723443031e-15, 2.82769841287e-15,  2.82769841287e-15</a:t>
                </a:r>
              </a:p>
              <a:p>
                <a:r>
                  <a:rPr lang="zh-TW" altLang="en-US" sz="2400" dirty="0" smtClean="0"/>
                  <a:t>與</a:t>
                </a:r>
                <a:r>
                  <a:rPr lang="en-US" altLang="zh-TW" sz="2400" dirty="0" smtClean="0"/>
                  <a:t>PCA</a:t>
                </a:r>
                <a:r>
                  <a:rPr lang="zh-TW" altLang="en-US" sz="2400" dirty="0" smtClean="0"/>
                  <a:t>相同，</a:t>
                </a:r>
                <a:r>
                  <a:rPr lang="zh-TW" altLang="en-US" sz="2400" dirty="0"/>
                  <a:t>將所得的這些特徵值做一個加總並評估每</a:t>
                </a:r>
                <a:r>
                  <a:rPr lang="zh-TW" altLang="en-US" sz="2400" dirty="0" smtClean="0"/>
                  <a:t>個特徵值</a:t>
                </a:r>
                <a:r>
                  <a:rPr lang="zh-TW" altLang="en-US" sz="2400" dirty="0"/>
                  <a:t>所佔</a:t>
                </a:r>
                <a:r>
                  <a:rPr lang="zh-TW" altLang="en-US" sz="2400" dirty="0" smtClean="0"/>
                  <a:t>比例，而上面的數值明顯可以觀察到前兩個特徵值幾乎就可以描述對於此數據集將近</a:t>
                </a:r>
                <a:r>
                  <a:rPr lang="en-US" altLang="zh-TW" sz="2400" dirty="0" smtClean="0"/>
                  <a:t>100%</a:t>
                </a:r>
                <a:r>
                  <a:rPr lang="zh-TW" altLang="en-US" sz="2400" dirty="0" smtClean="0"/>
                  <a:t>的分類資訊</a:t>
                </a:r>
                <a:endParaRPr lang="en-US" altLang="zh-TW" sz="2400" dirty="0" smtClean="0"/>
              </a:p>
              <a:p>
                <a:endParaRPr lang="en-US" altLang="zh-TW"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371600" y="1422400"/>
                <a:ext cx="9895840" cy="4445000"/>
              </a:xfrm>
              <a:blipFill>
                <a:blip r:embed="rId2"/>
                <a:stretch>
                  <a:fillRect l="-863" t="-137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6822816-4FE7-4CF0-8F26-FCF10A9B99F2}" type="slidenum">
              <a:rPr lang="zh-TW" altLang="en-US" smtClean="0"/>
              <a:t>31</a:t>
            </a:fld>
            <a:endParaRPr lang="zh-TW"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62" y="4276725"/>
            <a:ext cx="4029075" cy="2581275"/>
          </a:xfrm>
          <a:prstGeom prst="rect">
            <a:avLst/>
          </a:prstGeom>
        </p:spPr>
      </p:pic>
    </p:spTree>
    <p:extLst>
      <p:ext uri="{BB962C8B-B14F-4D97-AF65-F5344CB8AC3E}">
        <p14:creationId xmlns:p14="http://schemas.microsoft.com/office/powerpoint/2010/main" val="304130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919480"/>
          </a:xfrm>
        </p:spPr>
        <p:txBody>
          <a:bodyPr/>
          <a:lstStyle/>
          <a:p>
            <a:pPr algn="ctr"/>
            <a:r>
              <a:rPr lang="en-US" altLang="zh-TW" dirty="0"/>
              <a:t>LDA</a:t>
            </a:r>
            <a:r>
              <a:rPr lang="zh-TW" altLang="en-US" dirty="0"/>
              <a:t>實作</a:t>
            </a:r>
          </a:p>
        </p:txBody>
      </p:sp>
      <p:sp>
        <p:nvSpPr>
          <p:cNvPr id="3" name="內容版面配置區 2"/>
          <p:cNvSpPr>
            <a:spLocks noGrp="1"/>
          </p:cNvSpPr>
          <p:nvPr>
            <p:ph idx="1"/>
          </p:nvPr>
        </p:nvSpPr>
        <p:spPr>
          <a:xfrm>
            <a:off x="1371600" y="1869440"/>
            <a:ext cx="10190480" cy="3997960"/>
          </a:xfrm>
        </p:spPr>
        <p:txBody>
          <a:bodyPr>
            <a:normAutofit/>
          </a:bodyPr>
          <a:lstStyle/>
          <a:p>
            <a:r>
              <a:rPr lang="zh-TW" altLang="en-US" sz="2400" dirty="0" smtClean="0"/>
              <a:t>步驟五，因此我們選擇最大的</a:t>
            </a:r>
            <a:r>
              <a:rPr lang="en-US" altLang="zh-TW" sz="2400" dirty="0" smtClean="0"/>
              <a:t>2</a:t>
            </a:r>
            <a:r>
              <a:rPr lang="zh-TW" altLang="en-US" sz="2400" dirty="0" smtClean="0"/>
              <a:t>個特徵值來進行降維，利用這</a:t>
            </a:r>
            <a:r>
              <a:rPr lang="en-US" altLang="zh-TW" sz="2400" dirty="0" smtClean="0"/>
              <a:t>2</a:t>
            </a:r>
            <a:r>
              <a:rPr lang="zh-TW" altLang="en-US" sz="2400" dirty="0" smtClean="0"/>
              <a:t>個特徵值建立一個</a:t>
            </a:r>
            <a:r>
              <a:rPr lang="en-US" altLang="zh-TW" sz="2400" dirty="0" smtClean="0"/>
              <a:t>13</a:t>
            </a:r>
            <a:r>
              <a:rPr lang="zh-TW" altLang="en-US" sz="2400" dirty="0" smtClean="0"/>
              <a:t>*</a:t>
            </a:r>
            <a:r>
              <a:rPr lang="en-US" altLang="zh-TW" sz="2400" dirty="0" smtClean="0"/>
              <a:t>2</a:t>
            </a:r>
            <a:r>
              <a:rPr lang="zh-TW" altLang="en-US" sz="2400" dirty="0" smtClean="0"/>
              <a:t>的轉換矩陣</a:t>
            </a:r>
            <a:endParaRPr lang="en-US" altLang="zh-TW" sz="2400" dirty="0" smtClean="0"/>
          </a:p>
          <a:p>
            <a:r>
              <a:rPr lang="zh-TW" altLang="en-US" sz="2400" dirty="0" smtClean="0"/>
              <a:t>步驟六，利用此轉換矩陣投影到新特徵子空間</a:t>
            </a:r>
            <a:endParaRPr lang="en-US" altLang="zh-TW" sz="2400" dirty="0" smtClean="0"/>
          </a:p>
          <a:p>
            <a:r>
              <a:rPr lang="zh-TW" altLang="en-US" sz="2400" dirty="0"/>
              <a:t>繪</a:t>
            </a:r>
            <a:r>
              <a:rPr lang="zh-TW" altLang="en-US" sz="2400" dirty="0" smtClean="0"/>
              <a:t>出使用</a:t>
            </a:r>
            <a:r>
              <a:rPr lang="en-US" altLang="zh-TW" sz="2400" dirty="0" smtClean="0"/>
              <a:t>2</a:t>
            </a:r>
            <a:r>
              <a:rPr lang="zh-TW" altLang="en-US" sz="2400" dirty="0" smtClean="0"/>
              <a:t>個特徵的資料分布圖如下</a:t>
            </a:r>
            <a:r>
              <a:rPr lang="en-US" altLang="zh-TW" sz="2400" dirty="0" smtClean="0"/>
              <a:t>:</a:t>
            </a:r>
          </a:p>
          <a:p>
            <a:endParaRPr lang="en-US" altLang="zh-TW" sz="2400" dirty="0"/>
          </a:p>
          <a:p>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32</a:t>
            </a:fld>
            <a:endParaRPr lang="zh-TW"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3614251"/>
            <a:ext cx="4919980" cy="3041442"/>
          </a:xfrm>
          <a:prstGeom prst="rect">
            <a:avLst/>
          </a:prstGeom>
        </p:spPr>
      </p:pic>
      <p:sp>
        <p:nvSpPr>
          <p:cNvPr id="7" name="文字方塊 6"/>
          <p:cNvSpPr txBox="1"/>
          <p:nvPr/>
        </p:nvSpPr>
        <p:spPr>
          <a:xfrm>
            <a:off x="7593136" y="4175760"/>
            <a:ext cx="3759200" cy="707886"/>
          </a:xfrm>
          <a:prstGeom prst="rect">
            <a:avLst/>
          </a:prstGeom>
          <a:noFill/>
        </p:spPr>
        <p:txBody>
          <a:bodyPr wrap="square" rtlCol="0">
            <a:spAutoFit/>
          </a:bodyPr>
          <a:lstStyle/>
          <a:p>
            <a:r>
              <a:rPr lang="zh-TW" altLang="en-US" sz="2000" dirty="0" smtClean="0"/>
              <a:t>可以見到資料的分布利用線性分類器是可分離的</a:t>
            </a:r>
            <a:endParaRPr lang="zh-TW" altLang="en-US" sz="2000" dirty="0"/>
          </a:p>
        </p:txBody>
      </p:sp>
    </p:spTree>
    <p:extLst>
      <p:ext uri="{BB962C8B-B14F-4D97-AF65-F5344CB8AC3E}">
        <p14:creationId xmlns:p14="http://schemas.microsoft.com/office/powerpoint/2010/main" val="3566906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特徵</a:t>
            </a:r>
            <a:r>
              <a:rPr lang="zh-TW" altLang="en-US" dirty="0"/>
              <a:t>選擇演算法</a:t>
            </a:r>
          </a:p>
        </p:txBody>
      </p:sp>
      <p:sp>
        <p:nvSpPr>
          <p:cNvPr id="3" name="內容版面配置區 2"/>
          <p:cNvSpPr>
            <a:spLocks noGrp="1"/>
          </p:cNvSpPr>
          <p:nvPr>
            <p:ph idx="1"/>
          </p:nvPr>
        </p:nvSpPr>
        <p:spPr>
          <a:xfrm>
            <a:off x="1371600" y="1855177"/>
            <a:ext cx="9601200" cy="4012223"/>
          </a:xfrm>
        </p:spPr>
        <p:txBody>
          <a:bodyPr>
            <a:normAutofit/>
          </a:bodyPr>
          <a:lstStyle/>
          <a:p>
            <a:pPr marL="0" indent="0">
              <a:buNone/>
            </a:pPr>
            <a:r>
              <a:rPr lang="zh-TW" altLang="en-US" sz="2400" dirty="0" smtClean="0"/>
              <a:t>前面所談到兩個降維的方法皆為特徵提取方法，而這邊所談到的方法也可以用來降維，而目的比起</a:t>
            </a:r>
            <a:r>
              <a:rPr lang="en-US" altLang="zh-TW" sz="2400" dirty="0" smtClean="0"/>
              <a:t>PCA</a:t>
            </a:r>
            <a:r>
              <a:rPr lang="zh-TW" altLang="en-US" sz="2400" dirty="0" smtClean="0"/>
              <a:t>與</a:t>
            </a:r>
            <a:r>
              <a:rPr lang="en-US" altLang="zh-TW" sz="2400" dirty="0" smtClean="0"/>
              <a:t>LDA</a:t>
            </a:r>
            <a:r>
              <a:rPr lang="zh-TW" altLang="en-US" sz="2400" dirty="0" smtClean="0"/>
              <a:t>來說更著重於提高準確率，常用的特徵選擇方法有以下兩種</a:t>
            </a:r>
            <a:r>
              <a:rPr lang="en-US" altLang="zh-TW" sz="2400" dirty="0" smtClean="0"/>
              <a:t>:</a:t>
            </a:r>
          </a:p>
          <a:p>
            <a:pPr>
              <a:buFont typeface="Wingdings" panose="05000000000000000000" pitchFamily="2" charset="2"/>
              <a:buChar char="Ø"/>
            </a:pPr>
            <a:r>
              <a:rPr lang="en-US" altLang="zh-TW" sz="2400" dirty="0" smtClean="0"/>
              <a:t>Random forest</a:t>
            </a:r>
            <a:r>
              <a:rPr lang="zh-TW" altLang="en-US" sz="2400" dirty="0" smtClean="0"/>
              <a:t>做特徵選擇</a:t>
            </a:r>
            <a:r>
              <a:rPr lang="en-US" altLang="zh-TW" sz="2400" dirty="0" smtClean="0"/>
              <a:t>(</a:t>
            </a:r>
            <a:r>
              <a:rPr lang="zh-TW" altLang="en-US" sz="2400" dirty="0" smtClean="0"/>
              <a:t>此部份我們留到講</a:t>
            </a:r>
            <a:r>
              <a:rPr lang="en-US" altLang="zh-TW" sz="2400" dirty="0" smtClean="0"/>
              <a:t>Random forest</a:t>
            </a:r>
            <a:r>
              <a:rPr lang="zh-TW" altLang="en-US" sz="2400" dirty="0" smtClean="0"/>
              <a:t>演算法的時候再談</a:t>
            </a:r>
            <a:r>
              <a:rPr lang="en-US" altLang="zh-TW" sz="2400" dirty="0" smtClean="0"/>
              <a:t>)</a:t>
            </a:r>
          </a:p>
          <a:p>
            <a:pPr>
              <a:buFont typeface="Wingdings" panose="05000000000000000000" pitchFamily="2" charset="2"/>
              <a:buChar char="Ø"/>
            </a:pPr>
            <a:r>
              <a:rPr lang="en-US" altLang="zh-TW" sz="2400" dirty="0"/>
              <a:t>Sequential Backward </a:t>
            </a:r>
            <a:r>
              <a:rPr lang="en-US" altLang="zh-TW" sz="2400" dirty="0" smtClean="0"/>
              <a:t>Selection(</a:t>
            </a:r>
            <a:r>
              <a:rPr lang="zh-TW" altLang="en-US" sz="2400" dirty="0" smtClean="0"/>
              <a:t>循序向後選擇</a:t>
            </a:r>
            <a:r>
              <a:rPr lang="en-US" altLang="zh-TW" sz="2400" dirty="0" smtClean="0"/>
              <a:t>)</a:t>
            </a:r>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33</a:t>
            </a:fld>
            <a:endParaRPr lang="zh-TW" altLang="en-US"/>
          </a:p>
        </p:txBody>
      </p:sp>
    </p:spTree>
    <p:extLst>
      <p:ext uri="{BB962C8B-B14F-4D97-AF65-F5344CB8AC3E}">
        <p14:creationId xmlns:p14="http://schemas.microsoft.com/office/powerpoint/2010/main" val="3412483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循序特徵選擇演算法</a:t>
            </a:r>
          </a:p>
        </p:txBody>
      </p:sp>
      <p:sp>
        <p:nvSpPr>
          <p:cNvPr id="3" name="內容版面配置區 2"/>
          <p:cNvSpPr>
            <a:spLocks noGrp="1"/>
          </p:cNvSpPr>
          <p:nvPr>
            <p:ph idx="1"/>
          </p:nvPr>
        </p:nvSpPr>
        <p:spPr>
          <a:xfrm>
            <a:off x="1371600" y="1547446"/>
            <a:ext cx="9601200" cy="4319954"/>
          </a:xfrm>
        </p:spPr>
        <p:txBody>
          <a:bodyPr/>
          <a:lstStyle/>
          <a:p>
            <a:pPr marL="0" indent="0">
              <a:buNone/>
            </a:pPr>
            <a:r>
              <a:rPr lang="zh-TW" altLang="en-US" dirty="0"/>
              <a:t>屬於貪婪演算法</a:t>
            </a:r>
            <a:r>
              <a:rPr lang="en-US" altLang="zh-TW" dirty="0"/>
              <a:t>(greedy algorithm)</a:t>
            </a:r>
            <a:r>
              <a:rPr lang="zh-TW" altLang="en-US" dirty="0"/>
              <a:t>中搜尋演算法的</a:t>
            </a:r>
            <a:r>
              <a:rPr lang="zh-TW" altLang="en-US" dirty="0" smtClean="0"/>
              <a:t>一種，易陷入局部最優值</a:t>
            </a:r>
            <a:endParaRPr lang="zh-TW" altLang="en-US" dirty="0"/>
          </a:p>
          <a:p>
            <a:pPr marL="0" indent="0">
              <a:buNone/>
            </a:pPr>
            <a:r>
              <a:rPr lang="zh-TW" altLang="en-US" dirty="0"/>
              <a:t>目的是自動選擇與問題最相關的特徵子集合</a:t>
            </a:r>
            <a:r>
              <a:rPr lang="en-US" altLang="zh-TW" dirty="0"/>
              <a:t>(</a:t>
            </a:r>
            <a:r>
              <a:rPr lang="zh-TW" altLang="en-US" dirty="0"/>
              <a:t>也就是移除不相關的特徵或雜訊</a:t>
            </a:r>
            <a:r>
              <a:rPr lang="en-US" altLang="zh-TW" dirty="0" smtClean="0"/>
              <a:t>)</a:t>
            </a:r>
            <a:endParaRPr lang="en-US" altLang="zh-TW" dirty="0"/>
          </a:p>
          <a:p>
            <a:pPr marL="0" indent="0">
              <a:buNone/>
            </a:pPr>
            <a:r>
              <a:rPr lang="zh-TW" altLang="en-US" dirty="0"/>
              <a:t>來提高計算效率或是降低模型的誤差</a:t>
            </a:r>
          </a:p>
          <a:p>
            <a:pPr marL="0" indent="0">
              <a:buNone/>
            </a:pPr>
            <a:r>
              <a:rPr lang="zh-TW" altLang="en-US" dirty="0"/>
              <a:t>循序向後選擇</a:t>
            </a:r>
            <a:r>
              <a:rPr lang="en-US" altLang="zh-TW" dirty="0"/>
              <a:t>(Sequential Backward Selection</a:t>
            </a:r>
            <a:r>
              <a:rPr lang="zh-TW" altLang="en-US" dirty="0"/>
              <a:t>，</a:t>
            </a:r>
            <a:r>
              <a:rPr lang="en-US" altLang="zh-TW" dirty="0"/>
              <a:t>SBS)</a:t>
            </a:r>
            <a:r>
              <a:rPr lang="zh-TW" altLang="en-US" dirty="0" smtClean="0"/>
              <a:t>就是一種</a:t>
            </a:r>
            <a:r>
              <a:rPr lang="zh-TW" altLang="en-US" dirty="0"/>
              <a:t>循序特徵選擇演算法</a:t>
            </a:r>
          </a:p>
          <a:p>
            <a:pPr marL="0" indent="0">
              <a:buNone/>
            </a:pPr>
            <a:r>
              <a:rPr lang="zh-TW" altLang="en-US" dirty="0"/>
              <a:t>在不影響分類器的預測效能下降低特徵維</a:t>
            </a:r>
            <a:r>
              <a:rPr lang="zh-TW" altLang="en-US" dirty="0" smtClean="0"/>
              <a:t>度，演算法步驟如下</a:t>
            </a:r>
            <a:r>
              <a:rPr lang="en-US" altLang="zh-TW" dirty="0" smtClean="0"/>
              <a:t>:</a:t>
            </a:r>
          </a:p>
          <a:p>
            <a:pPr marL="0" indent="0">
              <a:buNone/>
            </a:pPr>
            <a:r>
              <a:rPr lang="en-US" altLang="zh-TW" dirty="0"/>
              <a:t>1.</a:t>
            </a:r>
            <a:r>
              <a:rPr lang="zh-TW" altLang="en-US" dirty="0"/>
              <a:t>首先先訂義</a:t>
            </a:r>
            <a:r>
              <a:rPr lang="zh-TW" altLang="en-US" dirty="0" smtClean="0"/>
              <a:t>一個</a:t>
            </a:r>
            <a:r>
              <a:rPr lang="en-US" altLang="zh-TW" dirty="0" smtClean="0"/>
              <a:t>m</a:t>
            </a:r>
            <a:r>
              <a:rPr lang="zh-TW" altLang="en-US" dirty="0" smtClean="0"/>
              <a:t>值</a:t>
            </a:r>
            <a:r>
              <a:rPr lang="zh-TW" altLang="en-US" dirty="0"/>
              <a:t>去表示我們訓練資料的維度，有幾個特徵就有幾維</a:t>
            </a:r>
            <a:endParaRPr lang="en-US" altLang="zh-TW" dirty="0"/>
          </a:p>
          <a:p>
            <a:pPr marL="0" indent="0">
              <a:buNone/>
            </a:pPr>
            <a:r>
              <a:rPr lang="en-US" altLang="zh-TW" dirty="0"/>
              <a:t>2.</a:t>
            </a:r>
            <a:r>
              <a:rPr lang="zh-TW" altLang="en-US" dirty="0"/>
              <a:t>給定</a:t>
            </a:r>
            <a:r>
              <a:rPr lang="zh-TW" altLang="en-US" dirty="0" smtClean="0"/>
              <a:t>一個值</a:t>
            </a:r>
            <a:r>
              <a:rPr lang="en-US" altLang="zh-TW" dirty="0"/>
              <a:t>J</a:t>
            </a:r>
            <a:r>
              <a:rPr lang="zh-TW" altLang="en-US" dirty="0"/>
              <a:t>，然後看把哪些不重要的特徵篩選掉後</a:t>
            </a:r>
            <a:r>
              <a:rPr lang="en-US" altLang="zh-TW" dirty="0"/>
              <a:t>J</a:t>
            </a:r>
            <a:r>
              <a:rPr lang="zh-TW" altLang="en-US" dirty="0"/>
              <a:t>值最大</a:t>
            </a:r>
            <a:endParaRPr lang="en-US" altLang="zh-TW" dirty="0"/>
          </a:p>
          <a:p>
            <a:pPr marL="0" indent="0">
              <a:buNone/>
            </a:pPr>
            <a:r>
              <a:rPr lang="en-US" altLang="zh-TW" dirty="0"/>
              <a:t>3.</a:t>
            </a:r>
            <a:r>
              <a:rPr lang="zh-TW" altLang="en-US" dirty="0"/>
              <a:t>將不重要的特徵移除</a:t>
            </a:r>
            <a:endParaRPr lang="en-US" altLang="zh-TW" dirty="0"/>
          </a:p>
          <a:p>
            <a:pPr marL="0" indent="0">
              <a:buNone/>
            </a:pPr>
            <a:r>
              <a:rPr lang="en-US" altLang="zh-TW" dirty="0"/>
              <a:t>4.</a:t>
            </a:r>
            <a:r>
              <a:rPr lang="zh-TW" altLang="en-US" dirty="0" smtClean="0"/>
              <a:t>當</a:t>
            </a:r>
            <a:r>
              <a:rPr lang="en-US" altLang="zh-TW" dirty="0" smtClean="0"/>
              <a:t>m</a:t>
            </a:r>
            <a:r>
              <a:rPr lang="zh-TW" altLang="en-US" dirty="0" smtClean="0"/>
              <a:t>符合</a:t>
            </a:r>
            <a:r>
              <a:rPr lang="zh-TW" altLang="en-US" dirty="0"/>
              <a:t>我們想要篩出的特徵時終止動作，不符合就從第二步驟再循環</a:t>
            </a:r>
          </a:p>
          <a:p>
            <a:pPr marL="0" indent="0">
              <a:buNone/>
            </a:pPr>
            <a:endParaRPr lang="en-US" altLang="zh-TW" dirty="0" smtClean="0"/>
          </a:p>
          <a:p>
            <a:pPr marL="0" indent="0">
              <a:buNone/>
            </a:pPr>
            <a:endParaRPr lang="en-US" altLang="zh-TW" dirty="0" smtClean="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34</a:t>
            </a:fld>
            <a:endParaRPr lang="zh-TW" altLang="en-US"/>
          </a:p>
        </p:txBody>
      </p:sp>
    </p:spTree>
    <p:extLst>
      <p:ext uri="{BB962C8B-B14F-4D97-AF65-F5344CB8AC3E}">
        <p14:creationId xmlns:p14="http://schemas.microsoft.com/office/powerpoint/2010/main" val="2138607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實作</a:t>
            </a:r>
            <a:r>
              <a:rPr lang="en-US" altLang="zh-TW" dirty="0" smtClean="0"/>
              <a:t>SBS</a:t>
            </a:r>
            <a:r>
              <a:rPr lang="zh-TW" altLang="en-US" dirty="0" smtClean="0"/>
              <a:t>演算法</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35</a:t>
            </a:fld>
            <a:endParaRPr lang="zh-TW" altLang="en-US"/>
          </a:p>
        </p:txBody>
      </p:sp>
      <p:sp>
        <p:nvSpPr>
          <p:cNvPr id="3" name="內容版面配置區 2"/>
          <p:cNvSpPr>
            <a:spLocks noGrp="1"/>
          </p:cNvSpPr>
          <p:nvPr>
            <p:ph idx="1"/>
          </p:nvPr>
        </p:nvSpPr>
        <p:spPr>
          <a:xfrm>
            <a:off x="1371600" y="1524000"/>
            <a:ext cx="9601200" cy="3581400"/>
          </a:xfrm>
        </p:spPr>
        <p:txBody>
          <a:bodyPr/>
          <a:lstStyle/>
          <a:p>
            <a:r>
              <a:rPr lang="en-US" altLang="zh-TW" dirty="0" smtClean="0"/>
              <a:t>SBS</a:t>
            </a:r>
            <a:r>
              <a:rPr lang="zh-TW" altLang="en-US" dirty="0" smtClean="0"/>
              <a:t>通常會搭配著機器學習演算法一同使用，這裡以前面課程所提到的</a:t>
            </a:r>
            <a:r>
              <a:rPr lang="en-US" altLang="zh-TW" dirty="0" smtClean="0"/>
              <a:t>KNN</a:t>
            </a:r>
            <a:r>
              <a:rPr lang="zh-TW" altLang="en-US" dirty="0" smtClean="0"/>
              <a:t>用來分類</a:t>
            </a:r>
            <a:r>
              <a:rPr lang="en-US" altLang="zh-TW" dirty="0" smtClean="0"/>
              <a:t>wine dataset(13</a:t>
            </a:r>
            <a:r>
              <a:rPr lang="zh-TW" altLang="en-US" dirty="0" smtClean="0"/>
              <a:t>個特徵</a:t>
            </a:r>
            <a:r>
              <a:rPr lang="en-US" altLang="zh-TW" dirty="0" smtClean="0"/>
              <a:t>)</a:t>
            </a:r>
            <a:r>
              <a:rPr lang="zh-TW" altLang="en-US" dirty="0" smtClean="0"/>
              <a:t>為例</a:t>
            </a:r>
            <a:endParaRPr lang="en-US" altLang="zh-TW" dirty="0" smtClean="0"/>
          </a:p>
          <a:p>
            <a:pPr>
              <a:buFont typeface="Wingdings" panose="05000000000000000000" pitchFamily="2" charset="2"/>
              <a:buChar char="Ø"/>
            </a:pPr>
            <a:r>
              <a:rPr lang="zh-TW" altLang="en-US" dirty="0" smtClean="0"/>
              <a:t>先設定一個參數</a:t>
            </a:r>
            <a:r>
              <a:rPr lang="en-US" altLang="zh-TW" dirty="0" smtClean="0"/>
              <a:t>m</a:t>
            </a:r>
            <a:r>
              <a:rPr lang="zh-TW" altLang="en-US" dirty="0" smtClean="0"/>
              <a:t>代表想保留的特徵數</a:t>
            </a:r>
            <a:r>
              <a:rPr lang="en-US" altLang="zh-TW" dirty="0" smtClean="0"/>
              <a:t>(</a:t>
            </a:r>
            <a:r>
              <a:rPr lang="zh-TW" altLang="en-US" dirty="0" smtClean="0"/>
              <a:t>此</a:t>
            </a:r>
            <a:r>
              <a:rPr lang="en-US" altLang="zh-TW" dirty="0" smtClean="0"/>
              <a:t>m</a:t>
            </a:r>
            <a:r>
              <a:rPr lang="zh-TW" altLang="en-US" dirty="0" smtClean="0"/>
              <a:t>值不是由我們自己設定為幾，而是機器去尋找最佳的</a:t>
            </a:r>
            <a:r>
              <a:rPr lang="en-US" altLang="zh-TW" dirty="0" smtClean="0"/>
              <a:t>m</a:t>
            </a:r>
            <a:r>
              <a:rPr lang="zh-TW" altLang="en-US" dirty="0" smtClean="0"/>
              <a:t>值</a:t>
            </a:r>
            <a:r>
              <a:rPr lang="en-US" altLang="zh-TW" dirty="0" smtClean="0"/>
              <a:t>)</a:t>
            </a:r>
          </a:p>
          <a:p>
            <a:pPr>
              <a:buFont typeface="Wingdings" panose="05000000000000000000" pitchFamily="2" charset="2"/>
              <a:buChar char="Ø"/>
            </a:pPr>
            <a:r>
              <a:rPr lang="zh-TW" altLang="en-US" dirty="0" smtClean="0"/>
              <a:t>機器會邊降維並邊評估每次下降維度後的準確率的分數，於是可以得到如下圖的結果，從圖中觀察到選擇特徵</a:t>
            </a:r>
            <a:r>
              <a:rPr lang="en-US" altLang="zh-TW" dirty="0" smtClean="0"/>
              <a:t>5~10</a:t>
            </a:r>
            <a:r>
              <a:rPr lang="zh-TW" altLang="en-US" dirty="0" smtClean="0"/>
              <a:t>個時準確率為最高，特徵越少能達到同樣高的準確率時就選擇特徵少的情況，因此</a:t>
            </a:r>
            <a:r>
              <a:rPr lang="en-US" altLang="zh-TW" dirty="0" smtClean="0"/>
              <a:t>m</a:t>
            </a:r>
            <a:r>
              <a:rPr lang="zh-TW" altLang="en-US" dirty="0" smtClean="0"/>
              <a:t>值為</a:t>
            </a:r>
            <a:r>
              <a:rPr lang="en-US" altLang="zh-TW" dirty="0" smtClean="0"/>
              <a:t>5</a:t>
            </a:r>
          </a:p>
          <a:p>
            <a:pPr>
              <a:buFont typeface="Wingdings" panose="05000000000000000000" pitchFamily="2" charset="2"/>
              <a:buChar char="Ø"/>
            </a:pPr>
            <a:endParaRPr lang="en-US" altLang="zh-TW" dirty="0" smtClean="0"/>
          </a:p>
          <a:p>
            <a:pPr>
              <a:buFont typeface="Wingdings" panose="05000000000000000000" pitchFamily="2" charset="2"/>
              <a:buChar char="Ø"/>
            </a:pPr>
            <a:endParaRPr lang="zh-TW" altLang="en-US" dirty="0"/>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80" y="4036318"/>
            <a:ext cx="4133850" cy="2619375"/>
          </a:xfrm>
          <a:prstGeom prst="rect">
            <a:avLst/>
          </a:prstGeom>
        </p:spPr>
      </p:pic>
    </p:spTree>
    <p:extLst>
      <p:ext uri="{BB962C8B-B14F-4D97-AF65-F5344CB8AC3E}">
        <p14:creationId xmlns:p14="http://schemas.microsoft.com/office/powerpoint/2010/main" val="2939031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實作</a:t>
            </a:r>
            <a:r>
              <a:rPr lang="en-US" altLang="zh-TW" dirty="0"/>
              <a:t>SBS</a:t>
            </a:r>
            <a:r>
              <a:rPr lang="zh-TW" altLang="en-US" dirty="0"/>
              <a:t>演算法</a:t>
            </a:r>
          </a:p>
        </p:txBody>
      </p:sp>
      <p:sp>
        <p:nvSpPr>
          <p:cNvPr id="3" name="內容版面配置區 2"/>
          <p:cNvSpPr>
            <a:spLocks noGrp="1"/>
          </p:cNvSpPr>
          <p:nvPr>
            <p:ph idx="1"/>
          </p:nvPr>
        </p:nvSpPr>
        <p:spPr>
          <a:xfrm>
            <a:off x="1371600" y="1737360"/>
            <a:ext cx="9601200" cy="4622800"/>
          </a:xfrm>
        </p:spPr>
        <p:txBody>
          <a:bodyPr>
            <a:normAutofit/>
          </a:bodyPr>
          <a:lstStyle/>
          <a:p>
            <a:pPr>
              <a:buFont typeface="Wingdings" panose="05000000000000000000" pitchFamily="2" charset="2"/>
              <a:buChar char="Ø"/>
            </a:pPr>
            <a:r>
              <a:rPr lang="zh-TW" altLang="en-US" dirty="0"/>
              <a:t>選擇</a:t>
            </a:r>
            <a:r>
              <a:rPr lang="en-US" altLang="zh-TW" dirty="0"/>
              <a:t>5</a:t>
            </a:r>
            <a:r>
              <a:rPr lang="zh-TW" altLang="en-US" dirty="0"/>
              <a:t>個特徵後，而原本</a:t>
            </a:r>
            <a:r>
              <a:rPr lang="en-US" altLang="zh-TW" dirty="0"/>
              <a:t>wine</a:t>
            </a:r>
            <a:r>
              <a:rPr lang="zh-TW" altLang="en-US" dirty="0"/>
              <a:t> </a:t>
            </a:r>
            <a:r>
              <a:rPr lang="en-US" altLang="zh-TW" dirty="0"/>
              <a:t>dataset</a:t>
            </a:r>
            <a:r>
              <a:rPr lang="zh-TW" altLang="en-US" dirty="0"/>
              <a:t>有</a:t>
            </a:r>
            <a:r>
              <a:rPr lang="en-US" altLang="zh-TW" dirty="0"/>
              <a:t>13</a:t>
            </a:r>
            <a:r>
              <a:rPr lang="zh-TW" altLang="en-US" dirty="0"/>
              <a:t>個特徵，所以刪除</a:t>
            </a:r>
            <a:r>
              <a:rPr lang="en-US" altLang="zh-TW" dirty="0"/>
              <a:t>8</a:t>
            </a:r>
            <a:r>
              <a:rPr lang="zh-TW" altLang="en-US" dirty="0"/>
              <a:t>個特徵後可以得到最佳的</a:t>
            </a:r>
            <a:r>
              <a:rPr lang="en-US" altLang="zh-TW" dirty="0"/>
              <a:t>5</a:t>
            </a:r>
            <a:r>
              <a:rPr lang="zh-TW" altLang="en-US" dirty="0"/>
              <a:t>個特徵為</a:t>
            </a:r>
            <a:r>
              <a:rPr lang="en-US" altLang="zh-TW" dirty="0"/>
              <a:t>'Alcohol', 'Malic acid', '</a:t>
            </a:r>
            <a:r>
              <a:rPr lang="en-US" altLang="zh-TW" dirty="0" err="1"/>
              <a:t>Alcalinity</a:t>
            </a:r>
            <a:r>
              <a:rPr lang="en-US" altLang="zh-TW" dirty="0"/>
              <a:t> of ash', 'Hue', </a:t>
            </a:r>
            <a:r>
              <a:rPr lang="en-US" altLang="zh-TW" dirty="0" smtClean="0"/>
              <a:t>'</a:t>
            </a:r>
            <a:r>
              <a:rPr lang="en-US" altLang="zh-TW" dirty="0" err="1" smtClean="0"/>
              <a:t>Proline</a:t>
            </a:r>
            <a:r>
              <a:rPr lang="en-US" altLang="zh-TW" dirty="0" smtClean="0"/>
              <a:t>‘</a:t>
            </a:r>
          </a:p>
          <a:p>
            <a:pPr>
              <a:buFont typeface="Wingdings" panose="05000000000000000000" pitchFamily="2" charset="2"/>
              <a:buChar char="Ø"/>
            </a:pPr>
            <a:endParaRPr lang="en-US" altLang="zh-TW" dirty="0" smtClean="0"/>
          </a:p>
          <a:p>
            <a:pPr>
              <a:buFont typeface="Wingdings" panose="05000000000000000000" pitchFamily="2" charset="2"/>
              <a:buChar char="Ø"/>
            </a:pPr>
            <a:r>
              <a:rPr lang="zh-TW" altLang="en-US" dirty="0" smtClean="0"/>
              <a:t>而我們就可以比較下原本以</a:t>
            </a:r>
            <a:r>
              <a:rPr lang="en-US" altLang="zh-TW" dirty="0" smtClean="0"/>
              <a:t>KNN</a:t>
            </a:r>
            <a:r>
              <a:rPr lang="zh-TW" altLang="en-US" dirty="0" smtClean="0"/>
              <a:t>對</a:t>
            </a:r>
            <a:r>
              <a:rPr lang="en-US" altLang="zh-TW" dirty="0" smtClean="0"/>
              <a:t>wine dataset</a:t>
            </a:r>
            <a:r>
              <a:rPr lang="zh-TW" altLang="en-US" dirty="0" smtClean="0"/>
              <a:t>分類跟搭配了</a:t>
            </a:r>
            <a:r>
              <a:rPr lang="en-US" altLang="zh-TW" dirty="0" smtClean="0"/>
              <a:t>SBS</a:t>
            </a:r>
            <a:r>
              <a:rPr lang="zh-TW" altLang="en-US" dirty="0" smtClean="0"/>
              <a:t>後再做分類，兩種情況下的分類準確率</a:t>
            </a:r>
            <a:r>
              <a:rPr lang="en-US" altLang="zh-TW" dirty="0" smtClean="0"/>
              <a:t>:</a:t>
            </a:r>
          </a:p>
          <a:p>
            <a:pPr marL="0" indent="0">
              <a:buNone/>
            </a:pPr>
            <a:r>
              <a:rPr lang="zh-TW" altLang="en-US" dirty="0" smtClean="0"/>
              <a:t>用</a:t>
            </a:r>
            <a:r>
              <a:rPr lang="en-US" altLang="zh-TW" dirty="0"/>
              <a:t>KNN</a:t>
            </a:r>
            <a:r>
              <a:rPr lang="zh-TW" altLang="en-US" dirty="0"/>
              <a:t>對原始的測試數據集評估</a:t>
            </a:r>
            <a:r>
              <a:rPr lang="zh-TW" altLang="en-US" dirty="0" smtClean="0"/>
              <a:t>效能</a:t>
            </a:r>
            <a:r>
              <a:rPr lang="en-US" altLang="zh-TW" dirty="0" smtClean="0"/>
              <a:t>(13</a:t>
            </a:r>
            <a:r>
              <a:rPr lang="zh-TW" altLang="en-US" dirty="0" smtClean="0"/>
              <a:t>個特徵</a:t>
            </a:r>
            <a:r>
              <a:rPr lang="en-US" altLang="zh-TW" dirty="0" smtClean="0"/>
              <a:t>):</a:t>
            </a:r>
          </a:p>
          <a:p>
            <a:pPr marL="0" indent="0">
              <a:buNone/>
            </a:pPr>
            <a:r>
              <a:rPr lang="en-US" altLang="zh-TW" dirty="0"/>
              <a:t>Training accuracy: 0.983870967742 Test accuracy: 0.944444444444</a:t>
            </a:r>
            <a:endParaRPr lang="en-US" altLang="zh-TW" dirty="0" smtClean="0"/>
          </a:p>
          <a:p>
            <a:pPr marL="0" indent="0">
              <a:buNone/>
            </a:pPr>
            <a:r>
              <a:rPr lang="zh-TW" altLang="en-US" dirty="0" smtClean="0"/>
              <a:t>用</a:t>
            </a:r>
            <a:r>
              <a:rPr lang="en-US" altLang="zh-TW" dirty="0" smtClean="0"/>
              <a:t>KNN</a:t>
            </a:r>
            <a:r>
              <a:rPr lang="zh-TW" altLang="en-US" dirty="0" smtClean="0"/>
              <a:t>搭配</a:t>
            </a:r>
            <a:r>
              <a:rPr lang="en-US" altLang="zh-TW" dirty="0" smtClean="0"/>
              <a:t>SBS</a:t>
            </a:r>
            <a:r>
              <a:rPr lang="zh-TW" altLang="en-US" dirty="0" smtClean="0"/>
              <a:t>對測試數據集評估效能</a:t>
            </a:r>
            <a:r>
              <a:rPr lang="en-US" altLang="zh-TW" dirty="0" smtClean="0"/>
              <a:t>(5</a:t>
            </a:r>
            <a:r>
              <a:rPr lang="zh-TW" altLang="en-US" dirty="0" smtClean="0"/>
              <a:t>個特徵</a:t>
            </a:r>
            <a:r>
              <a:rPr lang="en-US" altLang="zh-TW" dirty="0" smtClean="0"/>
              <a:t>):</a:t>
            </a:r>
          </a:p>
          <a:p>
            <a:pPr marL="0" indent="0">
              <a:buNone/>
            </a:pPr>
            <a:r>
              <a:rPr lang="en-US" altLang="zh-TW" dirty="0"/>
              <a:t>Training accuracy: 0.959677419355 Test accuracy: 0.962962962963</a:t>
            </a:r>
            <a:endParaRPr lang="zh-TW" altLang="en-US" dirty="0"/>
          </a:p>
          <a:p>
            <a:pPr>
              <a:buFont typeface="Wingdings" panose="05000000000000000000" pitchFamily="2" charset="2"/>
              <a:buChar char="l"/>
            </a:pPr>
            <a:endParaRPr lang="en-US" altLang="zh-TW" dirty="0" smtClean="0"/>
          </a:p>
          <a:p>
            <a:pPr>
              <a:buFont typeface="Wingdings" panose="05000000000000000000" pitchFamily="2" charset="2"/>
              <a:buChar char="l"/>
            </a:pPr>
            <a:r>
              <a:rPr lang="zh-TW" altLang="en-US" b="1" dirty="0" smtClean="0"/>
              <a:t>原本有稍微過度擬合的情況明顯改善</a:t>
            </a:r>
            <a:endParaRPr lang="zh-TW" altLang="en-US" b="1" dirty="0"/>
          </a:p>
          <a:p>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36</a:t>
            </a:fld>
            <a:endParaRPr lang="zh-TW" altLang="en-US"/>
          </a:p>
        </p:txBody>
      </p:sp>
    </p:spTree>
    <p:extLst>
      <p:ext uri="{BB962C8B-B14F-4D97-AF65-F5344CB8AC3E}">
        <p14:creationId xmlns:p14="http://schemas.microsoft.com/office/powerpoint/2010/main" val="4099254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總結</a:t>
            </a:r>
            <a:endParaRPr lang="zh-TW" altLang="en-US" dirty="0"/>
          </a:p>
        </p:txBody>
      </p:sp>
      <p:sp>
        <p:nvSpPr>
          <p:cNvPr id="3" name="內容版面配置區 2"/>
          <p:cNvSpPr>
            <a:spLocks noGrp="1"/>
          </p:cNvSpPr>
          <p:nvPr>
            <p:ph idx="1"/>
          </p:nvPr>
        </p:nvSpPr>
        <p:spPr/>
        <p:txBody>
          <a:bodyPr/>
          <a:lstStyle/>
          <a:p>
            <a:r>
              <a:rPr lang="zh-TW" altLang="en-US" dirty="0" smtClean="0"/>
              <a:t>本堂課談到了當你拿到一個新的資料集時，該做哪些處理的步驟，從資料前處理，如何定義資料的特徵，如何選出影響力大的特徵，當特徵太多時又該如何處理，而在接下來的課程中，會接著講到該如何去選用機器學習的分類演算法，每種演算法各有其特點，依照其資料的型態去選擇合適的演算法同樣也是一項重要的工作。</a:t>
            </a:r>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37</a:t>
            </a:fld>
            <a:endParaRPr lang="zh-TW" altLang="en-US"/>
          </a:p>
        </p:txBody>
      </p:sp>
    </p:spTree>
    <p:extLst>
      <p:ext uri="{BB962C8B-B14F-4D97-AF65-F5344CB8AC3E}">
        <p14:creationId xmlns:p14="http://schemas.microsoft.com/office/powerpoint/2010/main" val="2090213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資料種</a:t>
            </a:r>
            <a:r>
              <a:rPr lang="zh-TW" altLang="en-US" dirty="0"/>
              <a:t>類</a:t>
            </a:r>
          </a:p>
        </p:txBody>
      </p:sp>
      <p:sp>
        <p:nvSpPr>
          <p:cNvPr id="3" name="內容版面配置區 2"/>
          <p:cNvSpPr>
            <a:spLocks noGrp="1"/>
          </p:cNvSpPr>
          <p:nvPr>
            <p:ph idx="1"/>
          </p:nvPr>
        </p:nvSpPr>
        <p:spPr/>
        <p:txBody>
          <a:bodyPr>
            <a:normAutofit/>
          </a:bodyPr>
          <a:lstStyle/>
          <a:p>
            <a:pPr marL="0" indent="0">
              <a:buNone/>
            </a:pPr>
            <a:r>
              <a:rPr lang="zh-TW" altLang="en-US" sz="2400" dirty="0" smtClean="0"/>
              <a:t>一般我們所取得用來做機器學</a:t>
            </a:r>
            <a:r>
              <a:rPr lang="zh-TW" altLang="en-US" sz="2400" dirty="0"/>
              <a:t>習</a:t>
            </a:r>
            <a:r>
              <a:rPr lang="zh-TW" altLang="en-US" sz="2400" dirty="0" smtClean="0"/>
              <a:t>的資料可能包含以下種類</a:t>
            </a:r>
            <a:r>
              <a:rPr lang="en-US" altLang="zh-TW" sz="2400" dirty="0" smtClean="0"/>
              <a:t>:</a:t>
            </a:r>
          </a:p>
          <a:p>
            <a:r>
              <a:rPr lang="en-US" altLang="zh-TW" sz="2400" dirty="0" err="1" smtClean="0"/>
              <a:t>Sklearn.datasets</a:t>
            </a:r>
            <a:r>
              <a:rPr lang="en-US" altLang="zh-TW" sz="2400" dirty="0" smtClean="0"/>
              <a:t>(Python)</a:t>
            </a:r>
          </a:p>
          <a:p>
            <a:r>
              <a:rPr lang="en-US" altLang="zh-TW" sz="2400" dirty="0" smtClean="0"/>
              <a:t>Excel(.</a:t>
            </a:r>
            <a:r>
              <a:rPr lang="en-US" altLang="zh-TW" sz="2400" dirty="0" err="1" smtClean="0"/>
              <a:t>xlsx</a:t>
            </a:r>
            <a:r>
              <a:rPr lang="en-US" altLang="zh-TW" sz="2400" dirty="0" smtClean="0"/>
              <a:t>)</a:t>
            </a:r>
            <a:r>
              <a:rPr lang="zh-TW" altLang="en-US" sz="2400" dirty="0" smtClean="0"/>
              <a:t>檔或</a:t>
            </a:r>
            <a:r>
              <a:rPr lang="en-US" altLang="zh-TW" sz="2400" dirty="0" smtClean="0"/>
              <a:t>csv</a:t>
            </a:r>
            <a:r>
              <a:rPr lang="zh-TW" altLang="en-US" sz="2400" dirty="0" smtClean="0"/>
              <a:t>檔 </a:t>
            </a:r>
            <a:r>
              <a:rPr lang="en-US" altLang="zh-TW" sz="2400" dirty="0" smtClean="0"/>
              <a:t>(Python)</a:t>
            </a:r>
          </a:p>
          <a:p>
            <a:r>
              <a:rPr lang="en-US" altLang="zh-TW" sz="2400" dirty="0" smtClean="0"/>
              <a:t>Weka(.</a:t>
            </a:r>
            <a:r>
              <a:rPr lang="en-US" altLang="zh-TW" sz="2400" dirty="0" err="1" smtClean="0"/>
              <a:t>arff</a:t>
            </a:r>
            <a:r>
              <a:rPr lang="en-US" altLang="zh-TW" sz="2400" dirty="0" smtClean="0"/>
              <a:t>)</a:t>
            </a:r>
            <a:r>
              <a:rPr lang="zh-TW" altLang="en-US" sz="2400" dirty="0" smtClean="0"/>
              <a:t>檔 </a:t>
            </a:r>
            <a:r>
              <a:rPr lang="en-US" altLang="zh-TW" sz="2400" dirty="0" smtClean="0"/>
              <a:t>(Weka)</a:t>
            </a:r>
          </a:p>
          <a:p>
            <a:r>
              <a:rPr lang="zh-TW" altLang="en-US" sz="2400" dirty="0" smtClean="0"/>
              <a:t>圖片檔</a:t>
            </a:r>
            <a:r>
              <a:rPr lang="en-US" altLang="zh-TW" sz="2400" dirty="0" smtClean="0"/>
              <a:t>(.jpeg or .</a:t>
            </a:r>
            <a:r>
              <a:rPr lang="en-US" altLang="zh-TW" sz="2400" dirty="0" err="1" smtClean="0"/>
              <a:t>png</a:t>
            </a:r>
            <a:r>
              <a:rPr lang="en-US" altLang="zh-TW" sz="2400" dirty="0" smtClean="0"/>
              <a:t>) </a:t>
            </a:r>
          </a:p>
          <a:p>
            <a:endParaRPr lang="en-US" altLang="zh-TW" sz="2400" dirty="0"/>
          </a:p>
          <a:p>
            <a:pPr>
              <a:buFont typeface="Wingdings" panose="05000000000000000000" pitchFamily="2" charset="2"/>
              <a:buChar char="u"/>
            </a:pPr>
            <a:r>
              <a:rPr lang="zh-TW" altLang="en-US" sz="2400" dirty="0" smtClean="0"/>
              <a:t>接下來會以前兩種為主來介紹</a:t>
            </a:r>
            <a:endParaRPr lang="en-US" altLang="zh-TW" sz="2400" dirty="0" smtClean="0"/>
          </a:p>
          <a:p>
            <a:endParaRPr lang="en-US" altLang="zh-TW" sz="2400" dirty="0" smtClean="0"/>
          </a:p>
          <a:p>
            <a:endParaRPr lang="en-US" altLang="zh-TW" sz="2400" dirty="0" smtClean="0"/>
          </a:p>
          <a:p>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4</a:t>
            </a:fld>
            <a:endParaRPr lang="zh-TW" altLang="en-US"/>
          </a:p>
        </p:txBody>
      </p:sp>
    </p:spTree>
    <p:extLst>
      <p:ext uri="{BB962C8B-B14F-4D97-AF65-F5344CB8AC3E}">
        <p14:creationId xmlns:p14="http://schemas.microsoft.com/office/powerpoint/2010/main" val="42803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資料種類</a:t>
            </a:r>
            <a:endParaRPr lang="zh-TW" altLang="en-US" dirty="0"/>
          </a:p>
        </p:txBody>
      </p:sp>
      <p:sp>
        <p:nvSpPr>
          <p:cNvPr id="3" name="內容版面配置區 2"/>
          <p:cNvSpPr>
            <a:spLocks noGrp="1"/>
          </p:cNvSpPr>
          <p:nvPr>
            <p:ph idx="1"/>
          </p:nvPr>
        </p:nvSpPr>
        <p:spPr>
          <a:xfrm>
            <a:off x="1371600" y="1574800"/>
            <a:ext cx="10627360" cy="4292600"/>
          </a:xfrm>
        </p:spPr>
        <p:txBody>
          <a:bodyPr>
            <a:normAutofit/>
          </a:bodyPr>
          <a:lstStyle/>
          <a:p>
            <a:r>
              <a:rPr lang="en-US" altLang="zh-TW" sz="2400" dirty="0" err="1" smtClean="0"/>
              <a:t>Sklearn.datasets</a:t>
            </a:r>
            <a:r>
              <a:rPr lang="en-US" altLang="zh-TW" sz="2400" dirty="0" smtClean="0"/>
              <a:t>:</a:t>
            </a:r>
            <a:r>
              <a:rPr lang="zh-TW" altLang="en-US" sz="2400" dirty="0" smtClean="0"/>
              <a:t> 為</a:t>
            </a:r>
            <a:r>
              <a:rPr lang="en-US" altLang="zh-TW" sz="2400" dirty="0" err="1" smtClean="0"/>
              <a:t>sklearn</a:t>
            </a:r>
            <a:r>
              <a:rPr lang="zh-TW" altLang="en-US" sz="2400" dirty="0" smtClean="0"/>
              <a:t>的套件，可以直接從以下網址當中找到常用的資料下載指令</a:t>
            </a:r>
            <a:endParaRPr lang="en-US" altLang="zh-TW" sz="2400" dirty="0" smtClean="0"/>
          </a:p>
          <a:p>
            <a:r>
              <a:rPr lang="en-US" altLang="zh-TW" sz="2400" dirty="0" smtClean="0">
                <a:hlinkClick r:id="rId2"/>
              </a:rPr>
              <a:t>http://scikit-learn.org/stable/modules/classes.html#module-sklearn.datasets</a:t>
            </a:r>
            <a:endParaRPr lang="en-US" altLang="zh-TW" sz="2400" dirty="0" smtClean="0"/>
          </a:p>
          <a:p>
            <a:endParaRPr lang="en-US" altLang="zh-TW" sz="2400" dirty="0"/>
          </a:p>
          <a:p>
            <a:pPr>
              <a:buFont typeface="Wingdings" panose="05000000000000000000" pitchFamily="2" charset="2"/>
              <a:buChar char="u"/>
            </a:pPr>
            <a:r>
              <a:rPr lang="zh-TW" altLang="en-US" sz="2400" dirty="0" smtClean="0"/>
              <a:t>當中可以見到最常用來做分類的</a:t>
            </a:r>
            <a:r>
              <a:rPr lang="en-US" altLang="zh-TW" sz="2400" dirty="0" smtClean="0"/>
              <a:t>iris</a:t>
            </a:r>
            <a:r>
              <a:rPr lang="zh-TW" altLang="en-US" sz="2400" dirty="0" smtClean="0"/>
              <a:t>資料，也有常見的</a:t>
            </a:r>
            <a:r>
              <a:rPr lang="en-US" altLang="zh-TW" sz="2400" dirty="0" smtClean="0"/>
              <a:t>wine(</a:t>
            </a:r>
            <a:r>
              <a:rPr lang="zh-TW" altLang="en-US" sz="2400" dirty="0" smtClean="0"/>
              <a:t>葡萄酒</a:t>
            </a:r>
            <a:r>
              <a:rPr lang="en-US" altLang="zh-TW" sz="2400" dirty="0" smtClean="0"/>
              <a:t>)</a:t>
            </a:r>
            <a:r>
              <a:rPr lang="zh-TW" altLang="en-US" sz="2400" dirty="0" smtClean="0"/>
              <a:t>資料，同樣也是分類問題，另外也有回歸問題的資料，像是</a:t>
            </a:r>
            <a:r>
              <a:rPr lang="en-US" altLang="zh-TW" sz="2400" dirty="0" err="1" smtClean="0"/>
              <a:t>boston</a:t>
            </a:r>
            <a:r>
              <a:rPr lang="en-US" altLang="zh-TW" sz="2400" dirty="0" smtClean="0"/>
              <a:t>(</a:t>
            </a:r>
            <a:r>
              <a:rPr lang="zh-TW" altLang="en-US" sz="2400" dirty="0" smtClean="0"/>
              <a:t>波士頓房價</a:t>
            </a:r>
            <a:r>
              <a:rPr lang="en-US" altLang="zh-TW" sz="2400" dirty="0" smtClean="0"/>
              <a:t>)</a:t>
            </a:r>
          </a:p>
          <a:p>
            <a:pPr>
              <a:buFont typeface="Wingdings" panose="05000000000000000000" pitchFamily="2" charset="2"/>
              <a:buChar char="u"/>
            </a:pPr>
            <a:endParaRPr lang="en-US" altLang="zh-TW" sz="2400" dirty="0"/>
          </a:p>
          <a:p>
            <a:pPr>
              <a:buFont typeface="Wingdings" panose="05000000000000000000" pitchFamily="2" charset="2"/>
              <a:buChar char="u"/>
            </a:pPr>
            <a:r>
              <a:rPr lang="zh-TW" altLang="en-US" sz="2400" dirty="0" smtClean="0"/>
              <a:t>一般教材中多以這些資料做為例子來處理問題</a:t>
            </a:r>
            <a:endParaRPr lang="zh-TW" altLang="en-US" sz="2400"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5</a:t>
            </a:fld>
            <a:endParaRPr lang="zh-TW" altLang="en-US"/>
          </a:p>
        </p:txBody>
      </p:sp>
    </p:spTree>
    <p:extLst>
      <p:ext uri="{BB962C8B-B14F-4D97-AF65-F5344CB8AC3E}">
        <p14:creationId xmlns:p14="http://schemas.microsoft.com/office/powerpoint/2010/main" val="389509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資料前處理</a:t>
            </a:r>
            <a:endParaRPr lang="zh-TW" altLang="en-US" dirty="0"/>
          </a:p>
        </p:txBody>
      </p:sp>
      <p:sp>
        <p:nvSpPr>
          <p:cNvPr id="4" name="內容版面配置區 3"/>
          <p:cNvSpPr>
            <a:spLocks noGrp="1"/>
          </p:cNvSpPr>
          <p:nvPr>
            <p:ph idx="1"/>
          </p:nvPr>
        </p:nvSpPr>
        <p:spPr/>
        <p:txBody>
          <a:bodyPr/>
          <a:lstStyle/>
          <a:p>
            <a:r>
              <a:rPr lang="zh-TW" altLang="en-US" dirty="0" smtClean="0"/>
              <a:t>前一頁所述皆為系統已經幫忙處理好的資料，通常可直接套用，但事實上我們自己所獲得的資料應該都會先經過一些前處理，才能夠在接下來套用到機器學習演算法</a:t>
            </a:r>
            <a:endParaRPr lang="en-US" altLang="zh-TW" dirty="0" smtClean="0"/>
          </a:p>
          <a:p>
            <a:endParaRPr lang="en-US" altLang="zh-TW" dirty="0" smtClean="0"/>
          </a:p>
          <a:p>
            <a:r>
              <a:rPr lang="zh-TW" altLang="en-US" dirty="0" smtClean="0"/>
              <a:t>這邊我們將以自己所取得的資料為例，一步步介紹資料前處理的過程</a:t>
            </a:r>
            <a:endParaRPr lang="en-US" altLang="zh-TW" dirty="0" smtClean="0"/>
          </a:p>
          <a:p>
            <a:endParaRPr lang="en-US" altLang="zh-TW" dirty="0"/>
          </a:p>
          <a:p>
            <a:pPr marL="0" indent="0">
              <a:buNone/>
            </a:pPr>
            <a:endParaRPr lang="zh-TW" altLang="en-US" dirty="0"/>
          </a:p>
        </p:txBody>
      </p:sp>
      <p:sp>
        <p:nvSpPr>
          <p:cNvPr id="11" name="投影片編號版面配置區 10"/>
          <p:cNvSpPr>
            <a:spLocks noGrp="1"/>
          </p:cNvSpPr>
          <p:nvPr>
            <p:ph type="sldNum" sz="quarter" idx="12"/>
          </p:nvPr>
        </p:nvSpPr>
        <p:spPr/>
        <p:txBody>
          <a:bodyPr/>
          <a:lstStyle/>
          <a:p>
            <a:fld id="{A6822816-4FE7-4CF0-8F26-FCF10A9B99F2}" type="slidenum">
              <a:rPr lang="zh-TW" altLang="en-US" smtClean="0"/>
              <a:t>6</a:t>
            </a:fld>
            <a:endParaRPr lang="zh-TW" altLang="en-US"/>
          </a:p>
        </p:txBody>
      </p:sp>
    </p:spTree>
    <p:extLst>
      <p:ext uri="{BB962C8B-B14F-4D97-AF65-F5344CB8AC3E}">
        <p14:creationId xmlns:p14="http://schemas.microsoft.com/office/powerpoint/2010/main" val="57886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資料前處理</a:t>
            </a:r>
            <a:endParaRPr lang="zh-TW" altLang="en-US" dirty="0"/>
          </a:p>
        </p:txBody>
      </p:sp>
      <p:sp>
        <p:nvSpPr>
          <p:cNvPr id="3" name="內容版面配置區 2"/>
          <p:cNvSpPr>
            <a:spLocks noGrp="1"/>
          </p:cNvSpPr>
          <p:nvPr>
            <p:ph idx="1"/>
          </p:nvPr>
        </p:nvSpPr>
        <p:spPr/>
        <p:txBody>
          <a:bodyPr/>
          <a:lstStyle/>
          <a:p>
            <a:r>
              <a:rPr lang="zh-TW" altLang="en-US" dirty="0"/>
              <a:t>首先，先到</a:t>
            </a:r>
            <a:r>
              <a:rPr lang="en-US" altLang="zh-TW" dirty="0"/>
              <a:t>UCI dataset</a:t>
            </a:r>
            <a:r>
              <a:rPr lang="zh-TW" altLang="en-US" dirty="0"/>
              <a:t>找到</a:t>
            </a:r>
            <a:r>
              <a:rPr lang="en-US" altLang="zh-TW" dirty="0"/>
              <a:t>wine</a:t>
            </a:r>
            <a:r>
              <a:rPr lang="zh-TW" altLang="en-US" dirty="0"/>
              <a:t>資料</a:t>
            </a:r>
            <a:endParaRPr lang="en-US" altLang="zh-TW" dirty="0"/>
          </a:p>
          <a:p>
            <a:pPr marL="0" indent="0">
              <a:buNone/>
            </a:pPr>
            <a:r>
              <a:rPr lang="en-US" altLang="zh-TW" dirty="0">
                <a:hlinkClick r:id="rId2"/>
              </a:rPr>
              <a:t>https://</a:t>
            </a:r>
            <a:r>
              <a:rPr lang="en-US" altLang="zh-TW" dirty="0" smtClean="0">
                <a:hlinkClick r:id="rId2"/>
              </a:rPr>
              <a:t>archive.ics.uci.edu/ml/datasets/Wine</a:t>
            </a:r>
            <a:endParaRPr lang="en-US" altLang="zh-TW" dirty="0" smtClean="0"/>
          </a:p>
          <a:p>
            <a:endParaRPr lang="en-US" altLang="zh-TW" dirty="0" smtClean="0"/>
          </a:p>
          <a:p>
            <a:r>
              <a:rPr lang="zh-TW" altLang="en-US" dirty="0" smtClean="0"/>
              <a:t>再來點進</a:t>
            </a:r>
            <a:r>
              <a:rPr lang="en-US" altLang="zh-TW" dirty="0" smtClean="0"/>
              <a:t>Data description</a:t>
            </a:r>
            <a:r>
              <a:rPr lang="zh-TW" altLang="en-US" dirty="0" smtClean="0"/>
              <a:t>觀看其資料描述，可以觀察到總共有</a:t>
            </a:r>
            <a:r>
              <a:rPr lang="en-US" altLang="zh-TW" dirty="0" smtClean="0">
                <a:solidFill>
                  <a:srgbClr val="FF0000"/>
                </a:solidFill>
              </a:rPr>
              <a:t>13</a:t>
            </a:r>
            <a:r>
              <a:rPr lang="zh-TW" altLang="en-US" dirty="0" smtClean="0">
                <a:solidFill>
                  <a:srgbClr val="FF0000"/>
                </a:solidFill>
              </a:rPr>
              <a:t>個屬性值</a:t>
            </a:r>
            <a:r>
              <a:rPr lang="zh-TW" altLang="en-US" dirty="0" smtClean="0"/>
              <a:t>，</a:t>
            </a:r>
            <a:r>
              <a:rPr lang="en-US" altLang="zh-TW" dirty="0" smtClean="0"/>
              <a:t>3</a:t>
            </a:r>
            <a:r>
              <a:rPr lang="zh-TW" altLang="en-US" dirty="0" smtClean="0">
                <a:solidFill>
                  <a:srgbClr val="FF0000"/>
                </a:solidFill>
              </a:rPr>
              <a:t>種類別</a:t>
            </a:r>
            <a:r>
              <a:rPr lang="zh-TW" altLang="en-US" dirty="0" smtClean="0"/>
              <a:t>，另外一個要仔細注意的地方是</a:t>
            </a:r>
            <a:r>
              <a:rPr lang="zh-TW" altLang="en-US" dirty="0" smtClean="0">
                <a:solidFill>
                  <a:srgbClr val="FF0000"/>
                </a:solidFill>
              </a:rPr>
              <a:t>有無缺失值，</a:t>
            </a:r>
            <a:r>
              <a:rPr lang="zh-TW" altLang="en-US" dirty="0" smtClean="0">
                <a:solidFill>
                  <a:schemeClr val="tx1"/>
                </a:solidFill>
              </a:rPr>
              <a:t>此資料集剛好沒有，不過一般資料有缺失值是很常見的事，所以等下會簡單介紹當有缺失值時該如何處理</a:t>
            </a:r>
            <a:endParaRPr lang="en-US" altLang="zh-TW" dirty="0" smtClean="0">
              <a:solidFill>
                <a:schemeClr val="tx1"/>
              </a:solidFill>
            </a:endParaRPr>
          </a:p>
          <a:p>
            <a:endParaRPr lang="en-US" altLang="zh-TW" dirty="0">
              <a:solidFill>
                <a:schemeClr val="tx1"/>
              </a:solidFill>
            </a:endParaRPr>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7</a:t>
            </a:fld>
            <a:endParaRPr lang="zh-TW" altLang="en-US"/>
          </a:p>
        </p:txBody>
      </p:sp>
    </p:spTree>
    <p:extLst>
      <p:ext uri="{BB962C8B-B14F-4D97-AF65-F5344CB8AC3E}">
        <p14:creationId xmlns:p14="http://schemas.microsoft.com/office/powerpoint/2010/main" val="141490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資料前處理</a:t>
            </a:r>
          </a:p>
        </p:txBody>
      </p:sp>
      <p:sp>
        <p:nvSpPr>
          <p:cNvPr id="3" name="內容版面配置區 2"/>
          <p:cNvSpPr>
            <a:spLocks noGrp="1"/>
          </p:cNvSpPr>
          <p:nvPr>
            <p:ph idx="1"/>
          </p:nvPr>
        </p:nvSpPr>
        <p:spPr>
          <a:xfrm>
            <a:off x="1371600" y="1554480"/>
            <a:ext cx="9601200" cy="4312920"/>
          </a:xfrm>
        </p:spPr>
        <p:txBody>
          <a:bodyPr/>
          <a:lstStyle/>
          <a:p>
            <a:r>
              <a:rPr lang="zh-TW" altLang="en-US" dirty="0" smtClean="0">
                <a:solidFill>
                  <a:schemeClr val="tx1"/>
                </a:solidFill>
              </a:rPr>
              <a:t>我們要自己手動整理資料，先點</a:t>
            </a:r>
            <a:r>
              <a:rPr lang="zh-TW" altLang="en-US" dirty="0">
                <a:solidFill>
                  <a:schemeClr val="tx1"/>
                </a:solidFill>
              </a:rPr>
              <a:t>進</a:t>
            </a:r>
            <a:r>
              <a:rPr lang="en-US" altLang="zh-TW" dirty="0">
                <a:solidFill>
                  <a:schemeClr val="tx1"/>
                </a:solidFill>
              </a:rPr>
              <a:t>Data Folder</a:t>
            </a:r>
            <a:r>
              <a:rPr lang="zh-TW" altLang="en-US" dirty="0">
                <a:solidFill>
                  <a:schemeClr val="tx1"/>
                </a:solidFill>
              </a:rPr>
              <a:t>，裡面包含</a:t>
            </a:r>
            <a:r>
              <a:rPr lang="en-US" altLang="zh-TW" dirty="0" err="1">
                <a:solidFill>
                  <a:schemeClr val="tx1"/>
                </a:solidFill>
              </a:rPr>
              <a:t>wine.data</a:t>
            </a:r>
            <a:r>
              <a:rPr lang="zh-TW" altLang="en-US" dirty="0">
                <a:solidFill>
                  <a:schemeClr val="tx1"/>
                </a:solidFill>
              </a:rPr>
              <a:t>，可以看到</a:t>
            </a:r>
            <a:r>
              <a:rPr lang="en-US" altLang="zh-TW" dirty="0">
                <a:solidFill>
                  <a:schemeClr val="tx1"/>
                </a:solidFill>
              </a:rPr>
              <a:t>wine</a:t>
            </a:r>
            <a:r>
              <a:rPr lang="zh-TW" altLang="en-US" dirty="0">
                <a:solidFill>
                  <a:schemeClr val="tx1"/>
                </a:solidFill>
              </a:rPr>
              <a:t>的所有資料，而我們想要將其整理為一個</a:t>
            </a:r>
            <a:r>
              <a:rPr lang="en-US" altLang="zh-TW" dirty="0">
                <a:solidFill>
                  <a:schemeClr val="tx1"/>
                </a:solidFill>
              </a:rPr>
              <a:t>excel</a:t>
            </a:r>
            <a:r>
              <a:rPr lang="zh-TW" altLang="en-US" dirty="0">
                <a:solidFill>
                  <a:schemeClr val="tx1"/>
                </a:solidFill>
              </a:rPr>
              <a:t>檔，所以這邊先開啟一個記事本，將所有資料複製到</a:t>
            </a:r>
            <a:r>
              <a:rPr lang="zh-TW" altLang="en-US" dirty="0" smtClean="0">
                <a:solidFill>
                  <a:schemeClr val="tx1"/>
                </a:solidFill>
              </a:rPr>
              <a:t>記事本並儲存成</a:t>
            </a:r>
            <a:r>
              <a:rPr lang="en-US" altLang="zh-TW" dirty="0" smtClean="0">
                <a:solidFill>
                  <a:schemeClr val="tx1"/>
                </a:solidFill>
              </a:rPr>
              <a:t>wine.txt</a:t>
            </a:r>
            <a:r>
              <a:rPr lang="zh-TW" altLang="en-US" dirty="0" smtClean="0">
                <a:solidFill>
                  <a:schemeClr val="tx1"/>
                </a:solidFill>
              </a:rPr>
              <a:t>，接著</a:t>
            </a:r>
            <a:r>
              <a:rPr lang="zh-TW" altLang="en-US" dirty="0">
                <a:solidFill>
                  <a:schemeClr val="tx1"/>
                </a:solidFill>
              </a:rPr>
              <a:t>以</a:t>
            </a:r>
            <a:r>
              <a:rPr lang="en-US" altLang="zh-TW" dirty="0">
                <a:solidFill>
                  <a:schemeClr val="tx1"/>
                </a:solidFill>
              </a:rPr>
              <a:t>Excel</a:t>
            </a:r>
            <a:r>
              <a:rPr lang="zh-TW" altLang="en-US" dirty="0">
                <a:solidFill>
                  <a:schemeClr val="tx1"/>
                </a:solidFill>
              </a:rPr>
              <a:t>開啟記事本</a:t>
            </a:r>
            <a:r>
              <a:rPr lang="zh-TW" altLang="en-US" dirty="0" smtClean="0">
                <a:solidFill>
                  <a:schemeClr val="tx1"/>
                </a:solidFill>
              </a:rPr>
              <a:t>檔案</a:t>
            </a:r>
            <a:r>
              <a:rPr lang="en-US" altLang="zh-TW" dirty="0" smtClean="0">
                <a:solidFill>
                  <a:schemeClr val="tx1"/>
                </a:solidFill>
              </a:rPr>
              <a:t>(</a:t>
            </a:r>
            <a:r>
              <a:rPr lang="zh-TW" altLang="en-US" dirty="0" smtClean="0">
                <a:solidFill>
                  <a:schemeClr val="tx1"/>
                </a:solidFill>
              </a:rPr>
              <a:t>開啟舊檔部分請記得選擇所有檔案不然會找不到</a:t>
            </a:r>
            <a:r>
              <a:rPr lang="en-US" altLang="zh-TW" dirty="0" smtClean="0">
                <a:solidFill>
                  <a:schemeClr val="tx1"/>
                </a:solidFill>
              </a:rPr>
              <a:t>)</a:t>
            </a:r>
            <a:r>
              <a:rPr lang="zh-TW" altLang="en-US" dirty="0" smtClean="0">
                <a:solidFill>
                  <a:schemeClr val="tx1"/>
                </a:solidFill>
              </a:rPr>
              <a:t>會看到下圖</a:t>
            </a:r>
            <a:endParaRPr lang="en-US" altLang="zh-TW" dirty="0">
              <a:solidFill>
                <a:schemeClr val="tx1"/>
              </a:solidFill>
            </a:endParaRPr>
          </a:p>
          <a:p>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8</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916" y="2874387"/>
            <a:ext cx="6705820" cy="3861693"/>
          </a:xfrm>
          <a:prstGeom prst="rect">
            <a:avLst/>
          </a:prstGeom>
        </p:spPr>
      </p:pic>
    </p:spTree>
    <p:extLst>
      <p:ext uri="{BB962C8B-B14F-4D97-AF65-F5344CB8AC3E}">
        <p14:creationId xmlns:p14="http://schemas.microsoft.com/office/powerpoint/2010/main" val="232266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資料前處理</a:t>
            </a:r>
          </a:p>
        </p:txBody>
      </p:sp>
      <p:sp>
        <p:nvSpPr>
          <p:cNvPr id="3" name="內容版面配置區 2"/>
          <p:cNvSpPr>
            <a:spLocks noGrp="1"/>
          </p:cNvSpPr>
          <p:nvPr>
            <p:ph idx="1"/>
          </p:nvPr>
        </p:nvSpPr>
        <p:spPr>
          <a:xfrm>
            <a:off x="1371600" y="1635760"/>
            <a:ext cx="9601200" cy="4897120"/>
          </a:xfrm>
        </p:spPr>
        <p:txBody>
          <a:bodyPr/>
          <a:lstStyle/>
          <a:p>
            <a:r>
              <a:rPr lang="zh-TW" altLang="en-US" dirty="0" smtClean="0"/>
              <a:t>接著按下一步</a:t>
            </a:r>
            <a:r>
              <a:rPr lang="en-US" altLang="zh-TW" dirty="0" smtClean="0">
                <a:sym typeface="Wingdings" panose="05000000000000000000" pitchFamily="2" charset="2"/>
              </a:rPr>
              <a:t></a:t>
            </a:r>
            <a:r>
              <a:rPr lang="zh-TW" altLang="en-US" dirty="0" smtClean="0">
                <a:sym typeface="Wingdings" panose="05000000000000000000" pitchFamily="2" charset="2"/>
              </a:rPr>
              <a:t>將逗點勾選</a:t>
            </a:r>
            <a:r>
              <a:rPr lang="en-US" altLang="zh-TW" dirty="0" smtClean="0">
                <a:sym typeface="Wingdings" panose="05000000000000000000" pitchFamily="2" charset="2"/>
              </a:rPr>
              <a:t></a:t>
            </a:r>
            <a:r>
              <a:rPr lang="zh-TW" altLang="en-US" dirty="0" smtClean="0">
                <a:sym typeface="Wingdings" panose="05000000000000000000" pitchFamily="2" charset="2"/>
              </a:rPr>
              <a:t>完成</a:t>
            </a:r>
            <a:endParaRPr lang="en-US" altLang="zh-TW" dirty="0" smtClean="0">
              <a:sym typeface="Wingdings" panose="05000000000000000000" pitchFamily="2" charset="2"/>
            </a:endParaRPr>
          </a:p>
          <a:p>
            <a:r>
              <a:rPr lang="zh-TW" altLang="en-US" dirty="0" smtClean="0">
                <a:sym typeface="Wingdings" panose="05000000000000000000" pitchFamily="2" charset="2"/>
              </a:rPr>
              <a:t>資料匯入完成後記得請新增一欄將屬性值的欄位名稱標上，並且注意第一欄是類別而不是屬性，如下圖</a:t>
            </a:r>
            <a:r>
              <a:rPr lang="en-US" altLang="zh-TW" dirty="0" smtClean="0">
                <a:sym typeface="Wingdings" panose="05000000000000000000" pitchFamily="2" charset="2"/>
              </a:rPr>
              <a:t>:</a:t>
            </a:r>
          </a:p>
          <a:p>
            <a:endParaRPr lang="en-US" altLang="zh-TW" dirty="0">
              <a:sym typeface="Wingdings" panose="05000000000000000000" pitchFamily="2" charset="2"/>
            </a:endParaRPr>
          </a:p>
          <a:p>
            <a:endParaRPr lang="en-US" altLang="zh-TW" dirty="0" smtClean="0">
              <a:sym typeface="Wingdings" panose="05000000000000000000" pitchFamily="2" charset="2"/>
            </a:endParaRPr>
          </a:p>
          <a:p>
            <a:endParaRPr lang="en-US" altLang="zh-TW" dirty="0">
              <a:sym typeface="Wingdings" panose="05000000000000000000" pitchFamily="2" charset="2"/>
            </a:endParaRPr>
          </a:p>
          <a:p>
            <a:endParaRPr lang="en-US" altLang="zh-TW" dirty="0" smtClean="0">
              <a:sym typeface="Wingdings" panose="05000000000000000000" pitchFamily="2" charset="2"/>
            </a:endParaRPr>
          </a:p>
          <a:p>
            <a:endParaRPr lang="en-US" altLang="zh-TW" dirty="0">
              <a:sym typeface="Wingdings" panose="05000000000000000000" pitchFamily="2" charset="2"/>
            </a:endParaRPr>
          </a:p>
          <a:p>
            <a:endParaRPr lang="en-US" altLang="zh-TW" dirty="0" smtClean="0">
              <a:sym typeface="Wingdings" panose="05000000000000000000" pitchFamily="2" charset="2"/>
            </a:endParaRPr>
          </a:p>
          <a:p>
            <a:r>
              <a:rPr lang="zh-TW" altLang="en-US" dirty="0" smtClean="0">
                <a:sym typeface="Wingdings" panose="05000000000000000000" pitchFamily="2" charset="2"/>
              </a:rPr>
              <a:t>標完屬性值後另存新檔成為</a:t>
            </a:r>
            <a:r>
              <a:rPr lang="en-US" altLang="zh-TW" dirty="0" smtClean="0">
                <a:sym typeface="Wingdings" panose="05000000000000000000" pitchFamily="2" charset="2"/>
              </a:rPr>
              <a:t>wine.xlsx</a:t>
            </a:r>
            <a:r>
              <a:rPr lang="zh-TW" altLang="en-US" dirty="0" smtClean="0">
                <a:sym typeface="Wingdings" panose="05000000000000000000" pitchFamily="2" charset="2"/>
              </a:rPr>
              <a:t>檔，到這邊算是將資料簡單整理好，可以將資料匯入到</a:t>
            </a:r>
            <a:r>
              <a:rPr lang="en-US" altLang="zh-TW" dirty="0" smtClean="0">
                <a:sym typeface="Wingdings" panose="05000000000000000000" pitchFamily="2" charset="2"/>
              </a:rPr>
              <a:t>python</a:t>
            </a:r>
            <a:r>
              <a:rPr lang="zh-TW" altLang="en-US" dirty="0" smtClean="0">
                <a:sym typeface="Wingdings" panose="05000000000000000000" pitchFamily="2" charset="2"/>
              </a:rPr>
              <a:t>當中做下一步的處理了</a:t>
            </a:r>
            <a:endParaRPr lang="en-US" altLang="zh-TW" dirty="0" smtClean="0">
              <a:sym typeface="Wingdings" panose="05000000000000000000" pitchFamily="2" charset="2"/>
            </a:endParaRPr>
          </a:p>
          <a:p>
            <a:endParaRPr lang="zh-TW" altLang="en-US" dirty="0"/>
          </a:p>
        </p:txBody>
      </p:sp>
      <p:sp>
        <p:nvSpPr>
          <p:cNvPr id="4" name="投影片編號版面配置區 3"/>
          <p:cNvSpPr>
            <a:spLocks noGrp="1"/>
          </p:cNvSpPr>
          <p:nvPr>
            <p:ph type="sldNum" sz="quarter" idx="12"/>
          </p:nvPr>
        </p:nvSpPr>
        <p:spPr/>
        <p:txBody>
          <a:bodyPr/>
          <a:lstStyle/>
          <a:p>
            <a:fld id="{A6822816-4FE7-4CF0-8F26-FCF10A9B99F2}" type="slidenum">
              <a:rPr lang="zh-TW" altLang="en-US" smtClean="0"/>
              <a:t>9</a:t>
            </a:fld>
            <a:endParaRPr lang="zh-TW"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79" y="2737366"/>
            <a:ext cx="11399521" cy="2432308"/>
          </a:xfrm>
          <a:prstGeom prst="rect">
            <a:avLst/>
          </a:prstGeom>
        </p:spPr>
      </p:pic>
    </p:spTree>
    <p:extLst>
      <p:ext uri="{BB962C8B-B14F-4D97-AF65-F5344CB8AC3E}">
        <p14:creationId xmlns:p14="http://schemas.microsoft.com/office/powerpoint/2010/main" val="110468747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2352</TotalTime>
  <Words>3145</Words>
  <Application>Microsoft Office PowerPoint</Application>
  <PresentationFormat>寬螢幕</PresentationFormat>
  <Paragraphs>269</Paragraphs>
  <Slides>37</Slides>
  <Notes>16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37</vt:i4>
      </vt:variant>
    </vt:vector>
  </HeadingPairs>
  <TitlesOfParts>
    <vt:vector size="45" baseType="lpstr">
      <vt:lpstr>微軟正黑體</vt:lpstr>
      <vt:lpstr>新細明體</vt:lpstr>
      <vt:lpstr>Arial</vt:lpstr>
      <vt:lpstr>Calibri</vt:lpstr>
      <vt:lpstr>Cambria Math</vt:lpstr>
      <vt:lpstr>Franklin Gothic Book</vt:lpstr>
      <vt:lpstr>Wingdings</vt:lpstr>
      <vt:lpstr>Crop</vt:lpstr>
      <vt:lpstr>資料前處理</vt:lpstr>
      <vt:lpstr>前言</vt:lpstr>
      <vt:lpstr>大綱</vt:lpstr>
      <vt:lpstr>資料種類</vt:lpstr>
      <vt:lpstr>資料種類</vt:lpstr>
      <vt:lpstr>資料前處理</vt:lpstr>
      <vt:lpstr>資料前處理</vt:lpstr>
      <vt:lpstr>資料前處理</vt:lpstr>
      <vt:lpstr>資料前處理</vt:lpstr>
      <vt:lpstr>資料前處理(處理遺失值)</vt:lpstr>
      <vt:lpstr>將數據匯入python</vt:lpstr>
      <vt:lpstr>劃分資料</vt:lpstr>
      <vt:lpstr>劃分資料(K折交叉驗證)</vt:lpstr>
      <vt:lpstr>過度擬合(Overfitting)</vt:lpstr>
      <vt:lpstr>過度擬合(Overfitting)</vt:lpstr>
      <vt:lpstr>劃分資料 (Holdout驗證) </vt:lpstr>
      <vt:lpstr>劃分資料(留一法交叉驗證) </vt:lpstr>
      <vt:lpstr>特徵縮放使資料具相同比例</vt:lpstr>
      <vt:lpstr>特徵提取與特徵選取</vt:lpstr>
      <vt:lpstr>特徵提取</vt:lpstr>
      <vt:lpstr>Principal component analysis (主成分分析)</vt:lpstr>
      <vt:lpstr>PCA演算法步驟</vt:lpstr>
      <vt:lpstr>實作PCA  </vt:lpstr>
      <vt:lpstr>實作PCA  </vt:lpstr>
      <vt:lpstr>實作PCA</vt:lpstr>
      <vt:lpstr>實作PCA</vt:lpstr>
      <vt:lpstr>Linear Discriminant Analysis(線性判別分析)</vt:lpstr>
      <vt:lpstr>LDA演算法步驟</vt:lpstr>
      <vt:lpstr>LDA實作</vt:lpstr>
      <vt:lpstr>LDA實作</vt:lpstr>
      <vt:lpstr>LDA實作</vt:lpstr>
      <vt:lpstr>LDA實作</vt:lpstr>
      <vt:lpstr>特徵選擇演算法</vt:lpstr>
      <vt:lpstr>循序特徵選擇演算法</vt:lpstr>
      <vt:lpstr>實作SBS演算法</vt:lpstr>
      <vt:lpstr>實作SBS演算法</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chun</dc:creator>
  <cp:lastModifiedBy>Windows 使用者</cp:lastModifiedBy>
  <cp:revision>196</cp:revision>
  <dcterms:created xsi:type="dcterms:W3CDTF">2017-12-20T06:55:11Z</dcterms:created>
  <dcterms:modified xsi:type="dcterms:W3CDTF">2018-07-31T03:25:45Z</dcterms:modified>
</cp:coreProperties>
</file>