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45601-B85A-4DB4-8D40-A2B56290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ADF18-17AF-42C9-9573-FCD1F66F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2E8E3-520F-423C-9372-0998FAE9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BFDD6-5531-40AA-A9FD-750A19CF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47018-709F-4E4F-88E8-B2C57B5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6345-8D2E-4D41-9EDD-5FE6246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54972-DFBD-44D3-8508-504C92B3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D5FC-0D34-44C8-9686-2723941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20592-6B60-47CB-9D9E-16B4BD94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BA67B-2338-4AA7-916D-D9A4D78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7CEE7-E294-4C85-B64C-B35C882B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CBD32-9F7A-4B39-845E-C00DDA8D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31BD2-36AB-44CD-AF95-A2CCDE5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50E21-D8E3-4545-90FD-3EA18D04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4606D-8DFA-4423-9DC7-088FE77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F1338-CAA9-4AD0-9160-7E78D58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DCC4-507A-42D8-A780-D92BFA39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D486D-0D34-4FB1-95B9-8700DBE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CB4B6-AEEE-4DBE-B82B-6F02EDE9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0ACE4-63E2-4CD3-80E0-94668200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70BF-E3A7-481E-A656-4A48D7BB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941D7-EF15-476D-BA03-39C8DA3B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26AA-5200-4DA2-B58B-BFF51C5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0E0D7-C9BD-4F99-B6C3-BC0A5E55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650AC-8C8A-4667-ADA2-9C69BBBB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0E4E9-506E-4916-8AE2-A1C1FAEA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B872-95A7-434B-B07D-4396F4BE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89320-1D00-4152-9F39-143F3CF1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788EB-5A9F-4F21-9D87-DAA9945C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B588F-BF2E-4A61-B342-FF9A5B2C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E213E-6BB5-4301-AB7D-8C3F9CB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DE38C-CCFC-4AD4-9595-B72D957B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C17F2-C553-4C1E-9FDC-9A68C995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50EE3-91DF-48AC-A2C8-048B0A6E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4F85D-3799-444F-843E-62F2066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08519-D23A-46ED-A0FA-E920547C2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B2A727-749A-4E23-8CB2-6760D976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A1FAC-D6F7-4041-92AD-208B7D2D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55C3D-76A8-4F70-B0D0-91E02DFE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5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D359-BB3E-4E63-953F-41838833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45498-34FF-4DA0-A0D0-5C341CC8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2EFFB-8BC5-401B-A15D-4FE5D8D8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B61CC-B1EA-4346-BE6F-1D41FDE6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D9C8F-2A85-44DE-BE2E-1928EB7C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52077-D6D2-4639-944C-63CB7EF0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27208-F2D0-45D5-8E5F-B325FF3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5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1DBDB-E9C7-4809-8272-95B5CA83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B0E7C-9CD5-4740-965E-F9966D25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14D68-1CFB-4328-BCBF-FB9B957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C5F02-13CB-46AD-97E8-D7B259C9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63731-9F35-4F94-BCDF-9E7DEA3E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5D9F3-6562-41D1-89FE-E183E645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28100-1993-4FD7-9920-8B7E1F6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B75CA-6259-471E-B5CC-1C6F811C4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43EFA-F12F-40F3-96ED-83BF23B2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EE398-7144-4DA6-AFA5-2DCFA6B5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F693B-393C-45E0-9471-23F6E303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72C8D-F204-4E2A-B253-0C23477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60F8E-76E7-4658-A7BD-F412692E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B3ED0-2921-43F5-BA8D-350F0356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250CE-0CA0-4108-80DD-9B8C7739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886C-0D8E-420B-B9A0-2E594378A2F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2CDB3-87BE-4AA7-9DF6-0926BA3FB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59B14-B52D-45DA-967B-5B9837E79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8FBE-900B-4273-98B9-DCFAD8B3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FFF635-BE11-417C-8565-8427E6CD296E}"/>
              </a:ext>
            </a:extLst>
          </p:cNvPr>
          <p:cNvSpPr txBox="1"/>
          <p:nvPr/>
        </p:nvSpPr>
        <p:spPr>
          <a:xfrm>
            <a:off x="942109" y="2118020"/>
            <a:ext cx="10594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关于时间复杂度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只计算</a:t>
            </a:r>
            <a:r>
              <a:rPr lang="zh-CN" altLang="en-US" dirty="0">
                <a:solidFill>
                  <a:srgbClr val="FF0000"/>
                </a:solidFill>
              </a:rPr>
              <a:t>关键操作（</a:t>
            </a:r>
            <a:r>
              <a:rPr lang="en-US" altLang="zh-CN" dirty="0">
                <a:solidFill>
                  <a:srgbClr val="FF0000"/>
                </a:solidFill>
              </a:rPr>
              <a:t>Critical Operation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的次数（在</a:t>
            </a:r>
            <a:r>
              <a:rPr lang="zh-CN" altLang="en-US" b="1" dirty="0">
                <a:solidFill>
                  <a:srgbClr val="FF0000"/>
                </a:solidFill>
              </a:rPr>
              <a:t>当前给出的算法（</a:t>
            </a:r>
            <a:r>
              <a:rPr lang="en-US" altLang="zh-CN" b="1" dirty="0">
                <a:solidFill>
                  <a:srgbClr val="FF0000"/>
                </a:solidFill>
              </a:rPr>
              <a:t>Comparison-Based Sorting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中特别关注的操作是 </a:t>
            </a:r>
            <a:r>
              <a:rPr lang="zh-CN" altLang="en-US" dirty="0">
                <a:solidFill>
                  <a:srgbClr val="FF0000"/>
                </a:solidFill>
              </a:rPr>
              <a:t>比较 （</a:t>
            </a:r>
            <a:r>
              <a:rPr lang="en-US" altLang="zh-CN" dirty="0">
                <a:solidFill>
                  <a:srgbClr val="FF0000"/>
                </a:solidFill>
              </a:rPr>
              <a:t>Comparison of keys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 err="1"/>
              <a:t>MergeSort</a:t>
            </a:r>
            <a:r>
              <a:rPr lang="zh-CN" altLang="en-US" dirty="0"/>
              <a:t>和</a:t>
            </a:r>
            <a:r>
              <a:rPr lang="en-US" altLang="zh-CN" dirty="0" err="1"/>
              <a:t>QuickSort</a:t>
            </a:r>
            <a:r>
              <a:rPr lang="zh-CN" altLang="en-US" dirty="0"/>
              <a:t>的时间复杂度，可以通过以下公式计算得出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8C8C30-36A1-4EA3-B323-4AB351B5F659}"/>
                  </a:ext>
                </a:extLst>
              </p:cNvPr>
              <p:cNvSpPr txBox="1"/>
              <p:nvPr/>
            </p:nvSpPr>
            <p:spPr>
              <a:xfrm>
                <a:off x="5013305" y="4063661"/>
                <a:ext cx="1989904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8C8C30-36A1-4EA3-B323-4AB351B5F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05" y="4063661"/>
                <a:ext cx="1989904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38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32131C-DDED-4F52-92C3-C924A1DA02C4}"/>
              </a:ext>
            </a:extLst>
          </p:cNvPr>
          <p:cNvSpPr txBox="1"/>
          <p:nvPr/>
        </p:nvSpPr>
        <p:spPr>
          <a:xfrm>
            <a:off x="674255" y="692728"/>
            <a:ext cx="5692584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（在开始之前，您可能需要做一些准备工作）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了解一下</a:t>
            </a:r>
            <a:r>
              <a:rPr lang="en-US" altLang="zh-CN" dirty="0"/>
              <a:t>class</a:t>
            </a:r>
            <a:r>
              <a:rPr lang="zh-CN" altLang="en-US" dirty="0"/>
              <a:t>是如何写的？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这一点你应该不难理解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</a:t>
            </a:r>
            <a:r>
              <a:rPr lang="zh-CN" altLang="en-US" dirty="0"/>
              <a:t>之间如何交互的？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这一点你看了框架代码就会知道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9EA9B4F-FF01-4A4A-A318-B199370CBEB9}"/>
              </a:ext>
            </a:extLst>
          </p:cNvPr>
          <p:cNvGrpSpPr/>
          <p:nvPr/>
        </p:nvGrpSpPr>
        <p:grpSpPr>
          <a:xfrm>
            <a:off x="6640946" y="3429000"/>
            <a:ext cx="4488873" cy="2740622"/>
            <a:chOff x="7213600" y="2200833"/>
            <a:chExt cx="4488873" cy="274062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64542C1-E5CF-481D-94FF-1EBC605FA475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6B3680-32A0-4338-A3D1-BF4539247458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C359AB0-EE04-46D5-BDC2-1722D7C74E22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91FEAB9-B054-4B55-9916-8C7055730468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73EA81-B3E5-45DD-A4B9-77DE5A9FDA3E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CD222C7-194B-4C20-B6E2-D7A8F561E088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885C245-1D7D-44A3-9EA4-E81B89F70C91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015A27-982B-41F1-AACC-42A43E94E226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9C5BE5-55F1-4902-B11C-4D9E50EDF0BE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4FB98-81F1-4BC7-A873-629440F0A005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989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E557E1-BD28-4306-9308-ED687B70DF8B}"/>
              </a:ext>
            </a:extLst>
          </p:cNvPr>
          <p:cNvSpPr/>
          <p:nvPr/>
        </p:nvSpPr>
        <p:spPr>
          <a:xfrm>
            <a:off x="443346" y="176725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*id;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*password;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管理员密码</a:t>
            </a:r>
            <a:endParaRPr lang="en-US" altLang="zh-CN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cpassword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Logout();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ModifyGoodsNum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InquireSaleList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04A260-A78E-42EB-BF41-C471D5557800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E53B8C-76E3-422B-B772-B80E11153E16}"/>
              </a:ext>
            </a:extLst>
          </p:cNvPr>
          <p:cNvGrpSpPr/>
          <p:nvPr/>
        </p:nvGrpSpPr>
        <p:grpSpPr>
          <a:xfrm>
            <a:off x="7767780" y="187098"/>
            <a:ext cx="3980874" cy="2195676"/>
            <a:chOff x="7213600" y="2200833"/>
            <a:chExt cx="4488873" cy="274062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E387652-65D2-4667-9429-BF4278E8B6D3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278BCD-BAB1-45F6-825F-FCA540B0C19D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59613B3-E633-43D2-9AD5-BDBA750948CA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280F8DF-179E-48F6-9609-6557F4FA2385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E98985-3EF5-49D9-B81C-C53EC41A223A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44BEF6-A23F-4F11-BDE4-B34ABF56C455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E00D34B-CAE7-4F05-9EA4-39970620E803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F3BFD1C-8087-4DC0-86C3-33CF24D007AD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B16A75-0FFC-45ED-AFBE-FE5F0B66CB20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07E96-55F9-42EC-AC22-B25370C2076A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E01B4F1-71BA-4A7D-9B34-91215D59E6B3}"/>
              </a:ext>
            </a:extLst>
          </p:cNvPr>
          <p:cNvSpPr/>
          <p:nvPr/>
        </p:nvSpPr>
        <p:spPr>
          <a:xfrm>
            <a:off x="258618" y="7649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Admin</a:t>
            </a:r>
            <a:r>
              <a:rPr lang="zh-CN" altLang="en-US" dirty="0"/>
              <a:t>为例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52DCFD-BAB9-4CE1-9DD0-92DCFA35BDCD}"/>
              </a:ext>
            </a:extLst>
          </p:cNvPr>
          <p:cNvSpPr/>
          <p:nvPr/>
        </p:nvSpPr>
        <p:spPr>
          <a:xfrm>
            <a:off x="393567" y="1765404"/>
            <a:ext cx="5395570" cy="4801314"/>
          </a:xfrm>
          <a:prstGeom prst="roundRect">
            <a:avLst>
              <a:gd name="adj" fmla="val 422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1027D8-F3CC-4E21-ADFF-2FDFD90938D9}"/>
              </a:ext>
            </a:extLst>
          </p:cNvPr>
          <p:cNvSpPr/>
          <p:nvPr/>
        </p:nvSpPr>
        <p:spPr>
          <a:xfrm>
            <a:off x="443346" y="1395149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.h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4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E557E1-BD28-4306-9308-ED687B70DF8B}"/>
              </a:ext>
            </a:extLst>
          </p:cNvPr>
          <p:cNvSpPr/>
          <p:nvPr/>
        </p:nvSpPr>
        <p:spPr>
          <a:xfrm>
            <a:off x="443346" y="176725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*id;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*password;		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管理员密码</a:t>
            </a:r>
            <a:endParaRPr lang="en-US" altLang="zh-CN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cpassword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Logout();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DeleteGoods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ModifyGoodsNum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InquireSaleList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~Admin();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04A260-A78E-42EB-BF41-C471D5557800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E53B8C-76E3-422B-B772-B80E11153E16}"/>
              </a:ext>
            </a:extLst>
          </p:cNvPr>
          <p:cNvGrpSpPr/>
          <p:nvPr/>
        </p:nvGrpSpPr>
        <p:grpSpPr>
          <a:xfrm>
            <a:off x="7767780" y="187098"/>
            <a:ext cx="3980874" cy="2195676"/>
            <a:chOff x="7213600" y="2200833"/>
            <a:chExt cx="4488873" cy="274062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E387652-65D2-4667-9429-BF4278E8B6D3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278BCD-BAB1-45F6-825F-FCA540B0C19D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59613B3-E633-43D2-9AD5-BDBA750948CA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280F8DF-179E-48F6-9609-6557F4FA2385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E98985-3EF5-49D9-B81C-C53EC41A223A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44BEF6-A23F-4F11-BDE4-B34ABF56C455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E00D34B-CAE7-4F05-9EA4-39970620E803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F3BFD1C-8087-4DC0-86C3-33CF24D007AD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B16A75-0FFC-45ED-AFBE-FE5F0B66CB20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07E96-55F9-42EC-AC22-B25370C2076A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E01B4F1-71BA-4A7D-9B34-91215D59E6B3}"/>
              </a:ext>
            </a:extLst>
          </p:cNvPr>
          <p:cNvSpPr/>
          <p:nvPr/>
        </p:nvSpPr>
        <p:spPr>
          <a:xfrm>
            <a:off x="258618" y="7649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Admin</a:t>
            </a:r>
            <a:r>
              <a:rPr lang="zh-CN" altLang="en-US" dirty="0"/>
              <a:t>为例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52DCFD-BAB9-4CE1-9DD0-92DCFA35BDCD}"/>
              </a:ext>
            </a:extLst>
          </p:cNvPr>
          <p:cNvSpPr/>
          <p:nvPr/>
        </p:nvSpPr>
        <p:spPr>
          <a:xfrm>
            <a:off x="393567" y="1765404"/>
            <a:ext cx="5395570" cy="4801314"/>
          </a:xfrm>
          <a:prstGeom prst="roundRect">
            <a:avLst>
              <a:gd name="adj" fmla="val 422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1027D8-F3CC-4E21-ADFF-2FDFD90938D9}"/>
              </a:ext>
            </a:extLst>
          </p:cNvPr>
          <p:cNvSpPr/>
          <p:nvPr/>
        </p:nvSpPr>
        <p:spPr>
          <a:xfrm>
            <a:off x="443346" y="1395149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.h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CF67700-122C-4327-A1CE-6FE56384B03B}"/>
              </a:ext>
            </a:extLst>
          </p:cNvPr>
          <p:cNvSpPr/>
          <p:nvPr/>
        </p:nvSpPr>
        <p:spPr>
          <a:xfrm>
            <a:off x="443346" y="3472874"/>
            <a:ext cx="4544290" cy="572655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BEB63C-DB60-4392-8724-38763BE272C4}"/>
              </a:ext>
            </a:extLst>
          </p:cNvPr>
          <p:cNvCxnSpPr/>
          <p:nvPr/>
        </p:nvCxnSpPr>
        <p:spPr>
          <a:xfrm flipV="1">
            <a:off x="5227782" y="3429000"/>
            <a:ext cx="1616363" cy="27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BDFD711-3E30-456B-ACDA-6DE4CB3CAD7A}"/>
              </a:ext>
            </a:extLst>
          </p:cNvPr>
          <p:cNvSpPr/>
          <p:nvPr/>
        </p:nvSpPr>
        <p:spPr>
          <a:xfrm>
            <a:off x="7084291" y="3186546"/>
            <a:ext cx="4544290" cy="1288681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构造函数，主要用于类对象的初始化，具体实现在</a:t>
            </a:r>
            <a:r>
              <a:rPr lang="en-US" altLang="zh-CN" dirty="0">
                <a:solidFill>
                  <a:srgbClr val="0070C0"/>
                </a:solidFill>
              </a:rPr>
              <a:t>Admin.cpp</a:t>
            </a:r>
            <a:r>
              <a:rPr lang="zh-CN" altLang="en-US" dirty="0">
                <a:solidFill>
                  <a:srgbClr val="0070C0"/>
                </a:solidFill>
              </a:rPr>
              <a:t>中，定义类对象的时候，自动调用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B8725AC-273C-4C27-B860-B600E55CEBBB}"/>
              </a:ext>
            </a:extLst>
          </p:cNvPr>
          <p:cNvSpPr/>
          <p:nvPr/>
        </p:nvSpPr>
        <p:spPr>
          <a:xfrm>
            <a:off x="443345" y="5888184"/>
            <a:ext cx="4544290" cy="327890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CAF95D-865F-4B76-ACE7-3F023DD4D8E2}"/>
              </a:ext>
            </a:extLst>
          </p:cNvPr>
          <p:cNvCxnSpPr/>
          <p:nvPr/>
        </p:nvCxnSpPr>
        <p:spPr>
          <a:xfrm flipV="1">
            <a:off x="5162095" y="5750793"/>
            <a:ext cx="1616363" cy="27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0C8D3B-9820-44FB-80F4-CB8C4E69A22D}"/>
              </a:ext>
            </a:extLst>
          </p:cNvPr>
          <p:cNvSpPr/>
          <p:nvPr/>
        </p:nvSpPr>
        <p:spPr>
          <a:xfrm>
            <a:off x="7084291" y="5264896"/>
            <a:ext cx="4544290" cy="1288681"/>
          </a:xfrm>
          <a:prstGeom prst="roundRect">
            <a:avLst>
              <a:gd name="adj" fmla="val 8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析构函数，主要是将类对象生命过程中所占用的空间归还，类对象生命周期完成后，自动调用，不需要自己手动调用</a:t>
            </a:r>
          </a:p>
        </p:txBody>
      </p:sp>
    </p:spTree>
    <p:extLst>
      <p:ext uri="{BB962C8B-B14F-4D97-AF65-F5344CB8AC3E}">
        <p14:creationId xmlns:p14="http://schemas.microsoft.com/office/powerpoint/2010/main" val="2443650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028775-42B8-4B9D-9DC1-779CC9FE994F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2B049B-B782-4584-AC83-793AB166F20B}"/>
              </a:ext>
            </a:extLst>
          </p:cNvPr>
          <p:cNvGrpSpPr/>
          <p:nvPr/>
        </p:nvGrpSpPr>
        <p:grpSpPr>
          <a:xfrm>
            <a:off x="7767780" y="187098"/>
            <a:ext cx="3980874" cy="2195676"/>
            <a:chOff x="7213600" y="2200833"/>
            <a:chExt cx="4488873" cy="274062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5735BB9-DB7E-49A9-9BE6-C9E1F5F04505}"/>
                </a:ext>
              </a:extLst>
            </p:cNvPr>
            <p:cNvSpPr/>
            <p:nvPr/>
          </p:nvSpPr>
          <p:spPr>
            <a:xfrm>
              <a:off x="7213600" y="2200833"/>
              <a:ext cx="4488873" cy="2740622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0BFCDE-C283-428B-9671-9F1EC99B66C3}"/>
                </a:ext>
              </a:extLst>
            </p:cNvPr>
            <p:cNvSpPr/>
            <p:nvPr/>
          </p:nvSpPr>
          <p:spPr>
            <a:xfrm>
              <a:off x="7377213" y="2311462"/>
              <a:ext cx="7072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Class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32EC8E-81BF-40FF-B206-05092DE964A6}"/>
                </a:ext>
              </a:extLst>
            </p:cNvPr>
            <p:cNvGrpSpPr/>
            <p:nvPr/>
          </p:nvGrpSpPr>
          <p:grpSpPr>
            <a:xfrm>
              <a:off x="7578438" y="2791423"/>
              <a:ext cx="3616036" cy="722476"/>
              <a:chOff x="7486074" y="3627851"/>
              <a:chExt cx="3616036" cy="722476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86891C7-3ABC-4DC6-A380-1AD8492546F7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B6E9A3-E31B-4FA8-8728-B8F6D7551714}"/>
                  </a:ext>
                </a:extLst>
              </p:cNvPr>
              <p:cNvSpPr/>
              <p:nvPr/>
            </p:nvSpPr>
            <p:spPr>
              <a:xfrm>
                <a:off x="7616671" y="3698743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.h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5FED041-B5E9-4474-8964-4EF7B6D7765C}"/>
                </a:ext>
              </a:extLst>
            </p:cNvPr>
            <p:cNvGrpSpPr/>
            <p:nvPr/>
          </p:nvGrpSpPr>
          <p:grpSpPr>
            <a:xfrm>
              <a:off x="7578438" y="3839751"/>
              <a:ext cx="3616036" cy="722476"/>
              <a:chOff x="7486074" y="3627851"/>
              <a:chExt cx="3616036" cy="722476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3D9876A-5E7B-4825-AA9C-470C41E5561E}"/>
                  </a:ext>
                </a:extLst>
              </p:cNvPr>
              <p:cNvSpPr/>
              <p:nvPr/>
            </p:nvSpPr>
            <p:spPr>
              <a:xfrm>
                <a:off x="7486074" y="3627851"/>
                <a:ext cx="3616036" cy="722476"/>
              </a:xfrm>
              <a:prstGeom prst="roundRect">
                <a:avLst>
                  <a:gd name="adj" fmla="val 8399"/>
                </a:avLst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1F6CB6-1B5C-4904-BFE2-2DF07DCFB64B}"/>
                  </a:ext>
                </a:extLst>
              </p:cNvPr>
              <p:cNvSpPr/>
              <p:nvPr/>
            </p:nvSpPr>
            <p:spPr>
              <a:xfrm>
                <a:off x="7616671" y="3707923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r>
                  <a:rPr lang="en-US" altLang="zh-CN" b="1" dirty="0" err="1">
                    <a:solidFill>
                      <a:srgbClr val="00B050"/>
                    </a:solidFill>
                  </a:rPr>
                  <a:t>cpp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52677E-7D26-4E7D-B187-6E0A92D37A4C}"/>
                </a:ext>
              </a:extLst>
            </p:cNvPr>
            <p:cNvSpPr txBox="1"/>
            <p:nvPr/>
          </p:nvSpPr>
          <p:spPr>
            <a:xfrm>
              <a:off x="8580582" y="296799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类、类函数的声明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C63C54-8015-4569-85E6-5B73F5E433C0}"/>
                </a:ext>
              </a:extLst>
            </p:cNvPr>
            <p:cNvSpPr txBox="1"/>
            <p:nvPr/>
          </p:nvSpPr>
          <p:spPr>
            <a:xfrm>
              <a:off x="8580582" y="4016323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类函数的实现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546E16-94B0-4666-A6A3-616213BDBF1F}"/>
              </a:ext>
            </a:extLst>
          </p:cNvPr>
          <p:cNvGrpSpPr/>
          <p:nvPr/>
        </p:nvGrpSpPr>
        <p:grpSpPr>
          <a:xfrm>
            <a:off x="313138" y="2882298"/>
            <a:ext cx="2983346" cy="2195676"/>
            <a:chOff x="807148" y="2078952"/>
            <a:chExt cx="3980874" cy="21956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DA7CE8E-819E-48A7-A330-AF2ACF554FA3}"/>
                </a:ext>
              </a:extLst>
            </p:cNvPr>
            <p:cNvSpPr/>
            <p:nvPr/>
          </p:nvSpPr>
          <p:spPr>
            <a:xfrm>
              <a:off x="807148" y="2078952"/>
              <a:ext cx="3980874" cy="2195676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Admin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EDE221-15FD-4449-8760-EBE9D5268230}"/>
                </a:ext>
              </a:extLst>
            </p:cNvPr>
            <p:cNvSpPr/>
            <p:nvPr/>
          </p:nvSpPr>
          <p:spPr>
            <a:xfrm>
              <a:off x="1173484" y="2167584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716967E-CB14-424E-BD9F-F2C3FB45A2DB}"/>
              </a:ext>
            </a:extLst>
          </p:cNvPr>
          <p:cNvSpPr/>
          <p:nvPr/>
        </p:nvSpPr>
        <p:spPr>
          <a:xfrm>
            <a:off x="148386" y="1209842"/>
            <a:ext cx="7619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以下是框架中已经定义好的类（只是参考，可以自己定义）</a:t>
            </a:r>
            <a:endParaRPr lang="en-US" altLang="zh-CN" dirty="0"/>
          </a:p>
          <a:p>
            <a:r>
              <a:rPr lang="zh-CN" altLang="en-US" dirty="0"/>
              <a:t>（可参考</a:t>
            </a:r>
            <a:r>
              <a:rPr lang="en-US" altLang="zh-CN" dirty="0"/>
              <a:t>Admin</a:t>
            </a:r>
            <a:r>
              <a:rPr lang="zh-CN" altLang="en-US" dirty="0"/>
              <a:t>中类函数的定义方法以及使用方法，对其他类进行完善）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E28C27D-3988-4082-ACA0-F3524BF5E4DF}"/>
              </a:ext>
            </a:extLst>
          </p:cNvPr>
          <p:cNvGrpSpPr/>
          <p:nvPr/>
        </p:nvGrpSpPr>
        <p:grpSpPr>
          <a:xfrm>
            <a:off x="3512265" y="2882298"/>
            <a:ext cx="2983346" cy="2195676"/>
            <a:chOff x="807148" y="2078952"/>
            <a:chExt cx="3980874" cy="2195676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50DB9FC-7338-4D9C-BC7B-3DC01417EAE4}"/>
                </a:ext>
              </a:extLst>
            </p:cNvPr>
            <p:cNvSpPr/>
            <p:nvPr/>
          </p:nvSpPr>
          <p:spPr>
            <a:xfrm>
              <a:off x="807148" y="2078952"/>
              <a:ext cx="3980874" cy="2195676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Customer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053427F-63BC-47B1-B217-6BFCBD633249}"/>
                </a:ext>
              </a:extLst>
            </p:cNvPr>
            <p:cNvSpPr/>
            <p:nvPr/>
          </p:nvSpPr>
          <p:spPr>
            <a:xfrm>
              <a:off x="1173484" y="2167584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B69F1F-9244-4987-A335-38B1B0C4378E}"/>
              </a:ext>
            </a:extLst>
          </p:cNvPr>
          <p:cNvGrpSpPr/>
          <p:nvPr/>
        </p:nvGrpSpPr>
        <p:grpSpPr>
          <a:xfrm>
            <a:off x="6711391" y="2882298"/>
            <a:ext cx="2983346" cy="2195676"/>
            <a:chOff x="807148" y="2078952"/>
            <a:chExt cx="3980874" cy="219567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3F7623F-3B54-48F7-AF5B-353E3A94D0AA}"/>
                </a:ext>
              </a:extLst>
            </p:cNvPr>
            <p:cNvSpPr/>
            <p:nvPr/>
          </p:nvSpPr>
          <p:spPr>
            <a:xfrm>
              <a:off x="807148" y="2078952"/>
              <a:ext cx="3980874" cy="2195676"/>
            </a:xfrm>
            <a:prstGeom prst="roundRect">
              <a:avLst>
                <a:gd name="adj" fmla="val 8399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C000"/>
                  </a:solidFill>
                </a:rPr>
                <a:t>Goods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01BB255-1C1E-4BF2-9060-0975D74D5C44}"/>
                </a:ext>
              </a:extLst>
            </p:cNvPr>
            <p:cNvSpPr/>
            <p:nvPr/>
          </p:nvSpPr>
          <p:spPr>
            <a:xfrm>
              <a:off x="1173484" y="2167584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7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028775-42B8-4B9D-9DC1-779CC9FE994F}"/>
              </a:ext>
            </a:extLst>
          </p:cNvPr>
          <p:cNvSpPr/>
          <p:nvPr/>
        </p:nvSpPr>
        <p:spPr>
          <a:xfrm>
            <a:off x="96553" y="187098"/>
            <a:ext cx="569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下面是对</a:t>
            </a:r>
            <a:r>
              <a:rPr lang="en-US" altLang="zh-CN" sz="2800" b="1" dirty="0"/>
              <a:t>winter project</a:t>
            </a:r>
            <a:r>
              <a:rPr lang="zh-CN" altLang="en-US" sz="2800" b="1" dirty="0"/>
              <a:t>的一些指导</a:t>
            </a:r>
            <a:endParaRPr lang="en-US" altLang="zh-CN" sz="28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C989E8-FB4B-4818-BAE5-8389CAEA87F2}"/>
              </a:ext>
            </a:extLst>
          </p:cNvPr>
          <p:cNvSpPr/>
          <p:nvPr/>
        </p:nvSpPr>
        <p:spPr>
          <a:xfrm>
            <a:off x="277695" y="1191369"/>
            <a:ext cx="10898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类定义好了之后，如何进行交互呢？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提示：了解</a:t>
            </a:r>
            <a:r>
              <a:rPr lang="en-US" altLang="zh-CN" dirty="0"/>
              <a:t>private</a:t>
            </a:r>
            <a:r>
              <a:rPr lang="zh-CN" altLang="en-US" dirty="0"/>
              <a:t>，</a:t>
            </a:r>
            <a:r>
              <a:rPr lang="en-US" altLang="zh-CN" dirty="0"/>
              <a:t>protect</a:t>
            </a:r>
            <a:r>
              <a:rPr lang="zh-CN" altLang="en-US" dirty="0"/>
              <a:t>，</a:t>
            </a:r>
            <a:r>
              <a:rPr lang="en-US" altLang="zh-CN" dirty="0"/>
              <a:t>public</a:t>
            </a:r>
            <a:r>
              <a:rPr lang="zh-CN" altLang="en-US" dirty="0"/>
              <a:t>关键词的含义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提示：数据的统一性可能需要借助文件读写来实现，那么怎样架构才能使得尽可能少的读写文件，依次提高效率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0F3BA1-BF26-4F41-8129-67FCF76D0BC6}"/>
              </a:ext>
            </a:extLst>
          </p:cNvPr>
          <p:cNvSpPr txBox="1"/>
          <p:nvPr/>
        </p:nvSpPr>
        <p:spPr>
          <a:xfrm>
            <a:off x="277696" y="3888509"/>
            <a:ext cx="11434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好的架构往往非常重要，你需要先把你的思路用</a:t>
            </a:r>
            <a:r>
              <a:rPr lang="en-US" altLang="zh-CN" dirty="0"/>
              <a:t>PPT</a:t>
            </a:r>
            <a:r>
              <a:rPr lang="zh-CN" altLang="en-US" dirty="0"/>
              <a:t>表达出来，根据</a:t>
            </a:r>
            <a:r>
              <a:rPr lang="en-US" altLang="zh-CN" dirty="0"/>
              <a:t>PPT</a:t>
            </a:r>
            <a:r>
              <a:rPr lang="zh-CN" altLang="en-US" dirty="0"/>
              <a:t>写代码，这样会有更好的效果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好的想法往往也很重要，如果你觉得框架中给出的</a:t>
            </a:r>
            <a:r>
              <a:rPr lang="en-US" altLang="zh-CN" dirty="0"/>
              <a:t>class</a:t>
            </a:r>
            <a:r>
              <a:rPr lang="zh-CN" altLang="en-US" dirty="0"/>
              <a:t>定义不够优秀，你可以自己进行修改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好的问题往往最重要，如果你遇到了什么比较难以解决的问题，希望你能先自己尝试着寻找答案，之后再找我，能力的提升比答案更重要</a:t>
            </a:r>
          </a:p>
        </p:txBody>
      </p:sp>
    </p:spTree>
    <p:extLst>
      <p:ext uri="{BB962C8B-B14F-4D97-AF65-F5344CB8AC3E}">
        <p14:creationId xmlns:p14="http://schemas.microsoft.com/office/powerpoint/2010/main" val="42640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573</Words>
  <Application>Microsoft Office PowerPoint</Application>
  <PresentationFormat>宽屏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帅到不行的 王一博</dc:creator>
  <cp:lastModifiedBy>帅到不行的 王一博</cp:lastModifiedBy>
  <cp:revision>10</cp:revision>
  <dcterms:created xsi:type="dcterms:W3CDTF">2020-01-19T13:18:21Z</dcterms:created>
  <dcterms:modified xsi:type="dcterms:W3CDTF">2020-01-19T14:36:39Z</dcterms:modified>
</cp:coreProperties>
</file>