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57" r:id="rId3"/>
    <p:sldId id="295" r:id="rId4"/>
    <p:sldId id="296" r:id="rId5"/>
    <p:sldId id="297" r:id="rId6"/>
    <p:sldId id="280" r:id="rId7"/>
    <p:sldId id="281" r:id="rId8"/>
    <p:sldId id="282" r:id="rId9"/>
    <p:sldId id="283" r:id="rId10"/>
    <p:sldId id="284" r:id="rId11"/>
    <p:sldId id="288" r:id="rId12"/>
    <p:sldId id="290" r:id="rId13"/>
    <p:sldId id="298" r:id="rId14"/>
    <p:sldId id="300"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04" autoAdjust="0"/>
    <p:restoredTop sz="94660"/>
  </p:normalViewPr>
  <p:slideViewPr>
    <p:cSldViewPr snapToGrid="0">
      <p:cViewPr varScale="1">
        <p:scale>
          <a:sx n="63" d="100"/>
          <a:sy n="63" d="100"/>
        </p:scale>
        <p:origin x="90"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Le" userId="27d442e8-9978-466a-ab6d-9e2c49600484" providerId="ADAL" clId="{9F58A66B-2101-4F70-99AD-AAF867FB9C09}"/>
    <pc:docChg chg="modSld">
      <pc:chgData name="Phan Le" userId="27d442e8-9978-466a-ab6d-9e2c49600484" providerId="ADAL" clId="{9F58A66B-2101-4F70-99AD-AAF867FB9C09}" dt="2023-09-04T22:53:28.278" v="4" actId="13926"/>
      <pc:docMkLst>
        <pc:docMk/>
      </pc:docMkLst>
      <pc:sldChg chg="modSp mod">
        <pc:chgData name="Phan Le" userId="27d442e8-9978-466a-ab6d-9e2c49600484" providerId="ADAL" clId="{9F58A66B-2101-4F70-99AD-AAF867FB9C09}" dt="2023-09-04T22:53:28.278" v="4" actId="13926"/>
        <pc:sldMkLst>
          <pc:docMk/>
          <pc:sldMk cId="2750591466" sldId="290"/>
        </pc:sldMkLst>
        <pc:spChg chg="mod">
          <ac:chgData name="Phan Le" userId="27d442e8-9978-466a-ab6d-9e2c49600484" providerId="ADAL" clId="{9F58A66B-2101-4F70-99AD-AAF867FB9C09}" dt="2023-09-04T22:53:28.278" v="4" actId="13926"/>
          <ac:spMkLst>
            <pc:docMk/>
            <pc:sldMk cId="2750591466" sldId="290"/>
            <ac:spMk id="63" creationId="{FEAA2EC5-F6D7-476E-88B1-D35DB39D8C08}"/>
          </ac:spMkLst>
        </pc:spChg>
      </pc:sldChg>
      <pc:sldChg chg="modSp mod">
        <pc:chgData name="Phan Le" userId="27d442e8-9978-466a-ab6d-9e2c49600484" providerId="ADAL" clId="{9F58A66B-2101-4F70-99AD-AAF867FB9C09}" dt="2023-09-04T22:51:04.891" v="3" actId="20577"/>
        <pc:sldMkLst>
          <pc:docMk/>
          <pc:sldMk cId="2271170735" sldId="300"/>
        </pc:sldMkLst>
        <pc:spChg chg="mod">
          <ac:chgData name="Phan Le" userId="27d442e8-9978-466a-ab6d-9e2c49600484" providerId="ADAL" clId="{9F58A66B-2101-4F70-99AD-AAF867FB9C09}" dt="2023-09-04T22:51:04.891" v="3" actId="20577"/>
          <ac:spMkLst>
            <pc:docMk/>
            <pc:sldMk cId="2271170735" sldId="300"/>
            <ac:spMk id="63" creationId="{FEAA2EC5-F6D7-476E-88B1-D35DB39D8C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4/09/2023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4/09/2023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4/09/2023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4/09/2023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4/09/2023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4/09/2023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4/09/2023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4/09/2023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4/09/2023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4/09/2023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4/09/2023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4/09/2023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4/09/2023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725542"/>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M2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highlight>
                      <a:srgbClr val="800080"/>
                    </a:highlight>
                  </a:rPr>
                  <a:t>estimate_pose</a:t>
                </a:r>
                <a:r>
                  <a:rPr lang="en-US" i="1" dirty="0">
                    <a:highlight>
                      <a:srgbClr val="800080"/>
                    </a:highlight>
                  </a:rPr>
                  <a:t>() </a:t>
                </a:r>
                <a:r>
                  <a:rPr lang="en-US" dirty="0">
                    <a:highlight>
                      <a:srgbClr val="800080"/>
                    </a:highlight>
                  </a:rPr>
                  <a:t>is only one possible solution</a:t>
                </a:r>
                <a:r>
                  <a:rPr lang="en-US" dirty="0"/>
                  <a:t>. You are encouraged to make changes, e.g., you can use 	object width as an additional estimate if it has a constant width from all viewing angles</a:t>
                </a:r>
              </a:p>
              <a:p>
                <a:r>
                  <a:rPr lang="en-US" dirty="0"/>
                  <a:t>	- If your network is trained on a different raw image size compared to the </a:t>
                </a:r>
                <a:r>
                  <a:rPr lang="en-US" dirty="0" err="1"/>
                  <a:t>PenguinPi</a:t>
                </a:r>
                <a:r>
                  <a:rPr lang="en-US" dirty="0"/>
                  <a:t> camera resolution 	of 640x480, remember to change line 54 in </a:t>
                </a:r>
                <a:r>
                  <a:rPr lang="en-US" i="1" dirty="0"/>
                  <a:t>TargetPoseEst.py </a:t>
                </a:r>
                <a:r>
                  <a:rPr lang="en-US" dirty="0"/>
                  <a:t>so your pixel coordinates align matches 	the image and bounding box</a:t>
                </a:r>
              </a:p>
            </p:txBody>
          </p:sp>
        </mc:Choice>
        <mc:Fallback>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725542"/>
              </a:xfrm>
              <a:prstGeom prst="rect">
                <a:avLst/>
              </a:prstGeom>
              <a:blipFill>
                <a:blip r:embed="rId3"/>
                <a:stretch>
                  <a:fillRect l="-423" t="-532" r="-846"/>
                </a:stretch>
              </a:blipFill>
            </p:spPr>
            <p:txBody>
              <a:bodyPr/>
              <a:lstStyle/>
              <a:p>
                <a:r>
                  <a:rPr lang="en-US">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M2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10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a:t>
            </a:r>
            <a:r>
              <a:rPr lang="en-US" dirty="0">
                <a:highlight>
                  <a:srgbClr val="800080"/>
                </a:highlight>
              </a:rPr>
              <a:t>target map accuracy relates to how you drive the robot</a:t>
            </a:r>
            <a:r>
              <a:rPr lang="en-US"/>
              <a:t>, </a:t>
            </a:r>
          </a:p>
          <a:p>
            <a:pPr marL="742950" lvl="1" indent="-285750">
              <a:buFontTx/>
              <a:buChar char="-"/>
            </a:pPr>
            <a:r>
              <a:rPr lang="en-US"/>
              <a:t>when </a:t>
            </a:r>
            <a:r>
              <a:rPr lang="en-US" dirty="0"/>
              <a:t>you take the photos, what’s in a photo, how you merge the estimations</a:t>
            </a:r>
            <a:r>
              <a:rPr lang="en-US"/>
              <a:t>, </a:t>
            </a:r>
          </a:p>
          <a:p>
            <a:pPr marL="742950" lvl="1" indent="-285750">
              <a:buFontTx/>
              <a:buChar char="-"/>
            </a:pPr>
            <a:r>
              <a:rPr lang="en-US"/>
              <a:t>how </a:t>
            </a:r>
            <a:r>
              <a:rPr lang="en-US" dirty="0"/>
              <a:t>you correct the estimations, and accuracy of your SLAM</a:t>
            </a:r>
          </a:p>
          <a:p>
            <a:pPr marL="742950" lvl="1" indent="-285750">
              <a:buFontTx/>
              <a:buChar char="-"/>
            </a:pPr>
            <a:endParaRPr lang="en-GB"/>
          </a:p>
          <a:p>
            <a:pPr marL="742950" lvl="1" indent="-285750">
              <a:buFontTx/>
              <a:buChar char="-"/>
            </a:pPr>
            <a:r>
              <a:rPr lang="en-GB"/>
              <a:t>take </a:t>
            </a:r>
            <a:r>
              <a:rPr lang="en-GB" dirty="0"/>
              <a:t>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4524315"/>
          </a:xfrm>
          <a:prstGeom prst="rect">
            <a:avLst/>
          </a:prstGeom>
          <a:noFill/>
        </p:spPr>
        <p:txBody>
          <a:bodyPr wrap="square" rtlCol="0">
            <a:spAutoFit/>
          </a:bodyPr>
          <a:lstStyle/>
          <a:p>
            <a:endParaRPr lang="en-US" dirty="0"/>
          </a:p>
          <a:p>
            <a:r>
              <a:rPr lang="en-US" dirty="0"/>
              <a:t>Detector performance:</a:t>
            </a:r>
          </a:p>
          <a:p>
            <a:r>
              <a:rPr lang="en-US" dirty="0"/>
              <a:t>	Classification performance of your trained YOLO on a set of 10 testing images</a:t>
            </a:r>
          </a:p>
          <a:p>
            <a:r>
              <a:rPr lang="en-GB" dirty="0"/>
              <a:t>	</a:t>
            </a:r>
            <a:r>
              <a:rPr lang="en-GB" dirty="0" err="1"/>
              <a:t>detector_score</a:t>
            </a:r>
            <a:r>
              <a:rPr lang="en-GB" dirty="0"/>
              <a:t> = 2 x </a:t>
            </a:r>
            <a:r>
              <a:rPr lang="en-GB" dirty="0" err="1"/>
              <a:t>NumberOfCorrectPredictions</a:t>
            </a:r>
            <a:r>
              <a:rPr lang="en-GB" dirty="0"/>
              <a:t>						(0 ≤ </a:t>
            </a:r>
            <a:r>
              <a:rPr lang="en-GB" dirty="0" err="1"/>
              <a:t>detector_score</a:t>
            </a:r>
            <a:r>
              <a:rPr lang="en-GB" dirty="0"/>
              <a:t> ≤ 20)</a:t>
            </a:r>
            <a:endParaRPr lang="en-US" dirty="0"/>
          </a:p>
          <a:p>
            <a:endParaRPr lang="en-US" dirty="0"/>
          </a:p>
          <a:p>
            <a:endParaRPr lang="en-US" dirty="0"/>
          </a:p>
          <a:p>
            <a:r>
              <a:rPr lang="en-US" dirty="0"/>
              <a:t>Target map performance:</a:t>
            </a:r>
          </a:p>
          <a:p>
            <a:r>
              <a:rPr lang="en-US" dirty="0"/>
              <a:t>	Driving your robot around the arena to generate slam.txt and targets.txt, then use mapping_eval.py to 	calculate the </a:t>
            </a:r>
            <a:r>
              <a:rPr lang="en-GB" dirty="0"/>
              <a:t>Euclidean distance between each target and its closest estimation (the estimation error)</a:t>
            </a:r>
          </a:p>
          <a:p>
            <a:endParaRPr lang="en-GB" dirty="0"/>
          </a:p>
          <a:p>
            <a:r>
              <a:rPr lang="en-GB" dirty="0"/>
              <a:t>	</a:t>
            </a:r>
            <a:r>
              <a:rPr lang="en-GB" dirty="0" err="1"/>
              <a:t>target_score</a:t>
            </a:r>
            <a:r>
              <a:rPr lang="en-GB" dirty="0"/>
              <a:t>[object] = (1 - </a:t>
            </a:r>
            <a:r>
              <a:rPr lang="en-GB" dirty="0" err="1"/>
              <a:t>estimation_error</a:t>
            </a:r>
            <a:r>
              <a:rPr lang="en-GB" dirty="0"/>
              <a:t>[object])/(1-0.025) x 8</a:t>
            </a:r>
          </a:p>
          <a:p>
            <a:r>
              <a:rPr lang="en-GB" dirty="0"/>
              <a:t>	</a:t>
            </a:r>
            <a:r>
              <a:rPr lang="en-GB" dirty="0" err="1"/>
              <a:t>target_est_score</a:t>
            </a:r>
            <a:r>
              <a:rPr lang="en-GB" dirty="0"/>
              <a:t> = sum(</a:t>
            </a:r>
            <a:r>
              <a:rPr lang="en-GB" dirty="0" err="1"/>
              <a:t>target_score</a:t>
            </a:r>
            <a:r>
              <a:rPr lang="en-GB" dirty="0"/>
              <a:t>) – 5 x </a:t>
            </a:r>
            <a:r>
              <a:rPr lang="en-GB" dirty="0" err="1"/>
              <a:t>NumnberOfCollisions</a:t>
            </a:r>
            <a:r>
              <a:rPr lang="en-GB" dirty="0"/>
              <a:t>			0 ≤ </a:t>
            </a:r>
            <a:r>
              <a:rPr lang="en-GB" dirty="0" err="1"/>
              <a:t>target_est_score</a:t>
            </a:r>
            <a:r>
              <a:rPr lang="en-GB" dirty="0"/>
              <a:t> ≤ 80</a:t>
            </a:r>
          </a:p>
          <a:p>
            <a:endParaRPr lang="en-GB" dirty="0"/>
          </a:p>
          <a:p>
            <a:r>
              <a:rPr lang="en-GB" dirty="0"/>
              <a:t>	</a:t>
            </a:r>
            <a:r>
              <a:rPr lang="fr-FR" dirty="0"/>
              <a:t>M3_score = </a:t>
            </a:r>
            <a:r>
              <a:rPr lang="fr-FR" dirty="0" err="1"/>
              <a:t>detector_score</a:t>
            </a:r>
            <a:r>
              <a:rPr lang="fr-FR" dirty="0"/>
              <a:t> + </a:t>
            </a:r>
            <a:r>
              <a:rPr lang="fr-FR" dirty="0" err="1"/>
              <a:t>target_est_score</a:t>
            </a:r>
            <a:r>
              <a:rPr lang="fr-FR" dirty="0"/>
              <a:t>							0 ≤ M3_score ≤ 100</a:t>
            </a:r>
          </a:p>
          <a:p>
            <a:endParaRPr lang="fr-FR" dirty="0"/>
          </a:p>
          <a:p>
            <a:r>
              <a:rPr lang="fr-FR" dirty="0"/>
              <a:t>Use mapping_eval.py to </a:t>
            </a:r>
            <a:r>
              <a:rPr lang="fr-FR" dirty="0" err="1"/>
              <a:t>compute</a:t>
            </a:r>
            <a:r>
              <a:rPr lang="fr-FR" dirty="0"/>
              <a:t> </a:t>
            </a:r>
            <a:r>
              <a:rPr lang="fr-FR" dirty="0" err="1"/>
              <a:t>target_est_score</a:t>
            </a:r>
            <a:r>
              <a:rPr lang="fr-FR" dirty="0"/>
              <a:t>: </a:t>
            </a:r>
            <a:r>
              <a:rPr lang="fr-FR" i="1" dirty="0"/>
              <a:t>python mapping_eval.py </a:t>
            </a:r>
            <a:r>
              <a:rPr lang="fr-FR" dirty="0"/>
              <a:t>(</a:t>
            </a:r>
            <a:r>
              <a:rPr lang="fr-FR" dirty="0" err="1"/>
              <a:t>needs</a:t>
            </a:r>
            <a:r>
              <a:rPr lang="fr-FR" dirty="0"/>
              <a:t> slam.txt &amp; targets.txt)</a:t>
            </a:r>
            <a:endParaRPr lang="en-US" dirty="0"/>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3970318"/>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M3,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the python </a:t>
            </a:r>
            <a:r>
              <a:rPr lang="en-US" dirty="0" err="1"/>
              <a:t>venv</a:t>
            </a:r>
            <a:endParaRPr lang="en-US" dirty="0"/>
          </a:p>
          <a:p>
            <a:endParaRPr lang="en-US" dirty="0"/>
          </a:p>
          <a:p>
            <a:r>
              <a:rPr lang="en-US" dirty="0"/>
              <a:t>Live demo marking in wk8: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2pt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a:t>
            </a:r>
            <a:r>
              <a:rPr lang="en-US"/>
              <a:t>targets.txt</a:t>
            </a:r>
            <a:endParaRPr lang="en-US" dirty="0"/>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3544167"/>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891C35-8EEF-2F64-7ABF-FF5CC335A651}"/>
              </a:ext>
            </a:extLst>
          </p:cNvPr>
          <p:cNvCxnSpPr/>
          <p:nvPr/>
        </p:nvCxnSpPr>
        <p:spPr>
          <a:xfrm>
            <a:off x="1637188" y="337032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909310"/>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lime          orange              lemon         tomato        garlic             potato               capsicum         pumpkin</a:t>
            </a:r>
          </a:p>
          <a:p>
            <a:endParaRPr lang="en-US" dirty="0"/>
          </a:p>
          <a:p>
            <a:r>
              <a:rPr lang="en-US" dirty="0"/>
              <a:t>*</a:t>
            </a:r>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endParaRPr lang="en-US" dirty="0"/>
          </a:p>
        </p:txBody>
      </p:sp>
      <p:pic>
        <p:nvPicPr>
          <p:cNvPr id="3" name="Picture 2" descr="A tomato and garlic next to a tomato&#10;&#10;Description automatically generated">
            <a:extLst>
              <a:ext uri="{FF2B5EF4-FFF2-40B4-BE49-F238E27FC236}">
                <a16:creationId xmlns:a16="http://schemas.microsoft.com/office/drawing/2014/main" id="{9845045B-DA42-94EC-C0B3-7A4239808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79" y="3024568"/>
            <a:ext cx="11713821" cy="2642267"/>
          </a:xfrm>
          <a:prstGeom prst="rect">
            <a:avLst/>
          </a:prstGeom>
        </p:spPr>
      </p:pic>
    </p:spTree>
    <p:extLst>
      <p:ext uri="{BB962C8B-B14F-4D97-AF65-F5344CB8AC3E}">
        <p14:creationId xmlns:p14="http://schemas.microsoft.com/office/powerpoint/2010/main" val="345656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6)</a:t>
            </a:r>
          </a:p>
          <a:p>
            <a:endParaRPr lang="en-US" dirty="0"/>
          </a:p>
          <a:p>
            <a:r>
              <a:rPr lang="en-US" dirty="0"/>
              <a:t>Task 2: Training a YOLO model for object detection and segmentation (Week 6)</a:t>
            </a:r>
          </a:p>
          <a:p>
            <a:endParaRPr lang="en-US" dirty="0"/>
          </a:p>
          <a:p>
            <a:r>
              <a:rPr lang="en-US" dirty="0"/>
              <a:t>Task 3: Estimating object poses (Week 7)</a:t>
            </a:r>
          </a:p>
          <a:p>
            <a:endParaRPr lang="en-US" dirty="0"/>
          </a:p>
          <a:p>
            <a:r>
              <a:rPr lang="en-US" dirty="0"/>
              <a:t>Live demo marking of M3 in Week 8: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post estimation part (Week 7), but you may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(wk7)</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7)</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M3	 </a:t>
            </a:r>
          </a:p>
        </p:txBody>
      </p:sp>
    </p:spTree>
    <p:extLst>
      <p:ext uri="{BB962C8B-B14F-4D97-AF65-F5344CB8AC3E}">
        <p14:creationId xmlns:p14="http://schemas.microsoft.com/office/powerpoint/2010/main" val="110487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1259</TotalTime>
  <Words>1423</Words>
  <Application>Microsoft Office PowerPoint</Application>
  <PresentationFormat>Widescreen</PresentationFormat>
  <Paragraphs>200</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Kiet Le</cp:lastModifiedBy>
  <cp:revision>438</cp:revision>
  <dcterms:created xsi:type="dcterms:W3CDTF">2020-08-07T03:38:28Z</dcterms:created>
  <dcterms:modified xsi:type="dcterms:W3CDTF">2023-09-04T22:53:39Z</dcterms:modified>
</cp:coreProperties>
</file>