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4"/>
  </p:sldMasterIdLst>
  <p:notesMasterIdLst>
    <p:notesMasterId r:id="rId28"/>
  </p:notesMasterIdLst>
  <p:sldIdLst>
    <p:sldId id="257" r:id="rId5"/>
    <p:sldId id="258" r:id="rId6"/>
    <p:sldId id="288" r:id="rId7"/>
    <p:sldId id="289" r:id="rId8"/>
    <p:sldId id="268" r:id="rId9"/>
    <p:sldId id="262" r:id="rId10"/>
    <p:sldId id="278" r:id="rId11"/>
    <p:sldId id="293" r:id="rId12"/>
    <p:sldId id="270" r:id="rId13"/>
    <p:sldId id="271" r:id="rId14"/>
    <p:sldId id="272" r:id="rId15"/>
    <p:sldId id="290" r:id="rId16"/>
    <p:sldId id="269" r:id="rId17"/>
    <p:sldId id="279" r:id="rId18"/>
    <p:sldId id="291" r:id="rId19"/>
    <p:sldId id="292" r:id="rId20"/>
    <p:sldId id="275" r:id="rId21"/>
    <p:sldId id="264" r:id="rId22"/>
    <p:sldId id="287" r:id="rId23"/>
    <p:sldId id="267" r:id="rId24"/>
    <p:sldId id="284"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10"/>
  </p:normalViewPr>
  <p:slideViewPr>
    <p:cSldViewPr snapToGrid="0">
      <p:cViewPr varScale="1">
        <p:scale>
          <a:sx n="65" d="100"/>
          <a:sy n="65" d="100"/>
        </p:scale>
        <p:origin x="72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78055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387255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3572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3600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22586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1888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95981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7/25/2024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451045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7/25/2024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16204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6516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822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7/25/2024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56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61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14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027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6405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6755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7/25/2024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6647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483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7/25/2024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20525881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ChristoTonio/Employee_burnout_prediction/tree/main" TargetMode="External"/><Relationship Id="rId2" Type="http://schemas.openxmlformats.org/officeDocument/2006/relationships/hyperlink" Target="https://colab.research.google.com/drive/1AkwYH06eGWESLUhWJz_iJN0gjrpHbJbr" TargetMode="External"/><Relationship Id="rId1" Type="http://schemas.openxmlformats.org/officeDocument/2006/relationships/slideLayout" Target="../slideLayouts/slideLayout6.xml"/><Relationship Id="rId4" Type="http://schemas.openxmlformats.org/officeDocument/2006/relationships/hyperlink" Target="https://www.ibm.com/docs/en/db2oc?topic=procedures-linear-regress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5D6E6B-3353-491C-A3C6-F278D6CED8B3}"/>
              </a:ext>
            </a:extLst>
          </p:cNvPr>
          <p:cNvSpPr>
            <a:spLocks/>
          </p:cNvSpPr>
          <p:nvPr/>
        </p:nvSpPr>
        <p:spPr>
          <a:xfrm>
            <a:off x="1038443" y="2347683"/>
            <a:ext cx="10349367" cy="440796"/>
          </a:xfrm>
          <a:prstGeom prst="rect">
            <a:avLst/>
          </a:prstGeom>
        </p:spPr>
        <p:txBody>
          <a:bodyPr>
            <a:normAutofit/>
          </a:bodyPr>
          <a:lstStyle/>
          <a:p>
            <a:pPr defTabSz="859536">
              <a:spcAft>
                <a:spcPts val="600"/>
              </a:spcAft>
            </a:pPr>
            <a:r>
              <a:rPr lang="en-GB" sz="1692" kern="1200">
                <a:solidFill>
                  <a:schemeClr val="tx1"/>
                </a:solidFill>
                <a:latin typeface="Times New Roman" panose="02020603050405020304" pitchFamily="18" charset="0"/>
                <a:ea typeface="+mn-ea"/>
                <a:cs typeface="Times New Roman" panose="02020603050405020304" pitchFamily="18" charset="0"/>
              </a:rPr>
              <a:t> </a:t>
            </a:r>
            <a:endParaRPr lang="en-GB"/>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70236" y="4363635"/>
            <a:ext cx="7974717" cy="2344447"/>
          </a:xfrm>
          <a:prstGeom prst="rect">
            <a:avLst/>
          </a:prstGeom>
        </p:spPr>
      </p:pic>
      <p:sp>
        <p:nvSpPr>
          <p:cNvPr id="4" name="TextBox 3">
            <a:extLst>
              <a:ext uri="{FF2B5EF4-FFF2-40B4-BE49-F238E27FC236}">
                <a16:creationId xmlns:a16="http://schemas.microsoft.com/office/drawing/2014/main" id="{C04D30C3-F661-8578-2824-6BFCF7F796FB}"/>
              </a:ext>
            </a:extLst>
          </p:cNvPr>
          <p:cNvSpPr txBox="1"/>
          <p:nvPr/>
        </p:nvSpPr>
        <p:spPr>
          <a:xfrm>
            <a:off x="914061" y="1461624"/>
            <a:ext cx="7059227" cy="2212913"/>
          </a:xfrm>
          <a:prstGeom prst="rect">
            <a:avLst/>
          </a:prstGeom>
          <a:noFill/>
        </p:spPr>
        <p:txBody>
          <a:bodyPr wrap="square" rtlCol="0">
            <a:spAutoFit/>
          </a:bodyPr>
          <a:lstStyle/>
          <a:p>
            <a:pPr defTabSz="859536">
              <a:spcAft>
                <a:spcPts val="600"/>
              </a:spcAft>
            </a:pPr>
            <a:r>
              <a:rPr lang="en-US" sz="1880" kern="1200" dirty="0">
                <a:solidFill>
                  <a:schemeClr val="tx1"/>
                </a:solidFill>
                <a:latin typeface="Bierstadt Display" panose="020F0502020204030204" pitchFamily="34" charset="0"/>
                <a:ea typeface="+mn-ea"/>
                <a:cs typeface="+mn-cs"/>
              </a:rPr>
              <a:t>Name: Christo Tonio</a:t>
            </a:r>
          </a:p>
          <a:p>
            <a:pPr defTabSz="859536">
              <a:spcAft>
                <a:spcPts val="600"/>
              </a:spcAft>
            </a:pPr>
            <a:r>
              <a:rPr lang="en-US" sz="1880" kern="1200" dirty="0">
                <a:solidFill>
                  <a:schemeClr val="tx1"/>
                </a:solidFill>
                <a:latin typeface="Bierstadt Display" panose="020F0502020204030204" pitchFamily="34" charset="0"/>
                <a:ea typeface="+mn-ea"/>
                <a:cs typeface="+mn-cs"/>
              </a:rPr>
              <a:t>SkillsBuild Email ID: </a:t>
            </a:r>
            <a:r>
              <a:rPr lang="en-US" sz="1880" dirty="0" err="1">
                <a:latin typeface="Bierstadt Display" panose="020F0502020204030204" pitchFamily="34" charset="0"/>
              </a:rPr>
              <a:t>c</a:t>
            </a:r>
            <a:r>
              <a:rPr lang="en-US" sz="1880" kern="1200" dirty="0" err="1">
                <a:solidFill>
                  <a:schemeClr val="tx1"/>
                </a:solidFill>
                <a:latin typeface="Bierstadt Display" panose="020F0502020204030204" pitchFamily="34" charset="0"/>
                <a:ea typeface="+mn-ea"/>
                <a:cs typeface="+mn-cs"/>
              </a:rPr>
              <a:t>hristo_tonio@srmap.edu.in</a:t>
            </a:r>
            <a:endParaRPr lang="en-US" sz="1880" kern="1200" dirty="0">
              <a:solidFill>
                <a:schemeClr val="tx1"/>
              </a:solidFill>
              <a:latin typeface="Bierstadt Display" panose="020F0502020204030204" pitchFamily="34" charset="0"/>
              <a:ea typeface="+mn-ea"/>
              <a:cs typeface="+mn-cs"/>
            </a:endParaRPr>
          </a:p>
          <a:p>
            <a:pPr defTabSz="859536">
              <a:spcAft>
                <a:spcPts val="600"/>
              </a:spcAft>
            </a:pPr>
            <a:r>
              <a:rPr lang="en-US" sz="1880" kern="1200" dirty="0">
                <a:solidFill>
                  <a:schemeClr val="tx1"/>
                </a:solidFill>
                <a:latin typeface="Bierstadt Display" panose="020F0502020204030204" pitchFamily="34" charset="0"/>
                <a:ea typeface="+mn-ea"/>
                <a:cs typeface="+mn-cs"/>
              </a:rPr>
              <a:t>College Name: SRM UNIVERSITY AP, AMARAVATI</a:t>
            </a:r>
          </a:p>
          <a:p>
            <a:pPr defTabSz="859536">
              <a:spcAft>
                <a:spcPts val="600"/>
              </a:spcAft>
            </a:pPr>
            <a:r>
              <a:rPr lang="en-US" sz="1880" kern="1200" dirty="0">
                <a:solidFill>
                  <a:schemeClr val="tx1"/>
                </a:solidFill>
                <a:latin typeface="Bierstadt Display" panose="020F0502020204030204" pitchFamily="34" charset="0"/>
                <a:ea typeface="+mn-ea"/>
                <a:cs typeface="+mn-cs"/>
              </a:rPr>
              <a:t>College State:  ANDHRA PRADESH</a:t>
            </a:r>
          </a:p>
          <a:p>
            <a:pPr defTabSz="859536">
              <a:spcAft>
                <a:spcPts val="600"/>
              </a:spcAft>
            </a:pPr>
            <a:r>
              <a:rPr lang="en-US" sz="1880" kern="1200" dirty="0">
                <a:solidFill>
                  <a:schemeClr val="tx1"/>
                </a:solidFill>
                <a:latin typeface="Bierstadt Display" panose="020F0502020204030204" pitchFamily="34" charset="0"/>
                <a:ea typeface="+mn-ea"/>
                <a:cs typeface="+mn-cs"/>
              </a:rPr>
              <a:t>Internship Domain :  Artificial Intelligence</a:t>
            </a:r>
          </a:p>
          <a:p>
            <a:pPr defTabSz="859536">
              <a:spcAft>
                <a:spcPts val="600"/>
              </a:spcAft>
            </a:pPr>
            <a:r>
              <a:rPr lang="en-US" sz="1880" kern="1200" dirty="0">
                <a:solidFill>
                  <a:schemeClr val="tx1"/>
                </a:solidFill>
                <a:latin typeface="Bierstadt Display" panose="020F0502020204030204" pitchFamily="34" charset="0"/>
                <a:ea typeface="+mn-ea"/>
                <a:cs typeface="+mn-cs"/>
              </a:rPr>
              <a:t>Internship Start Date and End Date: 3rd June 2024 – </a:t>
            </a:r>
            <a:r>
              <a:rPr lang="en-US" sz="1880" dirty="0">
                <a:latin typeface="Bierstadt Display" panose="020F0502020204030204" pitchFamily="34" charset="0"/>
              </a:rPr>
              <a:t>25</a:t>
            </a:r>
            <a:r>
              <a:rPr lang="en-US" sz="1880" kern="1200" dirty="0">
                <a:solidFill>
                  <a:schemeClr val="tx1"/>
                </a:solidFill>
                <a:latin typeface="Bierstadt Display" panose="020F0502020204030204" pitchFamily="34" charset="0"/>
                <a:ea typeface="+mn-ea"/>
                <a:cs typeface="+mn-cs"/>
              </a:rPr>
              <a:t>th July 2024</a:t>
            </a:r>
            <a:endParaRPr lang="en-US" sz="2000" dirty="0">
              <a:latin typeface="Bierstadt Display" panose="020F0502020204030204" pitchFamily="34" charset="0"/>
            </a:endParaRPr>
          </a:p>
        </p:txBody>
      </p:sp>
      <p:pic>
        <p:nvPicPr>
          <p:cNvPr id="2" name="Picture 1">
            <a:extLst>
              <a:ext uri="{FF2B5EF4-FFF2-40B4-BE49-F238E27FC236}">
                <a16:creationId xmlns:a16="http://schemas.microsoft.com/office/drawing/2014/main" id="{8BCC5A5B-F478-1C16-0021-CC152D9D2144}"/>
              </a:ext>
            </a:extLst>
          </p:cNvPr>
          <p:cNvPicPr>
            <a:picLocks noChangeAspect="1"/>
          </p:cNvPicPr>
          <p:nvPr/>
        </p:nvPicPr>
        <p:blipFill>
          <a:blip r:embed="rId4"/>
          <a:stretch>
            <a:fillRect/>
          </a:stretch>
        </p:blipFill>
        <p:spPr>
          <a:xfrm>
            <a:off x="8744953" y="675178"/>
            <a:ext cx="2767239" cy="3688457"/>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2959-E3FE-6081-1BD9-0DCA6A5F7303}"/>
              </a:ext>
            </a:extLst>
          </p:cNvPr>
          <p:cNvSpPr>
            <a:spLocks noGrp="1"/>
          </p:cNvSpPr>
          <p:nvPr>
            <p:ph type="title"/>
          </p:nvPr>
        </p:nvSpPr>
        <p:spPr>
          <a:xfrm>
            <a:off x="-1388713" y="443883"/>
            <a:ext cx="5286009" cy="561046"/>
          </a:xfrm>
        </p:spPr>
        <p:txBody>
          <a:bodyPr vert="horz" lIns="91440" tIns="45720" rIns="91440" bIns="45720" rtlCol="0" anchor="b">
            <a:normAutofit fontScale="90000"/>
          </a:bodyPr>
          <a:lstStyle/>
          <a:p>
            <a:pPr algn="r"/>
            <a:r>
              <a:rPr lang="en-US" sz="4000" kern="1200" dirty="0">
                <a:solidFill>
                  <a:schemeClr val="tx1"/>
                </a:solidFill>
                <a:latin typeface="+mj-lt"/>
                <a:ea typeface="+mj-ea"/>
                <a:cs typeface="+mj-cs"/>
              </a:rPr>
              <a:t>Libraries used:</a:t>
            </a:r>
          </a:p>
        </p:txBody>
      </p:sp>
      <p:sp>
        <p:nvSpPr>
          <p:cNvPr id="9" name="TextBox 8">
            <a:extLst>
              <a:ext uri="{FF2B5EF4-FFF2-40B4-BE49-F238E27FC236}">
                <a16:creationId xmlns:a16="http://schemas.microsoft.com/office/drawing/2014/main" id="{10DF0DEB-30C7-83B3-1A3F-CF1B4BB600CA}"/>
              </a:ext>
            </a:extLst>
          </p:cNvPr>
          <p:cNvSpPr txBox="1"/>
          <p:nvPr/>
        </p:nvSpPr>
        <p:spPr>
          <a:xfrm>
            <a:off x="716289" y="1877627"/>
            <a:ext cx="10432701" cy="4980373"/>
          </a:xfrm>
          <a:prstGeom prst="rect">
            <a:avLst/>
          </a:prstGeom>
        </p:spPr>
        <p:txBody>
          <a:bodyPr vert="horz" lIns="91440" tIns="45720" rIns="91440" bIns="45720" rtlCol="0" anchor="ctr">
            <a:normAutofit fontScale="85000" lnSpcReduction="10000"/>
          </a:bodyPr>
          <a:lstStyle/>
          <a:p>
            <a:pPr indent="-228600">
              <a:lnSpc>
                <a:spcPct val="90000"/>
              </a:lnSpc>
              <a:spcAft>
                <a:spcPts val="600"/>
              </a:spcAft>
              <a:buFont typeface="Arial" panose="020B0604020202020204" pitchFamily="34" charset="0"/>
              <a:buChar char="•"/>
            </a:pPr>
            <a:r>
              <a:rPr lang="en-US" b="1" dirty="0"/>
              <a:t>NumPy</a:t>
            </a:r>
            <a:r>
              <a:rPr lang="en-US" dirty="0"/>
              <a:t>:</a:t>
            </a:r>
            <a:r>
              <a:rPr lang="en-US" b="1" dirty="0"/>
              <a:t> </a:t>
            </a:r>
            <a:r>
              <a:rPr lang="en-US" dirty="0"/>
              <a:t> NumPy (Numerical Python) is a fundamental library for numerical computing in Python. It provides support for arrays, matrices, and a wide range of mathematical functions to operate on these data structures.</a:t>
            </a:r>
          </a:p>
          <a:p>
            <a:pPr indent="-228600">
              <a:lnSpc>
                <a:spcPct val="90000"/>
              </a:lnSpc>
              <a:spcAft>
                <a:spcPts val="600"/>
              </a:spcAft>
              <a:buFont typeface="Arial" panose="020B0604020202020204" pitchFamily="34" charset="0"/>
              <a:buChar char="•"/>
            </a:pPr>
            <a:r>
              <a:rPr lang="en-US" b="1" dirty="0"/>
              <a:t>Key Features</a:t>
            </a:r>
            <a:r>
              <a:rPr lang="en-US" dirty="0"/>
              <a:t>: Efficient array operations, mathematical functions, </a:t>
            </a:r>
          </a:p>
          <a:p>
            <a:pPr indent="-228600">
              <a:lnSpc>
                <a:spcPct val="90000"/>
              </a:lnSpc>
              <a:spcAft>
                <a:spcPts val="600"/>
              </a:spcAft>
              <a:buFont typeface="Arial" panose="020B0604020202020204" pitchFamily="34" charset="0"/>
              <a:buChar char="•"/>
            </a:pPr>
            <a:r>
              <a:rPr lang="en-US" b="1" dirty="0"/>
              <a:t>Pandas</a:t>
            </a:r>
            <a:r>
              <a:rPr lang="en-US" dirty="0"/>
              <a:t>: Pandas is a powerful data manipulation and analysis library. It provides data structures like Data Frames and Series, which make it easy to handle and analyze large datasets.</a:t>
            </a:r>
            <a:r>
              <a:rPr lang="en-US" b="1" dirty="0"/>
              <a:t> </a:t>
            </a:r>
          </a:p>
          <a:p>
            <a:pPr indent="-228600">
              <a:lnSpc>
                <a:spcPct val="90000"/>
              </a:lnSpc>
              <a:spcAft>
                <a:spcPts val="600"/>
              </a:spcAft>
              <a:buFont typeface="Arial" panose="020B0604020202020204" pitchFamily="34" charset="0"/>
              <a:buChar char="•"/>
            </a:pPr>
            <a:r>
              <a:rPr lang="en-US" b="1" dirty="0"/>
              <a:t>Key Features</a:t>
            </a:r>
            <a:r>
              <a:rPr lang="en-US" dirty="0"/>
              <a:t>: Data cleaning, manipulation, and analysis; handling of missing data; and support for various file formats like CSV, Excel, and SQL databases</a:t>
            </a:r>
          </a:p>
          <a:p>
            <a:pPr indent="-228600">
              <a:lnSpc>
                <a:spcPct val="90000"/>
              </a:lnSpc>
              <a:spcAft>
                <a:spcPts val="600"/>
              </a:spcAft>
              <a:buFont typeface="Arial" panose="020B0604020202020204" pitchFamily="34" charset="0"/>
              <a:buChar char="•"/>
            </a:pPr>
            <a:r>
              <a:rPr lang="en-US" b="1" dirty="0"/>
              <a:t>Matplotlib</a:t>
            </a:r>
            <a:r>
              <a:rPr lang="en-US" dirty="0"/>
              <a:t>: Matplotlib is a plotting library for creating static, interactive, and animated visualizations in Python. It is highly customizable and works well with NumPy and Pandas.</a:t>
            </a:r>
            <a:r>
              <a:rPr lang="en-US" b="1" dirty="0"/>
              <a:t> </a:t>
            </a:r>
          </a:p>
          <a:p>
            <a:pPr indent="-228600">
              <a:lnSpc>
                <a:spcPct val="90000"/>
              </a:lnSpc>
              <a:spcAft>
                <a:spcPts val="600"/>
              </a:spcAft>
              <a:buFont typeface="Arial" panose="020B0604020202020204" pitchFamily="34" charset="0"/>
              <a:buChar char="•"/>
            </a:pPr>
            <a:r>
              <a:rPr lang="en-US" b="1" dirty="0"/>
              <a:t>Key Features</a:t>
            </a:r>
            <a:r>
              <a:rPr lang="en-US" dirty="0"/>
              <a:t>: Creation of various types of plots such as line graphs, scatter plots</a:t>
            </a:r>
          </a:p>
          <a:p>
            <a:pPr indent="-228600">
              <a:lnSpc>
                <a:spcPct val="90000"/>
              </a:lnSpc>
              <a:spcAft>
                <a:spcPts val="600"/>
              </a:spcAft>
              <a:buFont typeface="Arial" panose="020B0604020202020204" pitchFamily="34" charset="0"/>
              <a:buChar char="•"/>
            </a:pPr>
            <a:r>
              <a:rPr lang="en-US" b="1" dirty="0"/>
              <a:t>Seaborn</a:t>
            </a:r>
            <a:r>
              <a:rPr lang="en-US" dirty="0"/>
              <a:t>: Seaborn is a statistical data visualization library built on top of Matplotlib. It provides a high-level interface for drawing attractive and informative statistical graphics.</a:t>
            </a:r>
            <a:r>
              <a:rPr lang="en-US" b="1" dirty="0"/>
              <a:t> </a:t>
            </a:r>
          </a:p>
          <a:p>
            <a:pPr indent="-228600">
              <a:lnSpc>
                <a:spcPct val="90000"/>
              </a:lnSpc>
              <a:spcAft>
                <a:spcPts val="600"/>
              </a:spcAft>
              <a:buFont typeface="Arial" panose="020B0604020202020204" pitchFamily="34" charset="0"/>
              <a:buChar char="•"/>
            </a:pPr>
            <a:r>
              <a:rPr lang="en-US" b="1" dirty="0"/>
              <a:t>Key Features</a:t>
            </a:r>
            <a:r>
              <a:rPr lang="en-US" dirty="0"/>
              <a:t>: Built-in themes and color palettes; easy creation of complex visualizations like heatmaps</a:t>
            </a:r>
          </a:p>
          <a:p>
            <a:pPr indent="-228600">
              <a:lnSpc>
                <a:spcPct val="90000"/>
              </a:lnSpc>
              <a:spcAft>
                <a:spcPts val="600"/>
              </a:spcAft>
              <a:buFont typeface="Arial" panose="020B0604020202020204" pitchFamily="34" charset="0"/>
              <a:buChar char="•"/>
            </a:pPr>
            <a:r>
              <a:rPr lang="en-US" b="1" dirty="0"/>
              <a:t>Scikit-Learn (</a:t>
            </a:r>
            <a:r>
              <a:rPr lang="en-US" b="1" dirty="0" err="1"/>
              <a:t>sklearn</a:t>
            </a:r>
            <a:r>
              <a:rPr lang="en-US" b="1" dirty="0"/>
              <a:t>)</a:t>
            </a:r>
            <a:r>
              <a:rPr lang="en-US" dirty="0"/>
              <a:t>:Scikit-Learn is a comprehensive machine learning library that provides simple and efficient tools for data mining and data analysis. It supports various supervised and unsupervised learning algorithms</a:t>
            </a:r>
          </a:p>
          <a:p>
            <a:pPr indent="-228600">
              <a:lnSpc>
                <a:spcPct val="90000"/>
              </a:lnSpc>
              <a:spcAft>
                <a:spcPts val="600"/>
              </a:spcAft>
              <a:buFont typeface="Arial" panose="020B0604020202020204" pitchFamily="34" charset="0"/>
              <a:buChar char="•"/>
            </a:pPr>
            <a:r>
              <a:rPr lang="en-US" b="1" dirty="0"/>
              <a:t>Key Features</a:t>
            </a:r>
            <a:r>
              <a:rPr lang="en-US" dirty="0"/>
              <a:t>: Classification, regression, clustering, dimensionality reduction, model selection, and preprocessing; integration with NumPy and Pandas..</a:t>
            </a:r>
          </a:p>
          <a:p>
            <a:pPr indent="-228600">
              <a:lnSpc>
                <a:spcPct val="90000"/>
              </a:lnSpc>
              <a:spcAft>
                <a:spcPts val="600"/>
              </a:spcAft>
              <a:buFont typeface="Arial" panose="020B0604020202020204" pitchFamily="34" charset="0"/>
              <a:buChar char="•"/>
            </a:pPr>
            <a:r>
              <a:rPr lang="en-US" b="1" dirty="0"/>
              <a:t>Pickle</a:t>
            </a:r>
            <a:r>
              <a:rPr lang="en-US" dirty="0"/>
              <a:t>: Pickle is a module in Python used for serializing and deserializing Python objects. It allows you to save objects to a file and load them back into memory, which is useful for saving machine learning models or other data structures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18852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67EF-65C8-2D92-3BA7-0D90D5BDEC30}"/>
              </a:ext>
            </a:extLst>
          </p:cNvPr>
          <p:cNvSpPr>
            <a:spLocks noGrp="1"/>
          </p:cNvSpPr>
          <p:nvPr>
            <p:ph type="title"/>
          </p:nvPr>
        </p:nvSpPr>
        <p:spPr>
          <a:xfrm>
            <a:off x="1155560" y="459385"/>
            <a:ext cx="7013836" cy="1480199"/>
          </a:xfrm>
        </p:spPr>
        <p:txBody>
          <a:bodyPr vert="horz" lIns="91440" tIns="45720" rIns="91440" bIns="45720" rtlCol="0" anchor="t">
            <a:normAutofit/>
          </a:bodyPr>
          <a:lstStyle/>
          <a:p>
            <a:r>
              <a:rPr lang="en-US" dirty="0">
                <a:solidFill>
                  <a:schemeClr val="tx1"/>
                </a:solidFill>
              </a:rPr>
              <a:t>Data set overview:</a:t>
            </a:r>
          </a:p>
        </p:txBody>
      </p:sp>
      <p:pic>
        <p:nvPicPr>
          <p:cNvPr id="5" name="Content Placeholder 4" descr="A screenshot of a graph&#10;&#10;Description automatically generated">
            <a:extLst>
              <a:ext uri="{FF2B5EF4-FFF2-40B4-BE49-F238E27FC236}">
                <a16:creationId xmlns:a16="http://schemas.microsoft.com/office/drawing/2014/main" id="{D291428B-C6D7-C9DC-829E-19F283688DD8}"/>
              </a:ext>
            </a:extLst>
          </p:cNvPr>
          <p:cNvPicPr>
            <a:picLocks noGrp="1" noChangeAspect="1"/>
          </p:cNvPicPr>
          <p:nvPr>
            <p:ph idx="1"/>
          </p:nvPr>
        </p:nvPicPr>
        <p:blipFill>
          <a:blip r:embed="rId2"/>
          <a:stretch>
            <a:fillRect/>
          </a:stretch>
        </p:blipFill>
        <p:spPr>
          <a:xfrm>
            <a:off x="667288" y="1729393"/>
            <a:ext cx="5008765" cy="1953418"/>
          </a:xfrm>
          <a:prstGeom prst="rect">
            <a:avLst/>
          </a:prstGeom>
        </p:spPr>
      </p:pic>
      <p:pic>
        <p:nvPicPr>
          <p:cNvPr id="7" name="Picture 6" descr="A screenshot of a computer">
            <a:extLst>
              <a:ext uri="{FF2B5EF4-FFF2-40B4-BE49-F238E27FC236}">
                <a16:creationId xmlns:a16="http://schemas.microsoft.com/office/drawing/2014/main" id="{D8904C8E-DB48-BE9E-46BE-A3D1BA78AA66}"/>
              </a:ext>
            </a:extLst>
          </p:cNvPr>
          <p:cNvPicPr>
            <a:picLocks noChangeAspect="1"/>
          </p:cNvPicPr>
          <p:nvPr/>
        </p:nvPicPr>
        <p:blipFill>
          <a:blip r:embed="rId3"/>
          <a:stretch>
            <a:fillRect/>
          </a:stretch>
        </p:blipFill>
        <p:spPr>
          <a:xfrm>
            <a:off x="6195796" y="1700842"/>
            <a:ext cx="4902577" cy="172815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67DCD83-D01E-745E-912F-0C3E96DA4213}"/>
              </a:ext>
            </a:extLst>
          </p:cNvPr>
          <p:cNvPicPr>
            <a:picLocks noChangeAspect="1"/>
          </p:cNvPicPr>
          <p:nvPr/>
        </p:nvPicPr>
        <p:blipFill>
          <a:blip r:embed="rId4"/>
          <a:stretch>
            <a:fillRect/>
          </a:stretch>
        </p:blipFill>
        <p:spPr>
          <a:xfrm>
            <a:off x="747189" y="4151898"/>
            <a:ext cx="4284415" cy="1885141"/>
          </a:xfrm>
          <a:prstGeom prst="rect">
            <a:avLst/>
          </a:prstGeom>
        </p:spPr>
      </p:pic>
      <p:pic>
        <p:nvPicPr>
          <p:cNvPr id="11" name="Picture 10" descr="A screenshot of a computer">
            <a:extLst>
              <a:ext uri="{FF2B5EF4-FFF2-40B4-BE49-F238E27FC236}">
                <a16:creationId xmlns:a16="http://schemas.microsoft.com/office/drawing/2014/main" id="{37FE364C-4499-F61B-AA63-8EC7649E8FA6}"/>
              </a:ext>
            </a:extLst>
          </p:cNvPr>
          <p:cNvPicPr>
            <a:picLocks noChangeAspect="1"/>
          </p:cNvPicPr>
          <p:nvPr/>
        </p:nvPicPr>
        <p:blipFill>
          <a:blip r:embed="rId5"/>
          <a:stretch>
            <a:fillRect/>
          </a:stretch>
        </p:blipFill>
        <p:spPr>
          <a:xfrm>
            <a:off x="6096000" y="4151898"/>
            <a:ext cx="4834010" cy="1728158"/>
          </a:xfrm>
          <a:prstGeom prst="rect">
            <a:avLst/>
          </a:prstGeom>
        </p:spPr>
      </p:pic>
    </p:spTree>
    <p:extLst>
      <p:ext uri="{BB962C8B-B14F-4D97-AF65-F5344CB8AC3E}">
        <p14:creationId xmlns:p14="http://schemas.microsoft.com/office/powerpoint/2010/main" val="562454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solidFill>
                  <a:schemeClr val="tx1"/>
                </a:solidFill>
              </a:rPr>
              <a:t>Exploring Data analysis:</a:t>
            </a:r>
            <a:endParaRPr lang="en-US" dirty="0">
              <a:solidFill>
                <a:schemeClr val="tx1"/>
              </a:solidFill>
            </a:endParaRPr>
          </a:p>
        </p:txBody>
      </p:sp>
      <p:sp>
        <p:nvSpPr>
          <p:cNvPr id="7" name="TextBox 6">
            <a:extLst>
              <a:ext uri="{FF2B5EF4-FFF2-40B4-BE49-F238E27FC236}">
                <a16:creationId xmlns:a16="http://schemas.microsoft.com/office/drawing/2014/main" id="{1B21262A-92E0-1190-EFCF-08F9A0EAE42B}"/>
              </a:ext>
            </a:extLst>
          </p:cNvPr>
          <p:cNvSpPr txBox="1"/>
          <p:nvPr/>
        </p:nvSpPr>
        <p:spPr>
          <a:xfrm>
            <a:off x="581191" y="1512008"/>
            <a:ext cx="6096000" cy="1015663"/>
          </a:xfrm>
          <a:prstGeom prst="rect">
            <a:avLst/>
          </a:prstGeom>
          <a:noFill/>
        </p:spPr>
        <p:txBody>
          <a:bodyPr wrap="square">
            <a:spAutoFit/>
          </a:bodyPr>
          <a:lstStyle/>
          <a:p>
            <a:r>
              <a:rPr lang="en-IN" sz="2000" dirty="0"/>
              <a:t>Using correlation analysis to select the best features from the data frame for predicting the target variable (Burn Rate).</a:t>
            </a:r>
          </a:p>
        </p:txBody>
      </p:sp>
      <p:pic>
        <p:nvPicPr>
          <p:cNvPr id="4" name="Picture 3">
            <a:extLst>
              <a:ext uri="{FF2B5EF4-FFF2-40B4-BE49-F238E27FC236}">
                <a16:creationId xmlns:a16="http://schemas.microsoft.com/office/drawing/2014/main" id="{70FBFA1A-207D-6327-BFBC-E3B0CCA38089}"/>
              </a:ext>
            </a:extLst>
          </p:cNvPr>
          <p:cNvPicPr>
            <a:picLocks noChangeAspect="1"/>
          </p:cNvPicPr>
          <p:nvPr/>
        </p:nvPicPr>
        <p:blipFill>
          <a:blip r:embed="rId2"/>
          <a:stretch>
            <a:fillRect/>
          </a:stretch>
        </p:blipFill>
        <p:spPr>
          <a:xfrm>
            <a:off x="581191" y="2754829"/>
            <a:ext cx="9101457" cy="3791113"/>
          </a:xfrm>
          <a:prstGeom prst="rect">
            <a:avLst/>
          </a:prstGeom>
        </p:spPr>
      </p:pic>
    </p:spTree>
    <p:extLst>
      <p:ext uri="{BB962C8B-B14F-4D97-AF65-F5344CB8AC3E}">
        <p14:creationId xmlns:p14="http://schemas.microsoft.com/office/powerpoint/2010/main" val="400469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77824-3BA8-92E6-EC24-AF04DC81FC93}"/>
              </a:ext>
            </a:extLst>
          </p:cNvPr>
          <p:cNvPicPr>
            <a:picLocks noChangeAspect="1"/>
          </p:cNvPicPr>
          <p:nvPr/>
        </p:nvPicPr>
        <p:blipFill>
          <a:blip r:embed="rId2"/>
          <a:stretch>
            <a:fillRect/>
          </a:stretch>
        </p:blipFill>
        <p:spPr>
          <a:xfrm>
            <a:off x="378662" y="628612"/>
            <a:ext cx="6394859" cy="3157325"/>
          </a:xfrm>
          <a:prstGeom prst="rect">
            <a:avLst/>
          </a:prstGeom>
        </p:spPr>
      </p:pic>
      <p:pic>
        <p:nvPicPr>
          <p:cNvPr id="7" name="Picture 6">
            <a:extLst>
              <a:ext uri="{FF2B5EF4-FFF2-40B4-BE49-F238E27FC236}">
                <a16:creationId xmlns:a16="http://schemas.microsoft.com/office/drawing/2014/main" id="{EFF83FC2-594C-0C8B-C28F-3A9CA5C48CDB}"/>
              </a:ext>
            </a:extLst>
          </p:cNvPr>
          <p:cNvPicPr>
            <a:picLocks noChangeAspect="1"/>
          </p:cNvPicPr>
          <p:nvPr/>
        </p:nvPicPr>
        <p:blipFill rotWithShape="1">
          <a:blip r:embed="rId3"/>
          <a:srcRect t="7782"/>
          <a:stretch/>
        </p:blipFill>
        <p:spPr>
          <a:xfrm>
            <a:off x="456678" y="3785937"/>
            <a:ext cx="6348719" cy="2890634"/>
          </a:xfrm>
          <a:prstGeom prst="rect">
            <a:avLst/>
          </a:prstGeom>
        </p:spPr>
      </p:pic>
      <p:pic>
        <p:nvPicPr>
          <p:cNvPr id="2" name="Picture 1">
            <a:extLst>
              <a:ext uri="{FF2B5EF4-FFF2-40B4-BE49-F238E27FC236}">
                <a16:creationId xmlns:a16="http://schemas.microsoft.com/office/drawing/2014/main" id="{8EBCA614-88D4-0867-3BFD-495F6E388909}"/>
              </a:ext>
            </a:extLst>
          </p:cNvPr>
          <p:cNvPicPr>
            <a:picLocks noChangeAspect="1"/>
          </p:cNvPicPr>
          <p:nvPr/>
        </p:nvPicPr>
        <p:blipFill>
          <a:blip r:embed="rId4"/>
          <a:stretch>
            <a:fillRect/>
          </a:stretch>
        </p:blipFill>
        <p:spPr>
          <a:xfrm>
            <a:off x="7237392" y="1379309"/>
            <a:ext cx="3190999" cy="358987"/>
          </a:xfrm>
          <a:prstGeom prst="rect">
            <a:avLst/>
          </a:prstGeom>
        </p:spPr>
      </p:pic>
      <p:pic>
        <p:nvPicPr>
          <p:cNvPr id="3" name="Picture 2" descr="A white rectangular sign with red text&#10;&#10;Description automatically generated">
            <a:extLst>
              <a:ext uri="{FF2B5EF4-FFF2-40B4-BE49-F238E27FC236}">
                <a16:creationId xmlns:a16="http://schemas.microsoft.com/office/drawing/2014/main" id="{84840C4A-2A30-50E3-1EB9-E464ACDF8976}"/>
              </a:ext>
            </a:extLst>
          </p:cNvPr>
          <p:cNvPicPr>
            <a:picLocks noChangeAspect="1"/>
          </p:cNvPicPr>
          <p:nvPr/>
        </p:nvPicPr>
        <p:blipFill>
          <a:blip r:embed="rId5"/>
          <a:stretch>
            <a:fillRect/>
          </a:stretch>
        </p:blipFill>
        <p:spPr>
          <a:xfrm>
            <a:off x="8034291" y="4543636"/>
            <a:ext cx="3837611" cy="479700"/>
          </a:xfrm>
          <a:prstGeom prst="rect">
            <a:avLst/>
          </a:prstGeom>
        </p:spPr>
      </p:pic>
    </p:spTree>
    <p:extLst>
      <p:ext uri="{BB962C8B-B14F-4D97-AF65-F5344CB8AC3E}">
        <p14:creationId xmlns:p14="http://schemas.microsoft.com/office/powerpoint/2010/main" val="50615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C2D-1538-A98C-230A-0116CA5F708E}"/>
              </a:ext>
            </a:extLst>
          </p:cNvPr>
          <p:cNvSpPr>
            <a:spLocks noGrp="1"/>
          </p:cNvSpPr>
          <p:nvPr>
            <p:ph type="title"/>
          </p:nvPr>
        </p:nvSpPr>
        <p:spPr>
          <a:xfrm>
            <a:off x="781234" y="504420"/>
            <a:ext cx="8149701" cy="1319929"/>
          </a:xfrm>
        </p:spPr>
        <p:txBody>
          <a:bodyPr vert="horz" lIns="91440" tIns="45720" rIns="91440" bIns="45720" rtlCol="0" anchor="b">
            <a:normAutofit/>
          </a:bodyPr>
          <a:lstStyle/>
          <a:p>
            <a:r>
              <a:rPr lang="en-US" sz="4000" kern="1200" dirty="0">
                <a:solidFill>
                  <a:schemeClr val="tx1"/>
                </a:solidFill>
                <a:latin typeface="+mj-lt"/>
                <a:ea typeface="+mj-ea"/>
                <a:cs typeface="+mj-cs"/>
              </a:rPr>
              <a:t>How did you customize your project and make it your own:</a:t>
            </a:r>
          </a:p>
        </p:txBody>
      </p:sp>
      <p:sp>
        <p:nvSpPr>
          <p:cNvPr id="10" name="TextBox 9">
            <a:extLst>
              <a:ext uri="{FF2B5EF4-FFF2-40B4-BE49-F238E27FC236}">
                <a16:creationId xmlns:a16="http://schemas.microsoft.com/office/drawing/2014/main" id="{7DCEA137-10E4-E595-97A2-07495FFA5953}"/>
              </a:ext>
            </a:extLst>
          </p:cNvPr>
          <p:cNvSpPr txBox="1"/>
          <p:nvPr/>
        </p:nvSpPr>
        <p:spPr>
          <a:xfrm>
            <a:off x="781234" y="1164384"/>
            <a:ext cx="9865279"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In this project, I customized several components to align with my goals. I focused on managing outliers and experimented with different scaling methods to enhance the performance of the linear regression model. Utilizing both </a:t>
            </a:r>
            <a:r>
              <a:rPr lang="en-US" sz="2000" dirty="0" err="1"/>
              <a:t>MinMaxScaler</a:t>
            </a:r>
            <a:r>
              <a:rPr lang="en-US" sz="2000" dirty="0"/>
              <a:t> and </a:t>
            </a:r>
            <a:r>
              <a:rPr lang="en-US" sz="2000" dirty="0" err="1"/>
              <a:t>StandardScaler</a:t>
            </a:r>
            <a:r>
              <a:rPr lang="en-US" sz="2000" dirty="0"/>
              <a:t> significantly impacted the model's performance. I evaluated metrics such as Mean Squared Error (MSE), Root Mean Squared Error (RMSE), Mean Absolute Error (MAE), and R-squared (R²) values. Additionally, I adjusted the correlation analysis to better understand the relationships between variables, including incorporating and examining outliers in the data. This approach allowed me to assess the model's robustness and its response to anomalous data points. These modifications helped me fine-tune the linear regression model, resulting in more accurate and reliable predictions.</a:t>
            </a:r>
          </a:p>
        </p:txBody>
      </p:sp>
    </p:spTree>
    <p:extLst>
      <p:ext uri="{BB962C8B-B14F-4D97-AF65-F5344CB8AC3E}">
        <p14:creationId xmlns:p14="http://schemas.microsoft.com/office/powerpoint/2010/main" val="42104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462B4D-8EB6-89FB-8988-001A1CADD757}"/>
              </a:ext>
            </a:extLst>
          </p:cNvPr>
          <p:cNvPicPr>
            <a:picLocks noChangeAspect="1"/>
          </p:cNvPicPr>
          <p:nvPr/>
        </p:nvPicPr>
        <p:blipFill>
          <a:blip r:embed="rId2"/>
          <a:stretch>
            <a:fillRect/>
          </a:stretch>
        </p:blipFill>
        <p:spPr>
          <a:xfrm>
            <a:off x="74509" y="569108"/>
            <a:ext cx="12117491" cy="1972016"/>
          </a:xfrm>
          <a:prstGeom prst="rect">
            <a:avLst/>
          </a:prstGeom>
        </p:spPr>
      </p:pic>
      <p:pic>
        <p:nvPicPr>
          <p:cNvPr id="7" name="Picture 6">
            <a:extLst>
              <a:ext uri="{FF2B5EF4-FFF2-40B4-BE49-F238E27FC236}">
                <a16:creationId xmlns:a16="http://schemas.microsoft.com/office/drawing/2014/main" id="{17D3CF55-2606-1292-6A08-8C29F09777C3}"/>
              </a:ext>
            </a:extLst>
          </p:cNvPr>
          <p:cNvPicPr>
            <a:picLocks noChangeAspect="1"/>
          </p:cNvPicPr>
          <p:nvPr/>
        </p:nvPicPr>
        <p:blipFill>
          <a:blip r:embed="rId3"/>
          <a:stretch>
            <a:fillRect/>
          </a:stretch>
        </p:blipFill>
        <p:spPr>
          <a:xfrm>
            <a:off x="6619503" y="2541124"/>
            <a:ext cx="5497988" cy="4029582"/>
          </a:xfrm>
          <a:prstGeom prst="rect">
            <a:avLst/>
          </a:prstGeom>
        </p:spPr>
      </p:pic>
      <p:sp>
        <p:nvSpPr>
          <p:cNvPr id="9" name="TextBox 8">
            <a:extLst>
              <a:ext uri="{FF2B5EF4-FFF2-40B4-BE49-F238E27FC236}">
                <a16:creationId xmlns:a16="http://schemas.microsoft.com/office/drawing/2014/main" id="{127AA3C7-A706-9B1D-AE6A-11019D97F869}"/>
              </a:ext>
            </a:extLst>
          </p:cNvPr>
          <p:cNvSpPr txBox="1"/>
          <p:nvPr/>
        </p:nvSpPr>
        <p:spPr>
          <a:xfrm>
            <a:off x="346087" y="3304604"/>
            <a:ext cx="6357258" cy="1477328"/>
          </a:xfrm>
          <a:prstGeom prst="rect">
            <a:avLst/>
          </a:prstGeom>
          <a:noFill/>
        </p:spPr>
        <p:txBody>
          <a:bodyPr wrap="square">
            <a:spAutoFit/>
          </a:bodyPr>
          <a:lstStyle/>
          <a:p>
            <a:r>
              <a:rPr lang="en-IN" dirty="0"/>
              <a:t>The bar graph displays the count of employees hired each month. The x-axis represents the months of the year, while the y-axis shows the number of employees hired. This visualization helps identify the hiring trends across different months, highlighting the periods with higher or lower recruitment activity.</a:t>
            </a:r>
          </a:p>
        </p:txBody>
      </p:sp>
    </p:spTree>
    <p:extLst>
      <p:ext uri="{BB962C8B-B14F-4D97-AF65-F5344CB8AC3E}">
        <p14:creationId xmlns:p14="http://schemas.microsoft.com/office/powerpoint/2010/main" val="213340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A847D-B2D8-FFE4-E6A4-DA7891960EA9}"/>
              </a:ext>
            </a:extLst>
          </p:cNvPr>
          <p:cNvPicPr>
            <a:picLocks noChangeAspect="1"/>
          </p:cNvPicPr>
          <p:nvPr/>
        </p:nvPicPr>
        <p:blipFill>
          <a:blip r:embed="rId2"/>
          <a:stretch>
            <a:fillRect/>
          </a:stretch>
        </p:blipFill>
        <p:spPr>
          <a:xfrm>
            <a:off x="3960466" y="174881"/>
            <a:ext cx="6111661" cy="3784560"/>
          </a:xfrm>
          <a:prstGeom prst="rect">
            <a:avLst/>
          </a:prstGeom>
        </p:spPr>
      </p:pic>
      <p:sp>
        <p:nvSpPr>
          <p:cNvPr id="7" name="TextBox 6">
            <a:extLst>
              <a:ext uri="{FF2B5EF4-FFF2-40B4-BE49-F238E27FC236}">
                <a16:creationId xmlns:a16="http://schemas.microsoft.com/office/drawing/2014/main" id="{3DD4E8B6-ED0D-6452-D663-BC9EB97692DE}"/>
              </a:ext>
            </a:extLst>
          </p:cNvPr>
          <p:cNvSpPr txBox="1"/>
          <p:nvPr/>
        </p:nvSpPr>
        <p:spPr>
          <a:xfrm>
            <a:off x="470517" y="912927"/>
            <a:ext cx="3302352" cy="2516073"/>
          </a:xfrm>
          <a:prstGeom prst="rect">
            <a:avLst/>
          </a:prstGeom>
          <a:noFill/>
        </p:spPr>
        <p:txBody>
          <a:bodyPr wrap="square">
            <a:spAutoFit/>
          </a:bodyPr>
          <a:lstStyle/>
          <a:p>
            <a:r>
              <a:rPr lang="en-IN" sz="1750" dirty="0"/>
              <a:t>The count plots show the distribution of categorical variables in the dataset. Each subplot represents a different categorical column, illustrating the frequency of each category, allowing for easy comparison across variables.</a:t>
            </a:r>
          </a:p>
        </p:txBody>
      </p:sp>
      <p:pic>
        <p:nvPicPr>
          <p:cNvPr id="2" name="Picture 1">
            <a:extLst>
              <a:ext uri="{FF2B5EF4-FFF2-40B4-BE49-F238E27FC236}">
                <a16:creationId xmlns:a16="http://schemas.microsoft.com/office/drawing/2014/main" id="{C42AF66D-E06B-01D2-6F7D-FFCC7554BB15}"/>
              </a:ext>
            </a:extLst>
          </p:cNvPr>
          <p:cNvPicPr>
            <a:picLocks noChangeAspect="1"/>
          </p:cNvPicPr>
          <p:nvPr/>
        </p:nvPicPr>
        <p:blipFill>
          <a:blip r:embed="rId3"/>
          <a:stretch>
            <a:fillRect/>
          </a:stretch>
        </p:blipFill>
        <p:spPr>
          <a:xfrm>
            <a:off x="4496859" y="4069392"/>
            <a:ext cx="5038874" cy="2516073"/>
          </a:xfrm>
          <a:prstGeom prst="rect">
            <a:avLst/>
          </a:prstGeom>
        </p:spPr>
      </p:pic>
    </p:spTree>
    <p:extLst>
      <p:ext uri="{BB962C8B-B14F-4D97-AF65-F5344CB8AC3E}">
        <p14:creationId xmlns:p14="http://schemas.microsoft.com/office/powerpoint/2010/main" val="203368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37EED-2417-19DA-B7C3-0A3F7B9F731B}"/>
              </a:ext>
            </a:extLst>
          </p:cNvPr>
          <p:cNvPicPr>
            <a:picLocks noChangeAspect="1"/>
          </p:cNvPicPr>
          <p:nvPr/>
        </p:nvPicPr>
        <p:blipFill>
          <a:blip r:embed="rId2"/>
          <a:stretch>
            <a:fillRect/>
          </a:stretch>
        </p:blipFill>
        <p:spPr>
          <a:xfrm>
            <a:off x="696685" y="3231468"/>
            <a:ext cx="8201324" cy="2156960"/>
          </a:xfrm>
          <a:prstGeom prst="rect">
            <a:avLst/>
          </a:prstGeom>
        </p:spPr>
      </p:pic>
      <p:pic>
        <p:nvPicPr>
          <p:cNvPr id="8" name="Picture 7">
            <a:extLst>
              <a:ext uri="{FF2B5EF4-FFF2-40B4-BE49-F238E27FC236}">
                <a16:creationId xmlns:a16="http://schemas.microsoft.com/office/drawing/2014/main" id="{0E216DD5-FE29-4220-3B62-8F176AC4E774}"/>
              </a:ext>
            </a:extLst>
          </p:cNvPr>
          <p:cNvPicPr>
            <a:picLocks noChangeAspect="1"/>
          </p:cNvPicPr>
          <p:nvPr/>
        </p:nvPicPr>
        <p:blipFill>
          <a:blip r:embed="rId3"/>
          <a:stretch>
            <a:fillRect/>
          </a:stretch>
        </p:blipFill>
        <p:spPr>
          <a:xfrm>
            <a:off x="696685" y="1469572"/>
            <a:ext cx="2771441" cy="1096166"/>
          </a:xfrm>
          <a:prstGeom prst="rect">
            <a:avLst/>
          </a:prstGeom>
        </p:spPr>
      </p:pic>
      <p:sp>
        <p:nvSpPr>
          <p:cNvPr id="2" name="TextBox 1">
            <a:extLst>
              <a:ext uri="{FF2B5EF4-FFF2-40B4-BE49-F238E27FC236}">
                <a16:creationId xmlns:a16="http://schemas.microsoft.com/office/drawing/2014/main" id="{4B8EF9BD-3592-FB81-0779-1D7D50060EE0}"/>
              </a:ext>
            </a:extLst>
          </p:cNvPr>
          <p:cNvSpPr txBox="1"/>
          <p:nvPr/>
        </p:nvSpPr>
        <p:spPr>
          <a:xfrm>
            <a:off x="696685" y="928914"/>
            <a:ext cx="3904344" cy="461665"/>
          </a:xfrm>
          <a:prstGeom prst="rect">
            <a:avLst/>
          </a:prstGeom>
          <a:noFill/>
        </p:spPr>
        <p:txBody>
          <a:bodyPr wrap="square" rtlCol="0">
            <a:spAutoFit/>
          </a:bodyPr>
          <a:lstStyle/>
          <a:p>
            <a:r>
              <a:rPr lang="en-IN" sz="2400" dirty="0"/>
              <a:t>Initial Dataset</a:t>
            </a:r>
          </a:p>
        </p:txBody>
      </p:sp>
      <p:sp>
        <p:nvSpPr>
          <p:cNvPr id="4" name="TextBox 3">
            <a:extLst>
              <a:ext uri="{FF2B5EF4-FFF2-40B4-BE49-F238E27FC236}">
                <a16:creationId xmlns:a16="http://schemas.microsoft.com/office/drawing/2014/main" id="{C94B8B13-F9A5-D27D-BB55-199F1BD2317C}"/>
              </a:ext>
            </a:extLst>
          </p:cNvPr>
          <p:cNvSpPr txBox="1"/>
          <p:nvPr/>
        </p:nvSpPr>
        <p:spPr>
          <a:xfrm>
            <a:off x="695897" y="2636382"/>
            <a:ext cx="3904344" cy="461665"/>
          </a:xfrm>
          <a:prstGeom prst="rect">
            <a:avLst/>
          </a:prstGeom>
          <a:noFill/>
        </p:spPr>
        <p:txBody>
          <a:bodyPr wrap="square" rtlCol="0">
            <a:spAutoFit/>
          </a:bodyPr>
          <a:lstStyle/>
          <a:p>
            <a:r>
              <a:rPr lang="en-IN" sz="2400" dirty="0"/>
              <a:t>Final Dataset after outlier</a:t>
            </a:r>
          </a:p>
        </p:txBody>
      </p:sp>
    </p:spTree>
    <p:extLst>
      <p:ext uri="{BB962C8B-B14F-4D97-AF65-F5344CB8AC3E}">
        <p14:creationId xmlns:p14="http://schemas.microsoft.com/office/powerpoint/2010/main" val="136781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946B-1EDA-7DA4-CB49-BB2314653F58}"/>
              </a:ext>
            </a:extLst>
          </p:cNvPr>
          <p:cNvSpPr>
            <a:spLocks noGrp="1"/>
          </p:cNvSpPr>
          <p:nvPr>
            <p:ph type="title"/>
          </p:nvPr>
        </p:nvSpPr>
        <p:spPr>
          <a:xfrm>
            <a:off x="581192" y="461405"/>
            <a:ext cx="11029616" cy="616946"/>
          </a:xfrm>
        </p:spPr>
        <p:txBody>
          <a:bodyPr>
            <a:normAutofit fontScale="90000"/>
          </a:bodyPr>
          <a:lstStyle/>
          <a:p>
            <a:r>
              <a:rPr lang="en-IN" sz="2800" dirty="0">
                <a:latin typeface="Algerian" panose="04020705040A02060702" pitchFamily="82" charset="0"/>
              </a:rPr>
              <a:t>Linear Regression</a:t>
            </a:r>
            <a:r>
              <a:rPr lang="en-IN" dirty="0">
                <a:latin typeface="Algerian" panose="04020705040A02060702" pitchFamily="82" charset="0"/>
              </a:rPr>
              <a:t>:</a:t>
            </a:r>
            <a:br>
              <a:rPr lang="en-IN" dirty="0">
                <a:latin typeface="Algerian" panose="04020705040A02060702" pitchFamily="82" charset="0"/>
              </a:rPr>
            </a:br>
            <a:endParaRPr lang="en-IN" dirty="0"/>
          </a:p>
        </p:txBody>
      </p:sp>
      <p:sp>
        <p:nvSpPr>
          <p:cNvPr id="5" name="TextBox 4">
            <a:extLst>
              <a:ext uri="{FF2B5EF4-FFF2-40B4-BE49-F238E27FC236}">
                <a16:creationId xmlns:a16="http://schemas.microsoft.com/office/drawing/2014/main" id="{6CF311BE-AFA4-F4AC-5801-48A8A7E82B3E}"/>
              </a:ext>
            </a:extLst>
          </p:cNvPr>
          <p:cNvSpPr txBox="1"/>
          <p:nvPr/>
        </p:nvSpPr>
        <p:spPr>
          <a:xfrm>
            <a:off x="581192" y="1318282"/>
            <a:ext cx="11029616" cy="5078313"/>
          </a:xfrm>
          <a:prstGeom prst="rect">
            <a:avLst/>
          </a:prstGeom>
          <a:noFill/>
        </p:spPr>
        <p:txBody>
          <a:bodyPr wrap="square">
            <a:spAutoFit/>
          </a:bodyPr>
          <a:lstStyle/>
          <a:p>
            <a:r>
              <a:rPr lang="en-IN" b="1" dirty="0"/>
              <a:t>Linear Regression </a:t>
            </a:r>
            <a:r>
              <a:rPr lang="en-IN" dirty="0"/>
              <a:t>is a powerful statistical technique to model the relationship between a dependent</a:t>
            </a:r>
          </a:p>
          <a:p>
            <a:r>
              <a:rPr lang="en-IN" dirty="0"/>
              <a:t>variable and one or more independent variables.</a:t>
            </a:r>
          </a:p>
          <a:p>
            <a:endParaRPr lang="en-IN" dirty="0"/>
          </a:p>
          <a:p>
            <a:r>
              <a:rPr lang="en-IN" dirty="0"/>
              <a:t>It is widely applied to understand and predict outcomes in various fields, including economics, finance,</a:t>
            </a:r>
          </a:p>
          <a:p>
            <a:r>
              <a:rPr lang="en-IN" dirty="0"/>
              <a:t>and healthcare.</a:t>
            </a:r>
          </a:p>
          <a:p>
            <a:endParaRPr lang="en-IN" dirty="0"/>
          </a:p>
          <a:p>
            <a:r>
              <a:rPr lang="en-US" b="1" dirty="0"/>
              <a:t> Example</a:t>
            </a:r>
            <a:r>
              <a:rPr lang="en-US" dirty="0"/>
              <a:t>:  House Price Prediction </a:t>
            </a:r>
          </a:p>
          <a:p>
            <a:r>
              <a:rPr lang="en-US" b="1" dirty="0"/>
              <a:t>       Inputs</a:t>
            </a:r>
            <a:r>
              <a:rPr lang="en-US" dirty="0"/>
              <a:t>: Features of the house, such as size, number of bedrooms, location, age, etc.</a:t>
            </a:r>
          </a:p>
          <a:p>
            <a:r>
              <a:rPr lang="en-US" b="1" dirty="0"/>
              <a:t>       Output</a:t>
            </a:r>
            <a:r>
              <a:rPr lang="en-US" dirty="0"/>
              <a:t>: Predicted price of the house (continuous value).</a:t>
            </a:r>
          </a:p>
          <a:p>
            <a:endParaRPr lang="en-US" dirty="0"/>
          </a:p>
          <a:p>
            <a:r>
              <a:rPr lang="en-IN" b="1" dirty="0"/>
              <a:t>Equation</a:t>
            </a:r>
            <a:r>
              <a:rPr lang="en-IN" dirty="0"/>
              <a:t>:   y = </a:t>
            </a:r>
            <a:r>
              <a:rPr lang="el-GR" dirty="0"/>
              <a:t>β0+β1</a:t>
            </a:r>
            <a:r>
              <a:rPr lang="en-IN" dirty="0"/>
              <a:t>x1+</a:t>
            </a:r>
            <a:r>
              <a:rPr lang="el-GR" dirty="0"/>
              <a:t>β2</a:t>
            </a:r>
            <a:r>
              <a:rPr lang="en-IN" dirty="0"/>
              <a:t> x2+ … +</a:t>
            </a:r>
            <a:r>
              <a:rPr lang="el-GR" dirty="0"/>
              <a:t>β</a:t>
            </a:r>
            <a:r>
              <a:rPr lang="en-IN" dirty="0"/>
              <a:t>n </a:t>
            </a:r>
            <a:r>
              <a:rPr lang="en-IN" dirty="0" err="1"/>
              <a:t>xn</a:t>
            </a:r>
            <a:r>
              <a:rPr lang="en-IN" dirty="0"/>
              <a:t> + e</a:t>
            </a:r>
          </a:p>
          <a:p>
            <a:endParaRPr lang="en-IN" dirty="0"/>
          </a:p>
          <a:p>
            <a:r>
              <a:rPr lang="en-IN" dirty="0"/>
              <a:t>                 Y is dependent variable(Burn rate) , </a:t>
            </a:r>
            <a:r>
              <a:rPr lang="el-GR" dirty="0"/>
              <a:t>β0</a:t>
            </a:r>
            <a:r>
              <a:rPr lang="en-IN" dirty="0"/>
              <a:t> is intercept, e is error rate</a:t>
            </a:r>
          </a:p>
          <a:p>
            <a:r>
              <a:rPr lang="en-IN" dirty="0"/>
              <a:t>                </a:t>
            </a:r>
            <a:r>
              <a:rPr lang="el-GR" dirty="0"/>
              <a:t>β</a:t>
            </a:r>
            <a:r>
              <a:rPr lang="en-IN" dirty="0"/>
              <a:t>1,</a:t>
            </a:r>
            <a:r>
              <a:rPr lang="el-GR" dirty="0"/>
              <a:t> β</a:t>
            </a:r>
            <a:r>
              <a:rPr lang="en-IN" dirty="0"/>
              <a:t>2,</a:t>
            </a:r>
            <a:r>
              <a:rPr lang="el-GR" dirty="0"/>
              <a:t> β</a:t>
            </a:r>
            <a:r>
              <a:rPr lang="en-IN" dirty="0"/>
              <a:t>3,….,</a:t>
            </a:r>
            <a:r>
              <a:rPr lang="el-GR" dirty="0"/>
              <a:t> β</a:t>
            </a:r>
            <a:r>
              <a:rPr lang="en-IN" dirty="0"/>
              <a:t>n are the coefficients that   represent the change in y for a one-unit change in the </a:t>
            </a:r>
          </a:p>
          <a:p>
            <a:r>
              <a:rPr lang="en-IN" dirty="0"/>
              <a:t>                 respective x variable.</a:t>
            </a:r>
          </a:p>
          <a:p>
            <a:endParaRPr lang="en-IN" dirty="0"/>
          </a:p>
          <a:p>
            <a:r>
              <a:rPr lang="en-US" dirty="0"/>
              <a:t>                              </a:t>
            </a:r>
          </a:p>
          <a:p>
            <a:r>
              <a:rPr lang="en-IN" dirty="0"/>
              <a:t>  </a:t>
            </a:r>
          </a:p>
        </p:txBody>
      </p:sp>
    </p:spTree>
    <p:extLst>
      <p:ext uri="{BB962C8B-B14F-4D97-AF65-F5344CB8AC3E}">
        <p14:creationId xmlns:p14="http://schemas.microsoft.com/office/powerpoint/2010/main" val="711009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82166-0AD4-BB24-22ED-68AEC566F914}"/>
              </a:ext>
            </a:extLst>
          </p:cNvPr>
          <p:cNvSpPr txBox="1"/>
          <p:nvPr/>
        </p:nvSpPr>
        <p:spPr>
          <a:xfrm>
            <a:off x="488273" y="488272"/>
            <a:ext cx="9694414" cy="5432047"/>
          </a:xfrm>
          <a:prstGeom prst="rect">
            <a:avLst/>
          </a:prstGeom>
        </p:spPr>
        <p:txBody>
          <a:bodyPr vert="horz" lIns="91440" tIns="45720" rIns="91440" bIns="45720" rtlCol="0" anchor="ctr">
            <a:normAutofit lnSpcReduction="10000"/>
          </a:bodyPr>
          <a:lstStyle/>
          <a:p>
            <a:pPr indent="-228600" algn="just">
              <a:lnSpc>
                <a:spcPct val="90000"/>
              </a:lnSpc>
              <a:spcAft>
                <a:spcPts val="600"/>
              </a:spcAft>
              <a:buFont typeface="Arial" panose="020B0604020202020204" pitchFamily="34" charset="0"/>
              <a:buChar char="•"/>
            </a:pPr>
            <a:r>
              <a:rPr lang="en-US" dirty="0"/>
              <a:t>The formula for linear regression is used to model the relationship between a dependent variable 𝑦y and one or more independent variables 𝑥x. In the case of a single independent variable (simple linear regression), the formula is:</a:t>
            </a:r>
          </a:p>
          <a:p>
            <a:pPr indent="-228600" algn="just">
              <a:lnSpc>
                <a:spcPct val="90000"/>
              </a:lnSpc>
              <a:spcAft>
                <a:spcPts val="600"/>
              </a:spcAft>
              <a:buFont typeface="Arial" panose="020B0604020202020204" pitchFamily="34" charset="0"/>
              <a:buChar char="•"/>
            </a:pPr>
            <a:r>
              <a:rPr lang="en-US" dirty="0"/>
              <a:t>𝑦=𝛽0+𝛽1𝑥+𝜖</a:t>
            </a:r>
          </a:p>
          <a:p>
            <a:pPr indent="-228600" algn="just">
              <a:lnSpc>
                <a:spcPct val="90000"/>
              </a:lnSpc>
              <a:spcAft>
                <a:spcPts val="600"/>
              </a:spcAft>
              <a:buFont typeface="Arial" panose="020B0604020202020204" pitchFamily="34" charset="0"/>
              <a:buChar char="•"/>
            </a:pPr>
            <a:r>
              <a:rPr lang="en-US" dirty="0"/>
              <a:t>where:</a:t>
            </a:r>
          </a:p>
          <a:p>
            <a:pPr indent="-228600" algn="just">
              <a:lnSpc>
                <a:spcPct val="90000"/>
              </a:lnSpc>
              <a:spcAft>
                <a:spcPts val="600"/>
              </a:spcAft>
              <a:buFont typeface="Arial" panose="020B0604020202020204" pitchFamily="34" charset="0"/>
              <a:buChar char="•"/>
            </a:pPr>
            <a:r>
              <a:rPr lang="en-US" dirty="0"/>
              <a:t>y is the dependent variable (the output or target variable).</a:t>
            </a:r>
          </a:p>
          <a:p>
            <a:pPr indent="-228600" algn="just">
              <a:lnSpc>
                <a:spcPct val="90000"/>
              </a:lnSpc>
              <a:spcAft>
                <a:spcPts val="600"/>
              </a:spcAft>
              <a:buFont typeface="Arial" panose="020B0604020202020204" pitchFamily="34" charset="0"/>
              <a:buChar char="•"/>
            </a:pPr>
            <a:r>
              <a:rPr lang="en-US" dirty="0"/>
              <a:t>𝑥 is the independent variable (the input feature).</a:t>
            </a:r>
          </a:p>
          <a:p>
            <a:pPr indent="-228600" algn="just">
              <a:lnSpc>
                <a:spcPct val="90000"/>
              </a:lnSpc>
              <a:spcAft>
                <a:spcPts val="600"/>
              </a:spcAft>
              <a:buFont typeface="Arial" panose="020B0604020202020204" pitchFamily="34" charset="0"/>
              <a:buChar char="•"/>
            </a:pPr>
            <a:r>
              <a:rPr lang="en-US" dirty="0"/>
              <a:t>𝛽0 is the intercept (the value of 𝑦y when 𝑥x is 0).</a:t>
            </a:r>
          </a:p>
          <a:p>
            <a:pPr indent="-228600" algn="just">
              <a:lnSpc>
                <a:spcPct val="90000"/>
              </a:lnSpc>
              <a:spcAft>
                <a:spcPts val="600"/>
              </a:spcAft>
              <a:buFont typeface="Arial" panose="020B0604020202020204" pitchFamily="34" charset="0"/>
              <a:buChar char="•"/>
            </a:pPr>
            <a:r>
              <a:rPr lang="en-US" dirty="0"/>
              <a:t>𝛽1​  is the slope (the change in 𝑦y for a one-unit change in 𝑥x).</a:t>
            </a:r>
          </a:p>
          <a:p>
            <a:pPr indent="-228600" algn="just">
              <a:lnSpc>
                <a:spcPct val="90000"/>
              </a:lnSpc>
              <a:spcAft>
                <a:spcPts val="600"/>
              </a:spcAft>
              <a:buFont typeface="Arial" panose="020B0604020202020204" pitchFamily="34" charset="0"/>
              <a:buChar char="•"/>
            </a:pPr>
            <a:r>
              <a:rPr lang="en-US" dirty="0"/>
              <a:t>𝜖ϵ is the error term (the difference between the predicted value and the actual value).In the case of multiple independent variables (multiple linear regression), the formula generalizes to:</a:t>
            </a:r>
          </a:p>
          <a:p>
            <a:pPr indent="-228600" algn="just">
              <a:lnSpc>
                <a:spcPct val="90000"/>
              </a:lnSpc>
              <a:spcAft>
                <a:spcPts val="600"/>
              </a:spcAft>
              <a:buFont typeface="Arial" panose="020B0604020202020204" pitchFamily="34" charset="0"/>
              <a:buChar char="•"/>
            </a:pPr>
            <a:r>
              <a:rPr lang="en-US" dirty="0"/>
              <a:t>𝑦=𝛽0+𝛽1𝑥1+𝛽2𝑥2+⋯+𝛽𝑝𝑥𝑝+𝜖</a:t>
            </a:r>
          </a:p>
          <a:p>
            <a:pPr indent="-228600" algn="just">
              <a:lnSpc>
                <a:spcPct val="90000"/>
              </a:lnSpc>
              <a:spcAft>
                <a:spcPts val="600"/>
              </a:spcAft>
              <a:buFont typeface="Arial" panose="020B0604020202020204" pitchFamily="34" charset="0"/>
              <a:buChar char="•"/>
            </a:pPr>
            <a:r>
              <a:rPr lang="en-US" dirty="0"/>
              <a:t>where:</a:t>
            </a:r>
          </a:p>
          <a:p>
            <a:pPr indent="-228600" algn="just">
              <a:lnSpc>
                <a:spcPct val="90000"/>
              </a:lnSpc>
              <a:spcAft>
                <a:spcPts val="600"/>
              </a:spcAft>
              <a:buFont typeface="Arial" panose="020B0604020202020204" pitchFamily="34" charset="0"/>
              <a:buChar char="•"/>
            </a:pPr>
            <a:r>
              <a:rPr lang="en-US" dirty="0"/>
              <a:t>𝑥1,𝑥2,…,𝑥𝑝x 1​ ,x 2​ ,…,x p​  are the independent variables (features).</a:t>
            </a:r>
          </a:p>
          <a:p>
            <a:pPr indent="-228600" algn="just">
              <a:lnSpc>
                <a:spcPct val="90000"/>
              </a:lnSpc>
              <a:spcAft>
                <a:spcPts val="600"/>
              </a:spcAft>
              <a:buFont typeface="Arial" panose="020B0604020202020204" pitchFamily="34" charset="0"/>
              <a:buChar char="•"/>
            </a:pPr>
            <a:r>
              <a:rPr lang="en-US" dirty="0"/>
              <a:t>𝛽1,𝛽2,…,𝛽𝑝β 1​ ,β 2​ ,…,β p​  are the coefficients (weights) for each independent variable</a:t>
            </a:r>
          </a:p>
          <a:p>
            <a:pPr indent="-228600" algn="just">
              <a:lnSpc>
                <a:spcPct val="90000"/>
              </a:lnSpc>
              <a:spcAft>
                <a:spcPts val="600"/>
              </a:spcAft>
              <a:buFont typeface="Arial" panose="020B0604020202020204" pitchFamily="34" charset="0"/>
              <a:buChar char="•"/>
            </a:pPr>
            <a:r>
              <a:rPr lang="en-US" dirty="0"/>
              <a:t>.𝛽0β 0​  is the intercept.𝜖ϵ is the error term.</a:t>
            </a:r>
          </a:p>
        </p:txBody>
      </p:sp>
      <p:pic>
        <p:nvPicPr>
          <p:cNvPr id="3" name="Picture 2" descr="abstract image">
            <a:extLst>
              <a:ext uri="{FF2B5EF4-FFF2-40B4-BE49-F238E27FC236}">
                <a16:creationId xmlns:a16="http://schemas.microsoft.com/office/drawing/2014/main" id="{DD15D1FF-AC9C-D00A-91F9-272E027614E4}"/>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193611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1299" y="452761"/>
            <a:ext cx="9738803" cy="1429305"/>
          </a:xfrm>
        </p:spPr>
        <p:txBody>
          <a:bodyPr vert="horz" lIns="91440" tIns="45720" rIns="91440" bIns="45720" rtlCol="0" anchor="b">
            <a:normAutofit fontScale="90000"/>
          </a:bodyPr>
          <a:lstStyle/>
          <a:p>
            <a:pPr algn="r"/>
            <a:r>
              <a:rPr lang="en-US" sz="4000" kern="1200" dirty="0">
                <a:solidFill>
                  <a:schemeClr val="tx1"/>
                </a:solidFill>
                <a:latin typeface="+mj-lt"/>
                <a:ea typeface="+mj-ea"/>
                <a:cs typeface="+mj-cs"/>
              </a:rPr>
              <a:t>Project title :Employee Burnout predictor</a:t>
            </a:r>
            <a:br>
              <a:rPr lang="en-US" sz="4000"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62DA23EE-0A5C-0AD9-82C4-3F3FF459DC25}"/>
              </a:ext>
            </a:extLst>
          </p:cNvPr>
          <p:cNvSpPr txBox="1"/>
          <p:nvPr/>
        </p:nvSpPr>
        <p:spPr>
          <a:xfrm>
            <a:off x="1248247" y="1263391"/>
            <a:ext cx="9177644" cy="4331217"/>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000" dirty="0"/>
              <a:t>Employee burnout is a significant problem in today's fast-paced work environment, and developing a predictor for it could be transformative. As a college student studying computer science, I believe that using machine learning to forecast burnout could enable companies to identify employees at risk and intervene early. By examining factors such as job satisfaction, work-life balance, workplace social support, and access to mental health resources, we can train a model to detect early signs of burnout. This proactive approach could enhance employee well-being, increase productivity, and decrease turnover rates. It's exciting to consider how technology can positively impact people's lives and foster healthier workplaces.</a:t>
            </a:r>
          </a:p>
        </p:txBody>
      </p:sp>
      <p:pic>
        <p:nvPicPr>
          <p:cNvPr id="4" name="Picture 3" descr="abstract image">
            <a:extLst>
              <a:ext uri="{FF2B5EF4-FFF2-40B4-BE49-F238E27FC236}">
                <a16:creationId xmlns:a16="http://schemas.microsoft.com/office/drawing/2014/main" id="{B0EDDF6B-26A7-36C5-E270-B48A0E52475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44283570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87187" y="479191"/>
            <a:ext cx="5408813" cy="1169585"/>
          </a:xfrm>
        </p:spPr>
        <p:txBody>
          <a:bodyPr vert="horz" lIns="91440" tIns="45720" rIns="91440" bIns="45720" rtlCol="0" anchor="b">
            <a:normAutofit/>
          </a:bodyPr>
          <a:lstStyle/>
          <a:p>
            <a:r>
              <a:rPr lang="en-US" sz="4000" dirty="0"/>
              <a:t>Results</a:t>
            </a:r>
          </a:p>
        </p:txBody>
      </p:sp>
      <p:pic>
        <p:nvPicPr>
          <p:cNvPr id="8" name="Picture 7">
            <a:extLst>
              <a:ext uri="{FF2B5EF4-FFF2-40B4-BE49-F238E27FC236}">
                <a16:creationId xmlns:a16="http://schemas.microsoft.com/office/drawing/2014/main" id="{C98BF168-00D8-1EF8-8237-F510DA6F3A34}"/>
              </a:ext>
            </a:extLst>
          </p:cNvPr>
          <p:cNvPicPr>
            <a:picLocks noChangeAspect="1"/>
          </p:cNvPicPr>
          <p:nvPr/>
        </p:nvPicPr>
        <p:blipFill>
          <a:blip r:embed="rId2"/>
          <a:stretch>
            <a:fillRect/>
          </a:stretch>
        </p:blipFill>
        <p:spPr>
          <a:xfrm>
            <a:off x="6445190" y="1320302"/>
            <a:ext cx="4389120" cy="2359151"/>
          </a:xfrm>
          <a:prstGeom prst="rect">
            <a:avLst/>
          </a:prstGeom>
        </p:spPr>
      </p:pic>
      <p:pic>
        <p:nvPicPr>
          <p:cNvPr id="5" name="Picture 4">
            <a:extLst>
              <a:ext uri="{FF2B5EF4-FFF2-40B4-BE49-F238E27FC236}">
                <a16:creationId xmlns:a16="http://schemas.microsoft.com/office/drawing/2014/main" id="{05D2FD8A-CE05-E99A-2F35-72C354A836F3}"/>
              </a:ext>
            </a:extLst>
          </p:cNvPr>
          <p:cNvPicPr>
            <a:picLocks noChangeAspect="1"/>
          </p:cNvPicPr>
          <p:nvPr/>
        </p:nvPicPr>
        <p:blipFill>
          <a:blip r:embed="rId3"/>
          <a:stretch>
            <a:fillRect/>
          </a:stretch>
        </p:blipFill>
        <p:spPr>
          <a:xfrm>
            <a:off x="6445190" y="4466734"/>
            <a:ext cx="4389120" cy="1667865"/>
          </a:xfrm>
          <a:prstGeom prst="rect">
            <a:avLst/>
          </a:prstGeom>
        </p:spPr>
      </p:pic>
      <p:sp>
        <p:nvSpPr>
          <p:cNvPr id="12" name="TextBox 11">
            <a:extLst>
              <a:ext uri="{FF2B5EF4-FFF2-40B4-BE49-F238E27FC236}">
                <a16:creationId xmlns:a16="http://schemas.microsoft.com/office/drawing/2014/main" id="{95FE1C97-9F15-90AE-9872-26B7A7C6C67D}"/>
              </a:ext>
            </a:extLst>
          </p:cNvPr>
          <p:cNvSpPr txBox="1"/>
          <p:nvPr/>
        </p:nvSpPr>
        <p:spPr>
          <a:xfrm>
            <a:off x="733055" y="1996647"/>
            <a:ext cx="5408813" cy="3632493"/>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2000" dirty="0"/>
              <a:t>MSE and RMSE: These values suggest that the model's predictions are fairly accurate, with an average squared error of 0.00315 and an average prediction error of 0.0561.</a:t>
            </a:r>
          </a:p>
          <a:p>
            <a:pPr indent="-228600">
              <a:lnSpc>
                <a:spcPct val="90000"/>
              </a:lnSpc>
              <a:spcAft>
                <a:spcPts val="600"/>
              </a:spcAft>
              <a:buFont typeface="Arial" panose="020B0604020202020204" pitchFamily="34" charset="0"/>
              <a:buChar char="•"/>
            </a:pPr>
            <a:r>
              <a:rPr lang="en-US" sz="2000" dirty="0"/>
              <a:t>MAE: The model's average absolute prediction error is 0.045, indicating that, on average, predictions are off by this amount.</a:t>
            </a:r>
          </a:p>
          <a:p>
            <a:pPr indent="-228600">
              <a:lnSpc>
                <a:spcPct val="90000"/>
              </a:lnSpc>
              <a:spcAft>
                <a:spcPts val="600"/>
              </a:spcAft>
              <a:buFont typeface="Arial" panose="020B0604020202020204" pitchFamily="34" charset="0"/>
              <a:buChar char="•"/>
            </a:pPr>
            <a:r>
              <a:rPr lang="en-US" sz="2000" dirty="0"/>
              <a:t>R-squared (R²): With a value of 0.918, the model explains 91% of the variance in the burnout risk, indicating a strong relationship between the predictors and the target variable.</a:t>
            </a:r>
          </a:p>
        </p:txBody>
      </p:sp>
    </p:spTree>
    <p:extLst>
      <p:ext uri="{BB962C8B-B14F-4D97-AF65-F5344CB8AC3E}">
        <p14:creationId xmlns:p14="http://schemas.microsoft.com/office/powerpoint/2010/main" val="331962739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95F2-D535-3922-FDA3-C48BEC4D376A}"/>
              </a:ext>
            </a:extLst>
          </p:cNvPr>
          <p:cNvSpPr>
            <a:spLocks noGrp="1"/>
          </p:cNvSpPr>
          <p:nvPr>
            <p:ph type="title"/>
          </p:nvPr>
        </p:nvSpPr>
        <p:spPr>
          <a:xfrm>
            <a:off x="1043631" y="525813"/>
            <a:ext cx="9942716"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Conclusion:</a:t>
            </a:r>
          </a:p>
        </p:txBody>
      </p:sp>
      <p:sp>
        <p:nvSpPr>
          <p:cNvPr id="3" name="TextBox 2">
            <a:extLst>
              <a:ext uri="{FF2B5EF4-FFF2-40B4-BE49-F238E27FC236}">
                <a16:creationId xmlns:a16="http://schemas.microsoft.com/office/drawing/2014/main" id="{2F9F3D15-A16A-50B8-F23C-B4F6E2786AAC}"/>
              </a:ext>
            </a:extLst>
          </p:cNvPr>
          <p:cNvSpPr txBox="1"/>
          <p:nvPr/>
        </p:nvSpPr>
        <p:spPr>
          <a:xfrm>
            <a:off x="1045028" y="2014345"/>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linear regression model effectively predicts employee burnout risk with reasonable accuracy. Insights from this model can be utilized by HR professionals, managers, and organizational leaders to proactively address employee burnout. This can enhance employee well-being, job satisfaction, and overall organizational productivity. Additionally, it aids in the efficient allocation of resources to support the employees most in need, fostering a healthier and more productive work environment.</a:t>
            </a:r>
          </a:p>
        </p:txBody>
      </p:sp>
      <p:pic>
        <p:nvPicPr>
          <p:cNvPr id="4" name="Picture 3" descr="abstract image">
            <a:extLst>
              <a:ext uri="{FF2B5EF4-FFF2-40B4-BE49-F238E27FC236}">
                <a16:creationId xmlns:a16="http://schemas.microsoft.com/office/drawing/2014/main" id="{F6E0FDDA-EA94-34CB-1060-71C944915134}"/>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179830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DF24-E03C-6E2F-E58D-A338B253D98A}"/>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a:t>LINKS:</a:t>
            </a:r>
          </a:p>
        </p:txBody>
      </p:sp>
      <p:sp>
        <p:nvSpPr>
          <p:cNvPr id="3" name="TextBox 2">
            <a:extLst>
              <a:ext uri="{FF2B5EF4-FFF2-40B4-BE49-F238E27FC236}">
                <a16:creationId xmlns:a16="http://schemas.microsoft.com/office/drawing/2014/main" id="{32477E57-2D1D-80CB-53D1-405CE2BD5329}"/>
              </a:ext>
            </a:extLst>
          </p:cNvPr>
          <p:cNvSpPr txBox="1"/>
          <p:nvPr/>
        </p:nvSpPr>
        <p:spPr>
          <a:xfrm>
            <a:off x="761801" y="1494503"/>
            <a:ext cx="4659756" cy="476456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Google collab link: </a:t>
            </a:r>
            <a:r>
              <a:rPr lang="en-US" sz="2000" dirty="0">
                <a:hlinkClick r:id="rId2"/>
              </a:rPr>
              <a:t>https://colab.research.google.com/drive/1AkwYH06eGWESLUhWJz_iJN0gjrpHbJbr</a:t>
            </a:r>
            <a:endParaRPr lang="en-US" sz="2000" dirty="0"/>
          </a:p>
          <a:p>
            <a:pPr indent="-228600">
              <a:lnSpc>
                <a:spcPct val="90000"/>
              </a:lnSpc>
              <a:spcAft>
                <a:spcPts val="600"/>
              </a:spcAft>
              <a:buFont typeface="Arial" panose="020B0604020202020204" pitchFamily="34" charset="0"/>
              <a:buChar char="•"/>
            </a:pPr>
            <a:r>
              <a:rPr lang="en-US" sz="2000" dirty="0" err="1"/>
              <a:t>Github</a:t>
            </a:r>
            <a:r>
              <a:rPr lang="en-US" sz="2000" dirty="0"/>
              <a:t> Link: </a:t>
            </a:r>
            <a:r>
              <a:rPr lang="en-US" sz="2000" dirty="0">
                <a:hlinkClick r:id="rId3"/>
              </a:rPr>
              <a:t>https://github.com/ChristoTonio/Employee_burnout_prediction/tree/main</a:t>
            </a:r>
            <a:endParaRPr lang="en-US" sz="2000" dirty="0"/>
          </a:p>
          <a:p>
            <a:pPr indent="-228600">
              <a:lnSpc>
                <a:spcPct val="90000"/>
              </a:lnSpc>
              <a:spcAft>
                <a:spcPts val="600"/>
              </a:spcAft>
              <a:buFont typeface="Arial" panose="020B0604020202020204" pitchFamily="34" charset="0"/>
              <a:buChar char="•"/>
            </a:pPr>
            <a:r>
              <a:rPr lang="en-US" sz="2000" dirty="0">
                <a:hlinkClick r:id="rId4"/>
              </a:rPr>
              <a:t>https://www.ibm.com/docs/en/db2oc?topic=procedures-linear-regression</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4106219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43A3F-9428-52E8-CAA7-0ADA4397FFB4}"/>
              </a:ext>
            </a:extLst>
          </p:cNvPr>
          <p:cNvSpPr txBox="1"/>
          <p:nvPr/>
        </p:nvSpPr>
        <p:spPr>
          <a:xfrm>
            <a:off x="1329766" y="1146412"/>
            <a:ext cx="9014348" cy="24020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a:solidFill>
                  <a:schemeClr val="tx1"/>
                </a:solidFill>
                <a:latin typeface="+mj-lt"/>
                <a:ea typeface="+mj-ea"/>
                <a:cs typeface="+mj-cs"/>
              </a:rPr>
              <a:t>Thank you</a:t>
            </a:r>
          </a:p>
        </p:txBody>
      </p:sp>
    </p:spTree>
    <p:extLst>
      <p:ext uri="{BB962C8B-B14F-4D97-AF65-F5344CB8AC3E}">
        <p14:creationId xmlns:p14="http://schemas.microsoft.com/office/powerpoint/2010/main" val="38198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solidFill>
                  <a:schemeClr val="tx1"/>
                </a:solidFill>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04293" y="1853248"/>
            <a:ext cx="8946541" cy="4195481"/>
          </a:xfrm>
        </p:spPr>
        <p:txBody>
          <a:bodyPr>
            <a:normAutofit/>
          </a:bodyPr>
          <a:lstStyle/>
          <a:p>
            <a:pPr>
              <a:buClr>
                <a:schemeClr val="tx1"/>
              </a:buClr>
              <a:buFont typeface="Wingdings" pitchFamily="2" charset="2"/>
              <a:buChar char="§"/>
            </a:pPr>
            <a:r>
              <a:rPr lang="en-US" sz="2400" dirty="0"/>
              <a:t>Project Title: Employee Burnout Prediction using linear regression</a:t>
            </a:r>
          </a:p>
          <a:p>
            <a:pPr>
              <a:buClr>
                <a:schemeClr val="tx1"/>
              </a:buClr>
              <a:buFont typeface="Wingdings" pitchFamily="2" charset="2"/>
              <a:buChar char="§"/>
            </a:pPr>
            <a:r>
              <a:rPr lang="en-US" sz="2400" dirty="0"/>
              <a:t>Data Cleaning</a:t>
            </a:r>
          </a:p>
          <a:p>
            <a:pPr>
              <a:buClr>
                <a:schemeClr val="tx1"/>
              </a:buClr>
              <a:buFont typeface="Wingdings" pitchFamily="2" charset="2"/>
              <a:buChar char="§"/>
            </a:pPr>
            <a:r>
              <a:rPr lang="en-US" sz="2400" dirty="0"/>
              <a:t>Data Preprocessing</a:t>
            </a:r>
          </a:p>
          <a:p>
            <a:pPr>
              <a:buClr>
                <a:schemeClr val="tx1"/>
              </a:buClr>
              <a:buFont typeface="Wingdings" pitchFamily="2" charset="2"/>
              <a:buChar char="§"/>
            </a:pPr>
            <a:r>
              <a:rPr lang="en-US" sz="2400" dirty="0"/>
              <a:t>Correlation techniques to know which features are best for predicting target variable</a:t>
            </a:r>
          </a:p>
          <a:p>
            <a:pPr>
              <a:buClr>
                <a:schemeClr val="tx1"/>
              </a:buClr>
              <a:buFont typeface="Wingdings" pitchFamily="2" charset="2"/>
              <a:buChar char="§"/>
            </a:pPr>
            <a:r>
              <a:rPr lang="en-US" sz="2400" dirty="0"/>
              <a:t>One-hot encoding</a:t>
            </a:r>
          </a:p>
          <a:p>
            <a:pPr>
              <a:buClr>
                <a:schemeClr val="tx1"/>
              </a:buClr>
              <a:buFont typeface="Wingdings" pitchFamily="2" charset="2"/>
              <a:buChar char="§"/>
            </a:pPr>
            <a:r>
              <a:rPr lang="en-US" sz="2400" dirty="0"/>
              <a:t>Linear Regression</a:t>
            </a:r>
          </a:p>
          <a:p>
            <a:pPr>
              <a:buClr>
                <a:schemeClr val="tx1"/>
              </a:buClr>
              <a:buFont typeface="Wingdings" pitchFamily="2" charset="2"/>
              <a:buChar char="§"/>
            </a:pPr>
            <a:r>
              <a:rPr lang="en-US" sz="2400" dirty="0"/>
              <a:t>Performance metrics</a:t>
            </a:r>
            <a:endParaRPr lang="en-IN" sz="2400" dirty="0"/>
          </a:p>
        </p:txBody>
      </p:sp>
    </p:spTree>
    <p:extLst>
      <p:ext uri="{BB962C8B-B14F-4D97-AF65-F5344CB8AC3E}">
        <p14:creationId xmlns:p14="http://schemas.microsoft.com/office/powerpoint/2010/main" val="177623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547142"/>
            <a:ext cx="11029616" cy="1188720"/>
          </a:xfrm>
        </p:spPr>
        <p:txBody>
          <a:bodyPr anchor="ctr"/>
          <a:lstStyle/>
          <a:p>
            <a:r>
              <a:rPr lang="en-US" dirty="0">
                <a:solidFill>
                  <a:schemeClr val="tx1"/>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35862"/>
            <a:ext cx="11029615" cy="4411037"/>
          </a:xfrm>
        </p:spPr>
        <p:txBody>
          <a:bodyPr>
            <a:noAutofit/>
          </a:bodyPr>
          <a:lstStyle/>
          <a:p>
            <a:pPr algn="just">
              <a:buClr>
                <a:schemeClr val="tx1"/>
              </a:buClr>
              <a:buFont typeface="Arial" panose="020B0604020202020204" pitchFamily="34" charset="0"/>
              <a:buChar char="•"/>
            </a:pPr>
            <a:r>
              <a:rPr lang="en-US" sz="1800" b="1" dirty="0"/>
              <a:t>Identifying Key Factors:</a:t>
            </a:r>
          </a:p>
          <a:p>
            <a:pPr marL="0" indent="0" algn="just">
              <a:buClr>
                <a:schemeClr val="tx1"/>
              </a:buClr>
              <a:buNone/>
            </a:pPr>
            <a:r>
              <a:rPr lang="en-US" sz="1800" dirty="0"/>
              <a:t>	Analyze the elements that contribute to burnout, such as excessive workload, lack of control, 	poor work-life balance, insufficient support, unclear job expectations, negative workplace 	culture, lack of recognition, poor working conditions, and high emotional demands.</a:t>
            </a:r>
          </a:p>
          <a:p>
            <a:pPr algn="just">
              <a:buClr>
                <a:schemeClr val="tx1"/>
              </a:buClr>
              <a:buFont typeface="Arial" panose="020B0604020202020204" pitchFamily="34" charset="0"/>
              <a:buChar char="•"/>
            </a:pPr>
            <a:r>
              <a:rPr lang="en-US" sz="1800" b="1" dirty="0"/>
              <a:t>Data Collection and Analysis:</a:t>
            </a:r>
          </a:p>
          <a:p>
            <a:pPr marL="0" indent="0" algn="just">
              <a:buClr>
                <a:schemeClr val="tx1"/>
              </a:buClr>
              <a:buNone/>
            </a:pPr>
            <a:r>
              <a:rPr lang="en-US" sz="1800" dirty="0"/>
              <a:t>	Gather pertinent data on these factors through employee surveys, performance metrics, and 	health records. Prepare and clean the data to ensure its accuracy and reliability for analysis.</a:t>
            </a:r>
          </a:p>
          <a:p>
            <a:pPr algn="just">
              <a:buClr>
                <a:schemeClr val="tx1"/>
              </a:buClr>
              <a:buFont typeface="Arial" panose="020B0604020202020204" pitchFamily="34" charset="0"/>
              <a:buChar char="•"/>
            </a:pPr>
            <a:r>
              <a:rPr lang="en-US" sz="1800" b="1" dirty="0"/>
              <a:t>Machine Learning Model Development:</a:t>
            </a:r>
          </a:p>
          <a:p>
            <a:pPr marL="0" indent="0" algn="just">
              <a:buClr>
                <a:schemeClr val="tx1"/>
              </a:buClr>
              <a:buNone/>
            </a:pPr>
            <a:r>
              <a:rPr lang="en-US" sz="1800" dirty="0"/>
              <a:t>	Choose suitable machine learning algorithms. Train and test the model using the prepared 	data to accurately predict burnout risk.</a:t>
            </a:r>
          </a:p>
          <a:p>
            <a:pPr algn="just">
              <a:buClr>
                <a:schemeClr val="tx1"/>
              </a:buClr>
              <a:buFont typeface="Arial" panose="020B0604020202020204" pitchFamily="34" charset="0"/>
              <a:buChar char="•"/>
            </a:pPr>
            <a:r>
              <a:rPr lang="en-US" sz="1800" b="1" dirty="0"/>
              <a:t>Monitoring and Evaluation:</a:t>
            </a:r>
          </a:p>
          <a:p>
            <a:pPr marL="0" indent="0" algn="just">
              <a:buClr>
                <a:schemeClr val="tx1"/>
              </a:buClr>
              <a:buNone/>
            </a:pPr>
            <a:r>
              <a:rPr lang="en-US" sz="1800" dirty="0"/>
              <a:t>	Establish mechanisms for the continuous monitoring and evaluation of the predictor’s 	performance to ensure its effectiveness and reliability.</a:t>
            </a:r>
            <a:endParaRPr lang="en-US" sz="1800" dirty="0">
              <a:solidFill>
                <a:schemeClr val="tx1"/>
              </a:solidFill>
            </a:endParaRPr>
          </a:p>
        </p:txBody>
      </p:sp>
    </p:spTree>
    <p:extLst>
      <p:ext uri="{BB962C8B-B14F-4D97-AF65-F5344CB8AC3E}">
        <p14:creationId xmlns:p14="http://schemas.microsoft.com/office/powerpoint/2010/main" val="214102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AEB5FFD-540C-C426-A7A9-8E1526BD981B}"/>
              </a:ext>
            </a:extLst>
          </p:cNvPr>
          <p:cNvSpPr>
            <a:spLocks noGrp="1"/>
          </p:cNvSpPr>
          <p:nvPr>
            <p:ph idx="1"/>
          </p:nvPr>
        </p:nvSpPr>
        <p:spPr>
          <a:xfrm>
            <a:off x="800875" y="1524739"/>
            <a:ext cx="9844526" cy="3808521"/>
          </a:xfrm>
        </p:spPr>
        <p:txBody>
          <a:bodyPr>
            <a:normAutofit/>
          </a:bodyPr>
          <a:lstStyle/>
          <a:p>
            <a:r>
              <a:rPr lang="en-US" sz="2000" b="1" dirty="0">
                <a:latin typeface="Century Gothic" panose="020B0502020202020204" pitchFamily="34" charset="0"/>
                <a:cs typeface="Arial" panose="020B0604020202020204" pitchFamily="34" charset="0"/>
              </a:rPr>
              <a:t>Objectives</a:t>
            </a:r>
          </a:p>
          <a:p>
            <a:pPr marL="0" indent="0" algn="just">
              <a:buNone/>
            </a:pPr>
            <a:r>
              <a:rPr lang="en-US" sz="2000" dirty="0">
                <a:latin typeface="Century Gothic" panose="020B0502020202020204" pitchFamily="34" charset="0"/>
                <a:cs typeface="Arial" panose="020B0604020202020204" pitchFamily="34" charset="0"/>
              </a:rPr>
              <a:t>The primary goals are to create a highly effective linear regression model for employee burnout prediction and include appropriate information sources. The study is to enable early detection of possible burnout cases and identify important factors of burnout, such as job role and mental exhaustion. This will support plans to improve overall employee well-being and productivity, enable quick and efficient measures, and offer practical suggestions for organizational improvements</a:t>
            </a:r>
            <a:r>
              <a:rPr lang="en-US" sz="2000" b="1" dirty="0">
                <a:latin typeface="Century Gothic" panose="020B0502020202020204" pitchFamily="34" charset="0"/>
              </a:rPr>
              <a:t>.</a:t>
            </a:r>
          </a:p>
        </p:txBody>
      </p:sp>
      <p:pic>
        <p:nvPicPr>
          <p:cNvPr id="2" name="Picture 1" descr="abstract image">
            <a:extLst>
              <a:ext uri="{FF2B5EF4-FFF2-40B4-BE49-F238E27FC236}">
                <a16:creationId xmlns:a16="http://schemas.microsoft.com/office/drawing/2014/main" id="{1F41771F-D270-220E-DC42-32EFDA84306A}"/>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172277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75930" y="196212"/>
            <a:ext cx="10918763" cy="1515237"/>
          </a:xfrm>
        </p:spPr>
        <p:txBody>
          <a:bodyPr vert="horz" lIns="91440" tIns="45720" rIns="91440" bIns="45720" rtlCol="0" anchor="b">
            <a:normAutofit/>
          </a:bodyPr>
          <a:lstStyle/>
          <a:p>
            <a:r>
              <a:rPr lang="en-US" sz="4000" kern="1200" dirty="0">
                <a:solidFill>
                  <a:schemeClr val="tx1"/>
                </a:solidFill>
                <a:latin typeface="+mj-lt"/>
                <a:ea typeface="+mj-ea"/>
                <a:cs typeface="+mj-cs"/>
              </a:rPr>
              <a:t>Who are the end users of this project?</a:t>
            </a:r>
          </a:p>
        </p:txBody>
      </p:sp>
      <p:sp>
        <p:nvSpPr>
          <p:cNvPr id="9" name="TextBox 8">
            <a:extLst>
              <a:ext uri="{FF2B5EF4-FFF2-40B4-BE49-F238E27FC236}">
                <a16:creationId xmlns:a16="http://schemas.microsoft.com/office/drawing/2014/main" id="{E5A35843-3145-C6A7-3F37-B1EE0705D4AC}"/>
              </a:ext>
            </a:extLst>
          </p:cNvPr>
          <p:cNvSpPr txBox="1"/>
          <p:nvPr/>
        </p:nvSpPr>
        <p:spPr>
          <a:xfrm>
            <a:off x="875930" y="1115741"/>
            <a:ext cx="10440140" cy="5546047"/>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b="1" dirty="0"/>
              <a:t>Human Resources (HR) Professionals</a:t>
            </a:r>
          </a:p>
          <a:p>
            <a:pPr>
              <a:lnSpc>
                <a:spcPct val="90000"/>
              </a:lnSpc>
              <a:spcAft>
                <a:spcPts val="600"/>
              </a:spcAft>
            </a:pPr>
            <a:r>
              <a:rPr lang="en-US" dirty="0"/>
              <a:t>	HR teams will use the predictor to identify employees at risk of burnout, enabling them to 	implement targeted interventions and support measures.</a:t>
            </a:r>
          </a:p>
          <a:p>
            <a:pPr marL="285750" indent="-285750">
              <a:lnSpc>
                <a:spcPct val="90000"/>
              </a:lnSpc>
              <a:spcAft>
                <a:spcPts val="600"/>
              </a:spcAft>
              <a:buFont typeface="Arial" panose="020B0604020202020204" pitchFamily="34" charset="0"/>
              <a:buChar char="•"/>
            </a:pPr>
            <a:r>
              <a:rPr lang="en-US" b="1" dirty="0"/>
              <a:t>Managers and Team Leaders</a:t>
            </a:r>
          </a:p>
          <a:p>
            <a:pPr>
              <a:lnSpc>
                <a:spcPct val="90000"/>
              </a:lnSpc>
              <a:spcAft>
                <a:spcPts val="600"/>
              </a:spcAft>
            </a:pPr>
            <a:r>
              <a:rPr lang="en-US" dirty="0"/>
              <a:t>	Managers and team leaders will gain valuable insights from the predictor to better understand 	their team’s well-being, allowing them to adjust workloads or provide additional support as 	needed.</a:t>
            </a:r>
          </a:p>
          <a:p>
            <a:pPr marL="285750" indent="-285750">
              <a:lnSpc>
                <a:spcPct val="90000"/>
              </a:lnSpc>
              <a:spcAft>
                <a:spcPts val="600"/>
              </a:spcAft>
              <a:buFont typeface="Arial" panose="020B0604020202020204" pitchFamily="34" charset="0"/>
              <a:buChar char="•"/>
            </a:pPr>
            <a:r>
              <a:rPr lang="en-US" b="1" dirty="0"/>
              <a:t>Employees</a:t>
            </a:r>
          </a:p>
          <a:p>
            <a:pPr>
              <a:lnSpc>
                <a:spcPct val="90000"/>
              </a:lnSpc>
              <a:spcAft>
                <a:spcPts val="600"/>
              </a:spcAft>
            </a:pPr>
            <a:r>
              <a:rPr lang="en-US" dirty="0"/>
              <a:t>	Employees will have access to the tool to self-assess their own risk of burnout, empowering them 	to seek help or adjust their work habits proactively.</a:t>
            </a:r>
          </a:p>
          <a:p>
            <a:pPr marL="285750" indent="-285750">
              <a:lnSpc>
                <a:spcPct val="90000"/>
              </a:lnSpc>
              <a:spcAft>
                <a:spcPts val="600"/>
              </a:spcAft>
              <a:buFont typeface="Arial" panose="020B0604020202020204" pitchFamily="34" charset="0"/>
              <a:buChar char="•"/>
            </a:pPr>
            <a:r>
              <a:rPr lang="en-US" b="1" dirty="0"/>
              <a:t>Organizational Leaders</a:t>
            </a:r>
          </a:p>
          <a:p>
            <a:pPr>
              <a:lnSpc>
                <a:spcPct val="90000"/>
              </a:lnSpc>
              <a:spcAft>
                <a:spcPts val="600"/>
              </a:spcAft>
            </a:pPr>
            <a:r>
              <a:rPr lang="en-US" dirty="0"/>
              <a:t>	Senior executives and decision-makers will use aggregated data from the predictor to make	informed decisions regarding organizational policies and wellness programs.</a:t>
            </a:r>
          </a:p>
        </p:txBody>
      </p:sp>
    </p:spTree>
    <p:extLst>
      <p:ext uri="{BB962C8B-B14F-4D97-AF65-F5344CB8AC3E}">
        <p14:creationId xmlns:p14="http://schemas.microsoft.com/office/powerpoint/2010/main" val="728542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881F0B-25EB-8772-6C1B-97B87B1D9D82}"/>
              </a:ext>
            </a:extLst>
          </p:cNvPr>
          <p:cNvSpPr txBox="1"/>
          <p:nvPr/>
        </p:nvSpPr>
        <p:spPr>
          <a:xfrm>
            <a:off x="541538" y="374272"/>
            <a:ext cx="10815189" cy="5546047"/>
          </a:xfrm>
          <a:prstGeom prst="rect">
            <a:avLst/>
          </a:prstGeom>
        </p:spPr>
        <p:txBody>
          <a:bodyPr vert="horz" lIns="91440" tIns="45720" rIns="91440" bIns="45720" rtlCol="0" anchor="ctr">
            <a:normAutofit/>
          </a:bodyPr>
          <a:lstStyle/>
          <a:p>
            <a:pPr>
              <a:lnSpc>
                <a:spcPct val="90000"/>
              </a:lnSpc>
              <a:spcAft>
                <a:spcPts val="600"/>
              </a:spcAft>
            </a:pPr>
            <a:r>
              <a:rPr lang="en-US" sz="2400" dirty="0"/>
              <a:t>YOUR SOLUTION AND ITS VALUE PROPOSITION </a:t>
            </a:r>
          </a:p>
          <a:p>
            <a:pPr>
              <a:lnSpc>
                <a:spcPct val="90000"/>
              </a:lnSpc>
              <a:spcAft>
                <a:spcPts val="600"/>
              </a:spcAft>
            </a:pPr>
            <a:endParaRPr lang="en-US" sz="2400" b="1" dirty="0"/>
          </a:p>
          <a:p>
            <a:pPr indent="-228600">
              <a:lnSpc>
                <a:spcPct val="90000"/>
              </a:lnSpc>
              <a:spcAft>
                <a:spcPts val="600"/>
              </a:spcAft>
              <a:buFont typeface="Arial" panose="020B0604020202020204" pitchFamily="34" charset="0"/>
              <a:buChar char="•"/>
            </a:pPr>
            <a:r>
              <a:rPr lang="en-US" b="1" dirty="0"/>
              <a:t>Accurate Predictions</a:t>
            </a:r>
            <a:r>
              <a:rPr lang="en-US" dirty="0"/>
              <a:t>: Logical regression offers precise predictions of employees at risk of burnout, enabling proactive measures.</a:t>
            </a:r>
          </a:p>
          <a:p>
            <a:pPr indent="-228600">
              <a:lnSpc>
                <a:spcPct val="90000"/>
              </a:lnSpc>
              <a:spcAft>
                <a:spcPts val="600"/>
              </a:spcAft>
              <a:buFont typeface="Arial" panose="020B0604020202020204" pitchFamily="34" charset="0"/>
              <a:buChar char="•"/>
            </a:pPr>
            <a:r>
              <a:rPr lang="en-US" b="1" dirty="0"/>
              <a:t>Data-Driven Decision Making</a:t>
            </a:r>
            <a:r>
              <a:rPr lang="en-US" dirty="0"/>
              <a:t>: Leveraging logical regression ensures interventions are based on robust data analysis, leading to more effective and targeted actions.</a:t>
            </a:r>
          </a:p>
          <a:p>
            <a:pPr indent="-228600">
              <a:lnSpc>
                <a:spcPct val="90000"/>
              </a:lnSpc>
              <a:spcAft>
                <a:spcPts val="600"/>
              </a:spcAft>
              <a:buFont typeface="Arial" panose="020B0604020202020204" pitchFamily="34" charset="0"/>
              <a:buChar char="•"/>
            </a:pPr>
            <a:r>
              <a:rPr lang="en-US" b="1" dirty="0"/>
              <a:t>Enhanced Employee Well-being</a:t>
            </a:r>
            <a:r>
              <a:rPr lang="en-US" dirty="0"/>
              <a:t>: Early identification of burnout risks facilitates timely support, improving employee well-being, job satisfaction, and overall morale.</a:t>
            </a:r>
          </a:p>
          <a:p>
            <a:pPr indent="-228600">
              <a:lnSpc>
                <a:spcPct val="90000"/>
              </a:lnSpc>
              <a:spcAft>
                <a:spcPts val="600"/>
              </a:spcAft>
              <a:buFont typeface="Arial" panose="020B0604020202020204" pitchFamily="34" charset="0"/>
              <a:buChar char="•"/>
            </a:pPr>
            <a:r>
              <a:rPr lang="en-US" b="1" dirty="0"/>
              <a:t>Resource Optimization</a:t>
            </a:r>
            <a:r>
              <a:rPr lang="en-US" dirty="0"/>
              <a:t>: The model optimizes resource allocation by pinpointing employees who need support the most, ensuring efficient use of organizational resources.</a:t>
            </a:r>
          </a:p>
          <a:p>
            <a:pPr indent="-228600">
              <a:lnSpc>
                <a:spcPct val="90000"/>
              </a:lnSpc>
              <a:spcAft>
                <a:spcPts val="600"/>
              </a:spcAft>
              <a:buFont typeface="Arial" panose="020B0604020202020204" pitchFamily="34" charset="0"/>
              <a:buChar char="•"/>
            </a:pPr>
            <a:r>
              <a:rPr lang="en-US" b="1" dirty="0"/>
              <a:t>Improved Retention and Productivity</a:t>
            </a:r>
            <a:r>
              <a:rPr lang="en-US" dirty="0"/>
              <a:t>: Proactively addressing burnout reduces turnover rates and boosts productivity, fostering a healthier and more productive work environment</a:t>
            </a:r>
          </a:p>
          <a:p>
            <a:pPr indent="-228600">
              <a:lnSpc>
                <a:spcPct val="90000"/>
              </a:lnSpc>
              <a:spcAft>
                <a:spcPts val="600"/>
              </a:spcAft>
              <a:buFont typeface="Arial" panose="020B0604020202020204" pitchFamily="34" charset="0"/>
              <a:buChar char="•"/>
            </a:pPr>
            <a:endParaRPr lang="en-US" sz="1700" dirty="0"/>
          </a:p>
        </p:txBody>
      </p:sp>
      <p:pic>
        <p:nvPicPr>
          <p:cNvPr id="3" name="Picture 2" descr="abstract image">
            <a:extLst>
              <a:ext uri="{FF2B5EF4-FFF2-40B4-BE49-F238E27FC236}">
                <a16:creationId xmlns:a16="http://schemas.microsoft.com/office/drawing/2014/main" id="{E186B9E6-4C0C-F865-D128-91FFEE49DCE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212952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2EA6-D3A2-DEBD-B0F4-652844DC4F27}"/>
              </a:ext>
            </a:extLst>
          </p:cNvPr>
          <p:cNvSpPr>
            <a:spLocks noGrp="1"/>
          </p:cNvSpPr>
          <p:nvPr>
            <p:ph type="title"/>
          </p:nvPr>
        </p:nvSpPr>
        <p:spPr>
          <a:xfrm>
            <a:off x="581192" y="706029"/>
            <a:ext cx="9404723" cy="1400530"/>
          </a:xfrm>
        </p:spPr>
        <p:txBody>
          <a:bodyPr/>
          <a:lstStyle/>
          <a:p>
            <a:r>
              <a:rPr lang="en-US" dirty="0">
                <a:solidFill>
                  <a:schemeClr val="tx1"/>
                </a:solidFill>
                <a:latin typeface="Century Gothic" panose="020B0502020202020204" pitchFamily="34" charset="0"/>
              </a:rPr>
              <a:t>Value Proposition Points</a:t>
            </a:r>
            <a:br>
              <a:rPr lang="en-US" dirty="0">
                <a:solidFill>
                  <a:schemeClr val="tx1"/>
                </a:solidFill>
                <a:latin typeface="Century Gothic" panose="020B0502020202020204" pitchFamily="34" charset="0"/>
              </a:rPr>
            </a:br>
            <a:endParaRPr lang="en-IN" dirty="0">
              <a:solidFill>
                <a:schemeClr val="tx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7BFCF3A-37D3-87A0-0C58-B00A2699F112}"/>
              </a:ext>
            </a:extLst>
          </p:cNvPr>
          <p:cNvSpPr>
            <a:spLocks noGrp="1"/>
          </p:cNvSpPr>
          <p:nvPr>
            <p:ph idx="1"/>
          </p:nvPr>
        </p:nvSpPr>
        <p:spPr>
          <a:xfrm>
            <a:off x="581192" y="1859012"/>
            <a:ext cx="11029615" cy="4546270"/>
          </a:xfrm>
        </p:spPr>
        <p:txBody>
          <a:bodyPr>
            <a:normAutofit/>
          </a:bodyPr>
          <a:lstStyle/>
          <a:p>
            <a:pPr>
              <a:buClr>
                <a:schemeClr val="tx1"/>
              </a:buClr>
              <a:buFont typeface="Wingdings" pitchFamily="2" charset="2"/>
              <a:buChar char="§"/>
            </a:pPr>
            <a:r>
              <a:rPr lang="en-US" sz="2000" dirty="0">
                <a:latin typeface="Century Gothic" panose="020B0502020202020204" pitchFamily="34" charset="0"/>
                <a:cs typeface="Arial" panose="020B0604020202020204" pitchFamily="34" charset="0"/>
              </a:rPr>
              <a:t>Early Detection: Give timely interventions by predicting employee burnout.</a:t>
            </a:r>
          </a:p>
          <a:p>
            <a:pPr>
              <a:buClr>
                <a:schemeClr val="tx1"/>
              </a:buClr>
              <a:buFont typeface="Wingdings" pitchFamily="2" charset="2"/>
              <a:buChar char="§"/>
            </a:pPr>
            <a:r>
              <a:rPr lang="en-US" sz="2000" dirty="0">
                <a:latin typeface="Century Gothic" panose="020B0502020202020204" pitchFamily="34" charset="0"/>
                <a:cs typeface="Arial" panose="020B0604020202020204" pitchFamily="34" charset="0"/>
              </a:rPr>
              <a:t>Data-Driven Insights: Make exact observations about workers' well-being by utilizing cutting-edge machine learning methods.</a:t>
            </a:r>
          </a:p>
          <a:p>
            <a:pPr>
              <a:buClr>
                <a:schemeClr val="tx1"/>
              </a:buClr>
              <a:buFont typeface="Wingdings" pitchFamily="2" charset="2"/>
              <a:buChar char="§"/>
            </a:pPr>
            <a:r>
              <a:rPr lang="en-US" sz="2000" dirty="0">
                <a:latin typeface="Century Gothic" panose="020B0502020202020204" pitchFamily="34" charset="0"/>
                <a:cs typeface="Arial" panose="020B0604020202020204" pitchFamily="34" charset="0"/>
              </a:rPr>
              <a:t>Increased Productivity: Actively treat burnout to improve employee happiness and productivity.</a:t>
            </a:r>
          </a:p>
          <a:p>
            <a:pPr>
              <a:buClr>
                <a:schemeClr val="tx1"/>
              </a:buClr>
              <a:buFont typeface="Wingdings" pitchFamily="2" charset="2"/>
              <a:buChar char="§"/>
            </a:pPr>
            <a:r>
              <a:rPr lang="en-US" sz="2000" dirty="0">
                <a:latin typeface="Century Gothic" panose="020B0502020202020204" pitchFamily="34" charset="0"/>
                <a:cs typeface="Arial" panose="020B0604020202020204" pitchFamily="34" charset="0"/>
              </a:rPr>
              <a:t>Decreased Turnover: By managing burnout well, reduce the rate of employees turnover.</a:t>
            </a:r>
            <a:endParaRPr lang="en-IN" sz="2000" dirty="0">
              <a:latin typeface="Century Gothic" panose="020B0502020202020204" pitchFamily="34" charset="0"/>
              <a:cs typeface="Arial" panose="020B0604020202020204" pitchFamily="34" charset="0"/>
            </a:endParaRPr>
          </a:p>
        </p:txBody>
      </p:sp>
      <p:pic>
        <p:nvPicPr>
          <p:cNvPr id="4" name="Picture 3" descr="abstract image">
            <a:extLst>
              <a:ext uri="{FF2B5EF4-FFF2-40B4-BE49-F238E27FC236}">
                <a16:creationId xmlns:a16="http://schemas.microsoft.com/office/drawing/2014/main" id="{ABABE730-77C4-9AC2-703D-964E59C592EE}"/>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287363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B59D-14F6-CD0A-29DD-765867C60E31}"/>
              </a:ext>
            </a:extLst>
          </p:cNvPr>
          <p:cNvSpPr>
            <a:spLocks noGrp="1"/>
          </p:cNvSpPr>
          <p:nvPr>
            <p:ph type="title"/>
          </p:nvPr>
        </p:nvSpPr>
        <p:spPr>
          <a:xfrm>
            <a:off x="699713" y="398958"/>
            <a:ext cx="7849483" cy="1159200"/>
          </a:xfrm>
        </p:spPr>
        <p:txBody>
          <a:bodyPr vert="horz" lIns="91440" tIns="45720" rIns="91440" bIns="45720" rtlCol="0" anchor="ctr">
            <a:normAutofit fontScale="90000"/>
          </a:bodyPr>
          <a:lstStyle/>
          <a:p>
            <a:r>
              <a:rPr lang="en-US" sz="4000" kern="1200" dirty="0">
                <a:solidFill>
                  <a:schemeClr val="tx1"/>
                </a:solidFill>
                <a:latin typeface="+mj-lt"/>
                <a:ea typeface="+mj-ea"/>
                <a:cs typeface="+mj-cs"/>
              </a:rPr>
              <a:t>The Libraries used for the project:</a:t>
            </a:r>
          </a:p>
        </p:txBody>
      </p:sp>
      <p:pic>
        <p:nvPicPr>
          <p:cNvPr id="5" name="Content Placeholder 4" descr="A screenshot of a computer&#10;&#10;Description automatically generated">
            <a:extLst>
              <a:ext uri="{FF2B5EF4-FFF2-40B4-BE49-F238E27FC236}">
                <a16:creationId xmlns:a16="http://schemas.microsoft.com/office/drawing/2014/main" id="{C58C4820-B6A1-0972-C029-CF1A338D31B0}"/>
              </a:ext>
            </a:extLst>
          </p:cNvPr>
          <p:cNvPicPr>
            <a:picLocks noGrp="1" noChangeAspect="1"/>
          </p:cNvPicPr>
          <p:nvPr>
            <p:ph idx="1"/>
          </p:nvPr>
        </p:nvPicPr>
        <p:blipFill>
          <a:blip r:embed="rId2"/>
          <a:stretch>
            <a:fillRect/>
          </a:stretch>
        </p:blipFill>
        <p:spPr>
          <a:xfrm>
            <a:off x="699713" y="2071401"/>
            <a:ext cx="10896005" cy="2565953"/>
          </a:xfrm>
          <a:prstGeom prst="rect">
            <a:avLst/>
          </a:prstGeom>
        </p:spPr>
      </p:pic>
      <p:pic>
        <p:nvPicPr>
          <p:cNvPr id="3" name="Picture 2" descr="abstract image">
            <a:extLst>
              <a:ext uri="{FF2B5EF4-FFF2-40B4-BE49-F238E27FC236}">
                <a16:creationId xmlns:a16="http://schemas.microsoft.com/office/drawing/2014/main" id="{96D3DF7B-A1B3-0525-EE6C-4073A0FEE665}"/>
              </a:ext>
            </a:extLst>
          </p:cNvPr>
          <p:cNvPicPr>
            <a:picLocks noChangeAspect="1"/>
          </p:cNvPicPr>
          <p:nvPr/>
        </p:nvPicPr>
        <p:blipFill rotWithShape="1">
          <a:blip r:embed="rId3">
            <a:alphaModFix amt="85000"/>
            <a:extLst>
              <a:ext uri="{28A0092B-C50C-407E-A947-70E740481C1C}">
                <a14:useLocalDpi xmlns:a14="http://schemas.microsoft.com/office/drawing/2010/main" val="0"/>
              </a:ext>
            </a:extLst>
          </a:blip>
          <a:srcRect r="11221" b="75055"/>
          <a:stretch/>
        </p:blipFill>
        <p:spPr>
          <a:xfrm>
            <a:off x="0" y="5841507"/>
            <a:ext cx="12192000" cy="1016493"/>
          </a:xfrm>
          <a:prstGeom prst="rect">
            <a:avLst/>
          </a:prstGeom>
        </p:spPr>
      </p:pic>
    </p:spTree>
    <p:extLst>
      <p:ext uri="{BB962C8B-B14F-4D97-AF65-F5344CB8AC3E}">
        <p14:creationId xmlns:p14="http://schemas.microsoft.com/office/powerpoint/2010/main" val="201058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{14F84F61-86EC-754A-B3EC-609402228051}tf10001062</Template>
  <TotalTime>5773</TotalTime>
  <Words>1952</Words>
  <Application>Microsoft Office PowerPoint</Application>
  <PresentationFormat>Widescreen</PresentationFormat>
  <Paragraphs>120</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Bierstadt Display</vt:lpstr>
      <vt:lpstr>Calibri</vt:lpstr>
      <vt:lpstr>Century Gothic</vt:lpstr>
      <vt:lpstr>Times New Roman</vt:lpstr>
      <vt:lpstr>Wingdings</vt:lpstr>
      <vt:lpstr>Wingdings 3</vt:lpstr>
      <vt:lpstr>Ion</vt:lpstr>
      <vt:lpstr>PowerPoint Presentation</vt:lpstr>
      <vt:lpstr>Project title :Employee Burnout predictor </vt:lpstr>
      <vt:lpstr>AGENDA</vt:lpstr>
      <vt:lpstr>PROJECT  OVERVIEW:</vt:lpstr>
      <vt:lpstr>PowerPoint Presentation</vt:lpstr>
      <vt:lpstr>Who are the end users of this project?</vt:lpstr>
      <vt:lpstr>PowerPoint Presentation</vt:lpstr>
      <vt:lpstr>Value Proposition Points </vt:lpstr>
      <vt:lpstr>The Libraries used for the project:</vt:lpstr>
      <vt:lpstr>Libraries used:</vt:lpstr>
      <vt:lpstr>Data set overview:</vt:lpstr>
      <vt:lpstr>Exploring Data analysis:</vt:lpstr>
      <vt:lpstr>PowerPoint Presentation</vt:lpstr>
      <vt:lpstr>How did you customize your project and make it your own:</vt:lpstr>
      <vt:lpstr>PowerPoint Presentation</vt:lpstr>
      <vt:lpstr>PowerPoint Presentation</vt:lpstr>
      <vt:lpstr>PowerPoint Presentation</vt:lpstr>
      <vt:lpstr>Linear Regression: </vt:lpstr>
      <vt:lpstr>PowerPoint Presentation</vt:lpstr>
      <vt:lpstr>Results</vt:lpstr>
      <vt:lpstr>Conclusion: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gopikrishnan harilal</cp:lastModifiedBy>
  <cp:revision>14</cp:revision>
  <dcterms:created xsi:type="dcterms:W3CDTF">2021-05-26T16:50:10Z</dcterms:created>
  <dcterms:modified xsi:type="dcterms:W3CDTF">2024-07-25T14:14:20Z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