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7" r:id="rId4"/>
  </p:sldMasterIdLst>
  <p:notesMasterIdLst>
    <p:notesMasterId r:id="rId45"/>
  </p:notesMasterIdLst>
  <p:handoutMasterIdLst>
    <p:handoutMasterId r:id="rId46"/>
  </p:handoutMasterIdLst>
  <p:sldIdLst>
    <p:sldId id="268" r:id="rId5"/>
    <p:sldId id="267" r:id="rId6"/>
    <p:sldId id="259" r:id="rId7"/>
    <p:sldId id="270" r:id="rId8"/>
    <p:sldId id="269" r:id="rId9"/>
    <p:sldId id="750" r:id="rId10"/>
    <p:sldId id="262" r:id="rId11"/>
    <p:sldId id="272" r:id="rId12"/>
    <p:sldId id="271" r:id="rId13"/>
    <p:sldId id="260" r:id="rId14"/>
    <p:sldId id="273" r:id="rId15"/>
    <p:sldId id="734" r:id="rId16"/>
    <p:sldId id="735" r:id="rId17"/>
    <p:sldId id="738" r:id="rId18"/>
    <p:sldId id="752" r:id="rId19"/>
    <p:sldId id="274" r:id="rId20"/>
    <p:sldId id="749" r:id="rId21"/>
    <p:sldId id="751" r:id="rId22"/>
    <p:sldId id="725" r:id="rId23"/>
    <p:sldId id="730" r:id="rId24"/>
    <p:sldId id="753" r:id="rId25"/>
    <p:sldId id="748" r:id="rId26"/>
    <p:sldId id="754" r:id="rId27"/>
    <p:sldId id="261" r:id="rId28"/>
    <p:sldId id="732" r:id="rId29"/>
    <p:sldId id="722" r:id="rId30"/>
    <p:sldId id="723" r:id="rId31"/>
    <p:sldId id="724" r:id="rId32"/>
    <p:sldId id="742" r:id="rId33"/>
    <p:sldId id="743" r:id="rId34"/>
    <p:sldId id="746" r:id="rId35"/>
    <p:sldId id="747" r:id="rId36"/>
    <p:sldId id="745" r:id="rId37"/>
    <p:sldId id="744" r:id="rId38"/>
    <p:sldId id="741" r:id="rId39"/>
    <p:sldId id="733" r:id="rId40"/>
    <p:sldId id="737" r:id="rId41"/>
    <p:sldId id="740" r:id="rId42"/>
    <p:sldId id="731" r:id="rId43"/>
    <p:sldId id="266" r:id="rId44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8" userDrawn="1">
          <p15:clr>
            <a:srgbClr val="A4A3A4"/>
          </p15:clr>
        </p15:guide>
        <p15:guide id="2" pos="3480" userDrawn="1">
          <p15:clr>
            <a:srgbClr val="A4A3A4"/>
          </p15:clr>
        </p15:guide>
        <p15:guide id="4" pos="2160" userDrawn="1">
          <p15:clr>
            <a:srgbClr val="A4A3A4"/>
          </p15:clr>
        </p15:guide>
        <p15:guide id="5" pos="840" userDrawn="1">
          <p15:clr>
            <a:srgbClr val="A4A3A4"/>
          </p15:clr>
        </p15:guide>
        <p15:guide id="6" pos="47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drey merritt" initials="am [19]" lastIdx="1" clrIdx="0"/>
  <p:cmAuthor id="2" name="Jennifer Walker" initials="JW [5]" lastIdx="1" clrIdx="1"/>
  <p:cmAuthor id="3" name="audrey merritt" initials="am [2]" lastIdx="1" clrIdx="2"/>
  <p:cmAuthor id="4" name="audrey merritt" initials="am [4]" lastIdx="1" clrIdx="3"/>
  <p:cmAuthor id="5" name="audrey merritt" initials="am [3]" lastIdx="1" clrIdx="4"/>
  <p:cmAuthor id="6" name="Microsoft Office User" initials="Office" lastIdx="1" clrIdx="5">
    <p:extLst/>
  </p:cmAuthor>
  <p:cmAuthor id="7" name="Microsoft Office User" initials="Office [2]" lastIdx="1" clrIdx="6">
    <p:extLst/>
  </p:cmAuthor>
  <p:cmAuthor id="8" name="Microsoft Office User" initials="Office [3]" lastIdx="1" clrIdx="7">
    <p:extLst/>
  </p:cmAuthor>
  <p:cmAuthor id="9" name="audrey merritt" initials="am" lastIdx="1" clrIdx="8">
    <p:extLst/>
  </p:cmAuthor>
  <p:cmAuthor id="10" name="audrey merritt" initials="am [5]" lastIdx="1" clrIdx="9">
    <p:extLst/>
  </p:cmAuthor>
  <p:cmAuthor id="11" name="audrey merritt" initials="am [6]" lastIdx="1" clrIdx="10">
    <p:extLst/>
  </p:cmAuthor>
  <p:cmAuthor id="12" name="audrey merritt" initials="am [7]" lastIdx="1" clrIdx="11">
    <p:extLst/>
  </p:cmAuthor>
  <p:cmAuthor id="13" name="audrey merritt" initials="am [8]" lastIdx="1" clrIdx="12">
    <p:extLst/>
  </p:cmAuthor>
  <p:cmAuthor id="14" name="audrey merritt" initials="am [9]" lastIdx="1" clrIdx="13">
    <p:extLst/>
  </p:cmAuthor>
  <p:cmAuthor id="15" name="audrey merritt" initials="am [10]" lastIdx="1" clrIdx="14">
    <p:extLst/>
  </p:cmAuthor>
  <p:cmAuthor id="16" name="audrey merritt" initials="am [11]" lastIdx="1" clrIdx="15">
    <p:extLst/>
  </p:cmAuthor>
  <p:cmAuthor id="17" name="audrey merritt" initials="am [12]" lastIdx="1" clrIdx="16">
    <p:extLst/>
  </p:cmAuthor>
  <p:cmAuthor id="18" name="audrey merritt" initials="am [13]" lastIdx="1" clrIdx="17">
    <p:extLst/>
  </p:cmAuthor>
  <p:cmAuthor id="19" name="audrey merritt" initials="am [14]" lastIdx="1" clrIdx="18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7C80"/>
    <a:srgbClr val="10CFC9"/>
    <a:srgbClr val="009845"/>
    <a:srgbClr val="006580"/>
    <a:srgbClr val="6858C5"/>
    <a:srgbClr val="FF6C37"/>
    <a:srgbClr val="156838"/>
    <a:srgbClr val="7A175B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6894" autoAdjust="0"/>
  </p:normalViewPr>
  <p:slideViewPr>
    <p:cSldViewPr snapToGrid="0" snapToObjects="1">
      <p:cViewPr>
        <p:scale>
          <a:sx n="100" d="100"/>
          <a:sy n="100" d="100"/>
        </p:scale>
        <p:origin x="72" y="804"/>
      </p:cViewPr>
      <p:guideLst>
        <p:guide orient="horz" pos="228"/>
        <p:guide pos="3480"/>
        <p:guide pos="2160"/>
        <p:guide pos="840"/>
        <p:guide pos="4776"/>
      </p:guideLst>
    </p:cSldViewPr>
  </p:slideViewPr>
  <p:notesTextViewPr>
    <p:cViewPr>
      <p:scale>
        <a:sx n="55" d="100"/>
        <a:sy n="55" d="100"/>
      </p:scale>
      <p:origin x="0" y="0"/>
    </p:cViewPr>
  </p:notesTextViewPr>
  <p:sorterViewPr>
    <p:cViewPr varScale="1">
      <p:scale>
        <a:sx n="100" d="100"/>
        <a:sy n="100" d="100"/>
      </p:scale>
      <p:origin x="0" y="-3528"/>
    </p:cViewPr>
  </p:sorterViewPr>
  <p:notesViewPr>
    <p:cSldViewPr snapToGrid="0" snapToObjects="1" showGuides="1">
      <p:cViewPr varScale="1">
        <p:scale>
          <a:sx n="93" d="100"/>
          <a:sy n="93" d="100"/>
        </p:scale>
        <p:origin x="19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156F37A-5299-B146-820E-E905BFE8A4C7}" type="datetimeFigureOut">
              <a:rPr lang="en-US">
                <a:latin typeface="Arial" charset="0"/>
              </a:rPr>
              <a:pPr>
                <a:defRPr/>
              </a:pPr>
              <a:t>2019-05-08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0CA24F0-D53C-F040-AF3D-D9BB0FB00B2F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6616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i="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i="0" smtClean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A1DBAE35-58FC-F24B-846F-40C6D59E1492}" type="datetimeFigureOut">
              <a:rPr lang="en-US" smtClean="0"/>
              <a:pPr>
                <a:defRPr/>
              </a:pPr>
              <a:t>2019-05-08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/>
              <a:t>Click to </a:t>
            </a:r>
            <a:r>
              <a:rPr lang="fr-FR" noProof="0" dirty="0" err="1"/>
              <a:t>edit</a:t>
            </a:r>
            <a:r>
              <a:rPr lang="fr-FR" noProof="0" dirty="0"/>
              <a:t> Master </a:t>
            </a:r>
            <a:r>
              <a:rPr lang="fr-FR" noProof="0" dirty="0" err="1"/>
              <a:t>text</a:t>
            </a:r>
            <a:r>
              <a:rPr lang="fr-FR" noProof="0" dirty="0"/>
              <a:t> styles</a:t>
            </a:r>
          </a:p>
          <a:p>
            <a:pPr lvl="1"/>
            <a:r>
              <a:rPr lang="fr-FR" noProof="0" dirty="0"/>
              <a:t>Second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2"/>
            <a:r>
              <a:rPr lang="fr-FR" noProof="0" dirty="0" err="1"/>
              <a:t>Third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3"/>
            <a:r>
              <a:rPr lang="fr-FR" noProof="0" dirty="0" err="1"/>
              <a:t>Fourth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4"/>
            <a:r>
              <a:rPr lang="fr-FR" noProof="0" dirty="0" err="1"/>
              <a:t>Fifth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i="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i="0" smtClean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30376BD1-2E4C-7E4B-BB5B-B253D71D6D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666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" charset="0"/>
        <a:ea typeface="Arial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" charset="0"/>
        <a:ea typeface="Arial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" charset="0"/>
        <a:ea typeface="Arial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" charset="0"/>
        <a:ea typeface="Arial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 (stone)">
    <p:bg>
      <p:bgPr>
        <a:gradFill>
          <a:gsLst>
            <a:gs pos="46000">
              <a:srgbClr val="FFFFFF"/>
            </a:gs>
            <a:gs pos="100000">
              <a:schemeClr val="tx1">
                <a:lumMod val="20000"/>
                <a:lumOff val="80000"/>
                <a:alpha val="6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D521EF-92D6-F84D-94D8-CCB3D932CE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88"/>
          <a:stretch/>
        </p:blipFill>
        <p:spPr>
          <a:xfrm>
            <a:off x="0" y="6923"/>
            <a:ext cx="9143999" cy="51435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28650" y="1776413"/>
            <a:ext cx="7331075" cy="1331912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3600" b="0" i="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" y="3237192"/>
            <a:ext cx="4601107" cy="268469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="0" baseline="0">
                <a:solidFill>
                  <a:schemeClr val="accent5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2675B0B-A6BD-3D47-B7E9-AB7EC4467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3634593"/>
            <a:ext cx="3697432" cy="201705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400" b="0" baseline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418B2E2-088E-1D4C-947E-7AFFB58137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3892452"/>
            <a:ext cx="3697432" cy="201705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400" b="0" baseline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EDFF0A0-8ED8-454A-889F-ABCEB1AC8FB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42773" y="1943802"/>
            <a:ext cx="1778469" cy="82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8000" b="1" i="0" kern="120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r>
              <a:rPr lang="en-US" sz="5000" dirty="0">
                <a:solidFill>
                  <a:schemeClr val="accent3"/>
                </a:solidFill>
              </a:rPr>
              <a:t>WITH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4117760-9E5D-3C48-88CE-923D2E75C2C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834276" y="1753343"/>
            <a:ext cx="5785490" cy="13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8000" b="1" i="0" kern="120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CURIOSITY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2C5EE-05B4-F74A-B35C-818B2BA5AB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5300" y="4496451"/>
            <a:ext cx="1802008" cy="387098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D18334D5-21B8-1147-AF81-E63298EFCBBA}"/>
              </a:ext>
            </a:extLst>
          </p:cNvPr>
          <p:cNvGrpSpPr/>
          <p:nvPr userDrawn="1"/>
        </p:nvGrpSpPr>
        <p:grpSpPr>
          <a:xfrm>
            <a:off x="-128236" y="-185906"/>
            <a:ext cx="10449286" cy="635114"/>
            <a:chOff x="-392219" y="2116235"/>
            <a:chExt cx="10449286" cy="63511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DDD383E-F0AB-5248-963F-3A48DDBD7D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>
              <a:off x="-392219" y="2161954"/>
              <a:ext cx="2931664" cy="58939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4B06B56-50B7-CC47-ACBB-0F4ED2C26D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>
              <a:off x="2113655" y="2150419"/>
              <a:ext cx="2931664" cy="58939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A3A4DB6-E3BA-1741-8BC6-3CC75C8E408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>
              <a:off x="4619529" y="2138884"/>
              <a:ext cx="2931664" cy="58939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57BC276-3C6F-9C4A-A1FD-A6D75353AF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>
              <a:off x="7125403" y="2127349"/>
              <a:ext cx="2931664" cy="589395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363FF3-0834-404C-89E6-BF79BA56621D}"/>
                </a:ext>
              </a:extLst>
            </p:cNvPr>
            <p:cNvSpPr/>
            <p:nvPr userDrawn="1"/>
          </p:nvSpPr>
          <p:spPr>
            <a:xfrm>
              <a:off x="2697991" y="2627852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AF9A25E-016F-6F49-947F-3C937B9FE143}"/>
                </a:ext>
              </a:extLst>
            </p:cNvPr>
            <p:cNvSpPr/>
            <p:nvPr userDrawn="1"/>
          </p:nvSpPr>
          <p:spPr>
            <a:xfrm>
              <a:off x="2247141" y="225002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1EC0487-61B4-3142-B679-7CC8D80A6867}"/>
                </a:ext>
              </a:extLst>
            </p:cNvPr>
            <p:cNvSpPr/>
            <p:nvPr userDrawn="1"/>
          </p:nvSpPr>
          <p:spPr>
            <a:xfrm>
              <a:off x="1130026" y="2360965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80864A9-666F-8D41-8BE7-A28BB9C774DA}"/>
                </a:ext>
              </a:extLst>
            </p:cNvPr>
            <p:cNvSpPr/>
            <p:nvPr userDrawn="1"/>
          </p:nvSpPr>
          <p:spPr>
            <a:xfrm>
              <a:off x="4024450" y="2396650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238E526-A037-C846-B3CD-45556FDBA037}"/>
                </a:ext>
              </a:extLst>
            </p:cNvPr>
            <p:cNvSpPr/>
            <p:nvPr userDrawn="1"/>
          </p:nvSpPr>
          <p:spPr>
            <a:xfrm>
              <a:off x="5362166" y="2161954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AA88119-6571-BF4B-9C8F-3304E871F911}"/>
                </a:ext>
              </a:extLst>
            </p:cNvPr>
            <p:cNvSpPr/>
            <p:nvPr userDrawn="1"/>
          </p:nvSpPr>
          <p:spPr>
            <a:xfrm>
              <a:off x="5727021" y="268832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7CFD53-A8AA-6445-B247-DF213A9301BE}"/>
                </a:ext>
              </a:extLst>
            </p:cNvPr>
            <p:cNvSpPr/>
            <p:nvPr userDrawn="1"/>
          </p:nvSpPr>
          <p:spPr>
            <a:xfrm>
              <a:off x="6307275" y="2456651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1BDB18-25E6-5E4D-8DB2-294C77ABB9A4}"/>
                </a:ext>
              </a:extLst>
            </p:cNvPr>
            <p:cNvSpPr/>
            <p:nvPr userDrawn="1"/>
          </p:nvSpPr>
          <p:spPr>
            <a:xfrm>
              <a:off x="6419643" y="2116235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BC51226-1A7B-F741-AC32-2C13F3D1F77A}"/>
                </a:ext>
              </a:extLst>
            </p:cNvPr>
            <p:cNvSpPr/>
            <p:nvPr userDrawn="1"/>
          </p:nvSpPr>
          <p:spPr>
            <a:xfrm>
              <a:off x="8188374" y="2233738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F6BD781-AC00-FA48-B732-0DFAABBC559D}"/>
                </a:ext>
              </a:extLst>
            </p:cNvPr>
            <p:cNvSpPr/>
            <p:nvPr userDrawn="1"/>
          </p:nvSpPr>
          <p:spPr>
            <a:xfrm>
              <a:off x="8813304" y="2459860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64C765E-5F39-6041-91A9-E6C12E0E1D34}"/>
                </a:ext>
              </a:extLst>
            </p:cNvPr>
            <p:cNvSpPr/>
            <p:nvPr userDrawn="1"/>
          </p:nvSpPr>
          <p:spPr>
            <a:xfrm>
              <a:off x="348729" y="2201973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3B687A1-682D-EF4E-BBF4-7F80B6B14379}"/>
                </a:ext>
              </a:extLst>
            </p:cNvPr>
            <p:cNvSpPr/>
            <p:nvPr userDrawn="1"/>
          </p:nvSpPr>
          <p:spPr>
            <a:xfrm>
              <a:off x="140011" y="2508466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E322CD8-EB75-7640-A8A0-9A388C7A5B20}"/>
                </a:ext>
              </a:extLst>
            </p:cNvPr>
            <p:cNvSpPr/>
            <p:nvPr userDrawn="1"/>
          </p:nvSpPr>
          <p:spPr>
            <a:xfrm>
              <a:off x="1635090" y="263131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D463526-A16D-A143-A892-85571DB347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4162725"/>
            <a:ext cx="3697432" cy="201705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400" b="0" baseline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1DBD93E1-DB5B-CA4A-BE66-CF47E6EEBE2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14809" y="1054303"/>
            <a:ext cx="2931664" cy="13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8000" b="1" i="0" kern="120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LEAD</a:t>
            </a: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Conten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95300" y="1446756"/>
            <a:ext cx="3913644" cy="3104127"/>
          </a:xfrm>
        </p:spPr>
        <p:txBody>
          <a:bodyPr tIns="0" bIns="0">
            <a:noAutofit/>
          </a:bodyPr>
          <a:lstStyle>
            <a:lvl1pPr marL="171450" indent="-171450">
              <a:buClr>
                <a:schemeClr val="accent5"/>
              </a:buClr>
              <a:buFont typeface="Arial" charset="0"/>
              <a:buChar char="•"/>
              <a:defRPr sz="2000">
                <a:solidFill>
                  <a:schemeClr val="tx1"/>
                </a:solidFill>
              </a:defRPr>
            </a:lvl1pPr>
            <a:lvl2pPr marL="514350" indent="-171450"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-"/>
              <a:defRPr sz="1800">
                <a:solidFill>
                  <a:schemeClr val="tx1"/>
                </a:solidFill>
              </a:defRPr>
            </a:lvl2pPr>
            <a:lvl3pPr marL="688975" indent="-114300"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aseline="0">
                <a:solidFill>
                  <a:schemeClr val="tx1"/>
                </a:solidFill>
              </a:defRPr>
            </a:lvl3pPr>
            <a:lvl4pPr marL="915988" indent="-112713"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>
                <a:solidFill>
                  <a:schemeClr val="tx1"/>
                </a:solidFill>
              </a:defRPr>
            </a:lvl4pPr>
            <a:lvl5pPr marL="1144588" indent="-115888"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294" y="274639"/>
            <a:ext cx="8106305" cy="513211"/>
          </a:xfrm>
        </p:spPr>
        <p:txBody>
          <a:bodyPr/>
          <a:lstStyle>
            <a:lvl1pPr>
              <a:lnSpc>
                <a:spcPct val="90000"/>
              </a:lnSpc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04294" y="787850"/>
            <a:ext cx="8106305" cy="243662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accent5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696955" y="1446756"/>
            <a:ext cx="3913644" cy="3104127"/>
          </a:xfrm>
        </p:spPr>
        <p:txBody>
          <a:bodyPr tIns="0" bIns="0">
            <a:noAutofit/>
          </a:bodyPr>
          <a:lstStyle>
            <a:lvl1pPr marL="171450" indent="-171450">
              <a:buClr>
                <a:schemeClr val="accent5"/>
              </a:buClr>
              <a:buFont typeface="Arial" charset="0"/>
              <a:buChar char="•"/>
              <a:defRPr sz="2000">
                <a:solidFill>
                  <a:schemeClr val="tx1"/>
                </a:solidFill>
              </a:defRPr>
            </a:lvl1pPr>
            <a:lvl2pPr marL="514350" indent="-171450"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-"/>
              <a:defRPr sz="1800">
                <a:solidFill>
                  <a:schemeClr val="tx1"/>
                </a:solidFill>
              </a:defRPr>
            </a:lvl2pPr>
            <a:lvl3pPr marL="688975" indent="-114300"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aseline="0">
                <a:solidFill>
                  <a:schemeClr val="tx1"/>
                </a:solidFill>
              </a:defRPr>
            </a:lvl3pPr>
            <a:lvl4pPr marL="915988" indent="-112713"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>
                <a:solidFill>
                  <a:schemeClr val="tx1"/>
                </a:solidFill>
              </a:defRPr>
            </a:lvl4pPr>
            <a:lvl5pPr marL="1144588" indent="-115888"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387BA5-DBEB-3E4E-A0E4-2CAF01F3FD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294" y="4765738"/>
            <a:ext cx="1086340" cy="2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8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Content with open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04294" y="274639"/>
            <a:ext cx="8106305" cy="513211"/>
          </a:xfrm>
        </p:spPr>
        <p:txBody>
          <a:bodyPr/>
          <a:lstStyle>
            <a:lvl1pPr>
              <a:lnSpc>
                <a:spcPct val="90000"/>
              </a:lnSpc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04294" y="787850"/>
            <a:ext cx="8106305" cy="243662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accent5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95300" y="1446756"/>
            <a:ext cx="3913644" cy="3104127"/>
          </a:xfrm>
        </p:spPr>
        <p:txBody>
          <a:bodyPr tIns="0" bIns="0">
            <a:noAutofit/>
          </a:bodyPr>
          <a:lstStyle>
            <a:lvl1pPr marL="171450" indent="-171450">
              <a:buClr>
                <a:schemeClr val="accent5"/>
              </a:buClr>
              <a:buFont typeface="Arial" charset="0"/>
              <a:buChar char="•"/>
              <a:defRPr sz="2000">
                <a:solidFill>
                  <a:schemeClr val="tx1"/>
                </a:solidFill>
              </a:defRPr>
            </a:lvl1pPr>
            <a:lvl2pPr marL="514350" indent="-171450"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-"/>
              <a:defRPr sz="1800">
                <a:solidFill>
                  <a:schemeClr val="tx1"/>
                </a:solidFill>
              </a:defRPr>
            </a:lvl2pPr>
            <a:lvl3pPr marL="688975" indent="-114300"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aseline="0">
                <a:solidFill>
                  <a:schemeClr val="tx1"/>
                </a:solidFill>
              </a:defRPr>
            </a:lvl3pPr>
            <a:lvl4pPr marL="915988" indent="-112713"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>
                <a:solidFill>
                  <a:schemeClr val="tx1"/>
                </a:solidFill>
              </a:defRPr>
            </a:lvl4pPr>
            <a:lvl5pPr marL="1144588" indent="-115888"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D48C25-33B5-FC44-B186-27D6439B74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294" y="4765738"/>
            <a:ext cx="1086340" cy="2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5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Content (des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95300" y="1452647"/>
            <a:ext cx="3913644" cy="3079186"/>
          </a:xfrm>
        </p:spPr>
        <p:txBody>
          <a:bodyPr tIns="0" bIns="0">
            <a:noAutofit/>
          </a:bodyPr>
          <a:lstStyle>
            <a:lvl1pPr marL="0" indent="0">
              <a:buClr>
                <a:schemeClr val="accent5"/>
              </a:buClr>
              <a:buFontTx/>
              <a:buNone/>
              <a:defRPr sz="2000" b="1">
                <a:solidFill>
                  <a:schemeClr val="accent5"/>
                </a:solidFill>
              </a:defRPr>
            </a:lvl1pPr>
            <a:lvl2pPr marL="4763" indent="0">
              <a:buClr>
                <a:schemeClr val="accent5"/>
              </a:buClr>
              <a:buFontTx/>
              <a:buNone/>
              <a:tabLst/>
              <a:defRPr sz="1800">
                <a:solidFill>
                  <a:schemeClr val="tx1"/>
                </a:solidFill>
              </a:defRPr>
            </a:lvl2pPr>
            <a:lvl3pPr marL="685800" indent="0">
              <a:buClr>
                <a:schemeClr val="accent5"/>
              </a:buClr>
              <a:buFontTx/>
              <a:buNone/>
              <a:tabLst/>
              <a:defRPr sz="14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Clr>
                <a:schemeClr val="accent5"/>
              </a:buClr>
              <a:buFontTx/>
              <a:buNone/>
              <a:defRPr sz="11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Clr>
                <a:schemeClr val="accent5"/>
              </a:buClr>
              <a:buFontTx/>
              <a:buNone/>
              <a:defRPr sz="11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04294" y="274639"/>
            <a:ext cx="8106305" cy="513211"/>
          </a:xfrm>
        </p:spPr>
        <p:txBody>
          <a:bodyPr/>
          <a:lstStyle>
            <a:lvl1pPr>
              <a:lnSpc>
                <a:spcPct val="90000"/>
              </a:lnSpc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04294" y="787850"/>
            <a:ext cx="8106305" cy="243662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accent5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CFFF61-79BB-4D4F-BD72-806D3F48B8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294" y="4765738"/>
            <a:ext cx="1086340" cy="2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6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294" y="274638"/>
            <a:ext cx="8106305" cy="513211"/>
          </a:xfrm>
        </p:spPr>
        <p:txBody>
          <a:bodyPr/>
          <a:lstStyle>
            <a:lvl1pPr>
              <a:lnSpc>
                <a:spcPct val="90000"/>
              </a:lnSpc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04294" y="787850"/>
            <a:ext cx="8106305" cy="243662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accent5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E52AD6-82DE-154D-9725-9BC78C00B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294" y="4765738"/>
            <a:ext cx="1086340" cy="2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07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294" y="274638"/>
            <a:ext cx="8106305" cy="513211"/>
          </a:xfrm>
        </p:spPr>
        <p:txBody>
          <a:bodyPr/>
          <a:lstStyle>
            <a:lvl1pPr>
              <a:lnSpc>
                <a:spcPct val="90000"/>
              </a:lnSpc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BEBA9-FE86-C34C-A800-42357FA756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294" y="4765738"/>
            <a:ext cx="1086340" cy="2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00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3E44C-0AE1-DB43-AC45-9A5C89931F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294" y="4765738"/>
            <a:ext cx="1086340" cy="2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2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3876C1-0FD1-8C46-B865-3041E10C5E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294" y="4765738"/>
            <a:ext cx="1086340" cy="2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42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Only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574" y="4768577"/>
            <a:ext cx="1163261" cy="145206"/>
          </a:xfrm>
          <a:prstGeom prst="rect">
            <a:avLst/>
          </a:prstGeom>
        </p:spPr>
      </p:pic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FE5F67C3-640D-4740-AA2B-707DBF50B7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200150"/>
            <a:ext cx="9144000" cy="3943350"/>
          </a:xfrm>
          <a:solidFill>
            <a:schemeClr val="tx1">
              <a:lumMod val="50000"/>
            </a:schemeClr>
          </a:solidFill>
        </p:spPr>
        <p:txBody>
          <a:bodyPr tIns="457200"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294" y="274638"/>
            <a:ext cx="8106305" cy="513211"/>
          </a:xfrm>
        </p:spPr>
        <p:txBody>
          <a:bodyPr/>
          <a:lstStyle>
            <a:lvl1pPr>
              <a:lnSpc>
                <a:spcPct val="90000"/>
              </a:lnSpc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04294" y="787850"/>
            <a:ext cx="8106305" cy="243662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accent5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1187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574" y="4768577"/>
            <a:ext cx="1163261" cy="145206"/>
          </a:xfrm>
          <a:prstGeom prst="rect">
            <a:avLst/>
          </a:prstGeom>
        </p:spPr>
      </p:pic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3FD1B140-E768-9349-BB52-F77A0C5FBDB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888423"/>
            <a:ext cx="9144000" cy="4255077"/>
          </a:xfrm>
          <a:solidFill>
            <a:schemeClr val="tx1">
              <a:lumMod val="50000"/>
            </a:schemeClr>
          </a:solidFill>
        </p:spPr>
        <p:txBody>
          <a:bodyPr tIns="457200"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294" y="274638"/>
            <a:ext cx="8106305" cy="513211"/>
          </a:xfrm>
        </p:spPr>
        <p:txBody>
          <a:bodyPr/>
          <a:lstStyle>
            <a:lvl1pPr>
              <a:lnSpc>
                <a:spcPct val="90000"/>
              </a:lnSpc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157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574" y="4768577"/>
            <a:ext cx="1163261" cy="145206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9A4FE8-5BBD-5144-B80B-83166EEC7B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  <a:solidFill>
            <a:schemeClr val="tx1">
              <a:lumMod val="50000"/>
            </a:schemeClr>
          </a:solidFill>
        </p:spPr>
        <p:txBody>
          <a:bodyPr tIns="457200"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83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3 (stone)">
    <p:bg>
      <p:bgPr>
        <a:gradFill>
          <a:gsLst>
            <a:gs pos="46000">
              <a:srgbClr val="FFFFFF"/>
            </a:gs>
            <a:gs pos="100000">
              <a:schemeClr val="tx1">
                <a:lumMod val="20000"/>
                <a:lumOff val="80000"/>
                <a:alpha val="6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D521EF-92D6-F84D-94D8-CCB3D932CE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88"/>
          <a:stretch/>
        </p:blipFill>
        <p:spPr>
          <a:xfrm>
            <a:off x="0" y="6923"/>
            <a:ext cx="9143999" cy="51435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28650" y="1776413"/>
            <a:ext cx="7331075" cy="1331912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3600" b="0" i="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" y="3237192"/>
            <a:ext cx="4601107" cy="268469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="0" baseline="0">
                <a:solidFill>
                  <a:schemeClr val="accent5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2675B0B-A6BD-3D47-B7E9-AB7EC4467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3634593"/>
            <a:ext cx="2185147" cy="241086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400" b="0" baseline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Speaker #1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418B2E2-088E-1D4C-947E-7AFFB58137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3892452"/>
            <a:ext cx="2185147" cy="241086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400" b="0" baseline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EDFF0A0-8ED8-454A-889F-ABCEB1AC8FB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42773" y="1943802"/>
            <a:ext cx="1778469" cy="82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8000" b="1" i="0" kern="120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r>
              <a:rPr lang="en-US" sz="5000" dirty="0">
                <a:solidFill>
                  <a:schemeClr val="accent3"/>
                </a:solidFill>
              </a:rPr>
              <a:t>WITH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4117760-9E5D-3C48-88CE-923D2E75C2C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834276" y="1753343"/>
            <a:ext cx="5785490" cy="13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8000" b="1" i="0" kern="120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CURIOSITY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2C5EE-05B4-F74A-B35C-818B2BA5AB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5300" y="4496451"/>
            <a:ext cx="1802008" cy="387098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D18334D5-21B8-1147-AF81-E63298EFCBBA}"/>
              </a:ext>
            </a:extLst>
          </p:cNvPr>
          <p:cNvGrpSpPr/>
          <p:nvPr userDrawn="1"/>
        </p:nvGrpSpPr>
        <p:grpSpPr>
          <a:xfrm>
            <a:off x="-128236" y="-185906"/>
            <a:ext cx="10449286" cy="635114"/>
            <a:chOff x="-392219" y="2116235"/>
            <a:chExt cx="10449286" cy="63511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DDD383E-F0AB-5248-963F-3A48DDBD7D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>
              <a:off x="-392219" y="2161954"/>
              <a:ext cx="2931664" cy="58939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4B06B56-50B7-CC47-ACBB-0F4ED2C26D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>
              <a:off x="2113655" y="2150419"/>
              <a:ext cx="2931664" cy="58939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A3A4DB6-E3BA-1741-8BC6-3CC75C8E408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>
              <a:off x="4619529" y="2138884"/>
              <a:ext cx="2931664" cy="58939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57BC276-3C6F-9C4A-A1FD-A6D75353AF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>
              <a:off x="7125403" y="2127349"/>
              <a:ext cx="2931664" cy="589395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363FF3-0834-404C-89E6-BF79BA56621D}"/>
                </a:ext>
              </a:extLst>
            </p:cNvPr>
            <p:cNvSpPr/>
            <p:nvPr userDrawn="1"/>
          </p:nvSpPr>
          <p:spPr>
            <a:xfrm>
              <a:off x="2697991" y="2627852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AF9A25E-016F-6F49-947F-3C937B9FE143}"/>
                </a:ext>
              </a:extLst>
            </p:cNvPr>
            <p:cNvSpPr/>
            <p:nvPr userDrawn="1"/>
          </p:nvSpPr>
          <p:spPr>
            <a:xfrm>
              <a:off x="2247141" y="225002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1EC0487-61B4-3142-B679-7CC8D80A6867}"/>
                </a:ext>
              </a:extLst>
            </p:cNvPr>
            <p:cNvSpPr/>
            <p:nvPr userDrawn="1"/>
          </p:nvSpPr>
          <p:spPr>
            <a:xfrm>
              <a:off x="1130026" y="2360965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80864A9-666F-8D41-8BE7-A28BB9C774DA}"/>
                </a:ext>
              </a:extLst>
            </p:cNvPr>
            <p:cNvSpPr/>
            <p:nvPr userDrawn="1"/>
          </p:nvSpPr>
          <p:spPr>
            <a:xfrm>
              <a:off x="4024450" y="2396650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238E526-A037-C846-B3CD-45556FDBA037}"/>
                </a:ext>
              </a:extLst>
            </p:cNvPr>
            <p:cNvSpPr/>
            <p:nvPr userDrawn="1"/>
          </p:nvSpPr>
          <p:spPr>
            <a:xfrm>
              <a:off x="5362166" y="2161954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AA88119-6571-BF4B-9C8F-3304E871F911}"/>
                </a:ext>
              </a:extLst>
            </p:cNvPr>
            <p:cNvSpPr/>
            <p:nvPr userDrawn="1"/>
          </p:nvSpPr>
          <p:spPr>
            <a:xfrm>
              <a:off x="5727021" y="268832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7CFD53-A8AA-6445-B247-DF213A9301BE}"/>
                </a:ext>
              </a:extLst>
            </p:cNvPr>
            <p:cNvSpPr/>
            <p:nvPr userDrawn="1"/>
          </p:nvSpPr>
          <p:spPr>
            <a:xfrm>
              <a:off x="6307275" y="2456651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1BDB18-25E6-5E4D-8DB2-294C77ABB9A4}"/>
                </a:ext>
              </a:extLst>
            </p:cNvPr>
            <p:cNvSpPr/>
            <p:nvPr userDrawn="1"/>
          </p:nvSpPr>
          <p:spPr>
            <a:xfrm>
              <a:off x="6419643" y="2116235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BC51226-1A7B-F741-AC32-2C13F3D1F77A}"/>
                </a:ext>
              </a:extLst>
            </p:cNvPr>
            <p:cNvSpPr/>
            <p:nvPr userDrawn="1"/>
          </p:nvSpPr>
          <p:spPr>
            <a:xfrm>
              <a:off x="8188374" y="2233738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F6BD781-AC00-FA48-B732-0DFAABBC559D}"/>
                </a:ext>
              </a:extLst>
            </p:cNvPr>
            <p:cNvSpPr/>
            <p:nvPr userDrawn="1"/>
          </p:nvSpPr>
          <p:spPr>
            <a:xfrm>
              <a:off x="8813304" y="2459860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64C765E-5F39-6041-91A9-E6C12E0E1D34}"/>
                </a:ext>
              </a:extLst>
            </p:cNvPr>
            <p:cNvSpPr/>
            <p:nvPr userDrawn="1"/>
          </p:nvSpPr>
          <p:spPr>
            <a:xfrm>
              <a:off x="348729" y="2201973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3B687A1-682D-EF4E-BBF4-7F80B6B14379}"/>
                </a:ext>
              </a:extLst>
            </p:cNvPr>
            <p:cNvSpPr/>
            <p:nvPr userDrawn="1"/>
          </p:nvSpPr>
          <p:spPr>
            <a:xfrm>
              <a:off x="140011" y="2508466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E322CD8-EB75-7640-A8A0-9A388C7A5B20}"/>
                </a:ext>
              </a:extLst>
            </p:cNvPr>
            <p:cNvSpPr/>
            <p:nvPr userDrawn="1"/>
          </p:nvSpPr>
          <p:spPr>
            <a:xfrm>
              <a:off x="1635090" y="263131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D463526-A16D-A143-A892-85571DB347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4162725"/>
            <a:ext cx="2185147" cy="241086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400" b="0" baseline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C2BE2F57-C190-4B42-9E19-1ABED64AEC1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03428" y="3634593"/>
            <a:ext cx="2185147" cy="241086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400" b="0" baseline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Speaker #2 name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CF57E1F6-F923-714B-BC30-FE98C269469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03428" y="3892452"/>
            <a:ext cx="2185147" cy="241086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400" b="0" baseline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977F951F-486C-824A-9EFE-0EF0CF3D4C9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14809" y="1054303"/>
            <a:ext cx="2931664" cy="13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8000" b="1" i="0" kern="120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2pPr>
            <a:lvl3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3pPr>
            <a:lvl4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4pPr>
            <a:lvl5pPr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5pPr>
            <a:lvl6pPr marL="4572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6pPr>
            <a:lvl7pPr marL="9144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7pPr>
            <a:lvl8pPr marL="13716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8pPr>
            <a:lvl9pPr marL="1828800" algn="l" defTabSz="6858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LEAD</a:t>
            </a:r>
          </a:p>
        </p:txBody>
      </p:sp>
    </p:spTree>
    <p:extLst>
      <p:ext uri="{BB962C8B-B14F-4D97-AF65-F5344CB8AC3E}">
        <p14:creationId xmlns:p14="http://schemas.microsoft.com/office/powerpoint/2010/main" val="9890507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+ Conten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559300" cy="5143500"/>
          </a:xfrm>
          <a:solidFill>
            <a:schemeClr val="tx1">
              <a:lumMod val="50000"/>
            </a:schemeClr>
          </a:solidFill>
        </p:spPr>
        <p:txBody>
          <a:bodyPr tIns="457200"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49749" y="274639"/>
            <a:ext cx="3904650" cy="782265"/>
          </a:xfrm>
        </p:spPr>
        <p:txBody>
          <a:bodyPr/>
          <a:lstStyle>
            <a:lvl1pPr>
              <a:lnSpc>
                <a:spcPct val="90000"/>
              </a:lnSpc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949749" y="1119534"/>
            <a:ext cx="3904650" cy="243662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accent5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52456" y="1567784"/>
            <a:ext cx="3913644" cy="2877964"/>
          </a:xfrm>
        </p:spPr>
        <p:txBody>
          <a:bodyPr tIns="0" bIns="0">
            <a:noAutofit/>
          </a:bodyPr>
          <a:lstStyle>
            <a:lvl1pPr marL="171450" indent="-171450">
              <a:buClr>
                <a:schemeClr val="accent5"/>
              </a:buClr>
              <a:buFont typeface="Arial" charset="0"/>
              <a:buChar char="•"/>
              <a:defRPr sz="2000">
                <a:solidFill>
                  <a:schemeClr val="tx1"/>
                </a:solidFill>
              </a:defRPr>
            </a:lvl1pPr>
            <a:lvl2pPr marL="514350" indent="-171450"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-"/>
              <a:defRPr sz="1800">
                <a:solidFill>
                  <a:schemeClr val="tx1"/>
                </a:solidFill>
              </a:defRPr>
            </a:lvl2pPr>
            <a:lvl3pPr marL="688975" indent="-114300"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aseline="0">
                <a:solidFill>
                  <a:schemeClr val="tx1"/>
                </a:solidFill>
              </a:defRPr>
            </a:lvl3pPr>
            <a:lvl4pPr marL="915988" indent="-112713"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>
                <a:solidFill>
                  <a:schemeClr val="tx1"/>
                </a:solidFill>
              </a:defRPr>
            </a:lvl4pPr>
            <a:lvl5pPr marL="1144588" indent="-115888"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43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+ Content (des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951024" y="1561498"/>
            <a:ext cx="3913644" cy="2884249"/>
          </a:xfrm>
        </p:spPr>
        <p:txBody>
          <a:bodyPr tIns="0" bIns="0">
            <a:noAutofit/>
          </a:bodyPr>
          <a:lstStyle>
            <a:lvl1pPr marL="0" indent="0">
              <a:buClr>
                <a:schemeClr val="accent5"/>
              </a:buClr>
              <a:buFontTx/>
              <a:buNone/>
              <a:defRPr sz="2000" b="1">
                <a:solidFill>
                  <a:schemeClr val="accent5"/>
                </a:solidFill>
              </a:defRPr>
            </a:lvl1pPr>
            <a:lvl2pPr marL="4763" indent="0">
              <a:buClr>
                <a:schemeClr val="accent5"/>
              </a:buClr>
              <a:buFontTx/>
              <a:buNone/>
              <a:tabLst/>
              <a:defRPr sz="1800">
                <a:solidFill>
                  <a:schemeClr val="tx1"/>
                </a:solidFill>
              </a:defRPr>
            </a:lvl2pPr>
            <a:lvl3pPr marL="685800" indent="0">
              <a:buClr>
                <a:schemeClr val="accent5"/>
              </a:buClr>
              <a:buFontTx/>
              <a:buNone/>
              <a:tabLst/>
              <a:defRPr sz="14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Clr>
                <a:schemeClr val="accent5"/>
              </a:buClr>
              <a:buFontTx/>
              <a:buNone/>
              <a:defRPr sz="11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Clr>
                <a:schemeClr val="accent5"/>
              </a:buClr>
              <a:buFontTx/>
              <a:buNone/>
              <a:defRPr sz="11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559300" cy="5143500"/>
          </a:xfrm>
          <a:solidFill>
            <a:schemeClr val="tx1">
              <a:lumMod val="50000"/>
            </a:schemeClr>
          </a:solidFill>
        </p:spPr>
        <p:txBody>
          <a:bodyPr tIns="457200"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949749" y="274639"/>
            <a:ext cx="3904650" cy="782265"/>
          </a:xfrm>
        </p:spPr>
        <p:txBody>
          <a:bodyPr/>
          <a:lstStyle>
            <a:lvl1pPr>
              <a:lnSpc>
                <a:spcPct val="90000"/>
              </a:lnSpc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949749" y="1119534"/>
            <a:ext cx="3904650" cy="243662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accent5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3080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294" y="274639"/>
            <a:ext cx="8106305" cy="513210"/>
          </a:xfrm>
        </p:spPr>
        <p:txBody>
          <a:bodyPr/>
          <a:lstStyle>
            <a:lvl1pPr>
              <a:lnSpc>
                <a:spcPct val="90000"/>
              </a:lnSpc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086" y="3432506"/>
            <a:ext cx="1506132" cy="744744"/>
          </a:xfrm>
        </p:spPr>
        <p:txBody>
          <a:bodyPr tIns="0" bIns="0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  <a:lvl2pPr marL="342900" indent="0" algn="ctr">
              <a:buFontTx/>
              <a:buNone/>
              <a:defRPr/>
            </a:lvl2pPr>
            <a:lvl3pPr marL="685800" indent="0" algn="ctr">
              <a:buFontTx/>
              <a:buNone/>
              <a:defRPr/>
            </a:lvl3pPr>
            <a:lvl4pPr marL="1028700" indent="0" algn="ctr">
              <a:buFontTx/>
              <a:buNone/>
              <a:defRPr/>
            </a:lvl4pPr>
            <a:lvl5pPr marL="1371600" indent="0" algn="ctr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584086" y="3200775"/>
            <a:ext cx="1506132" cy="231732"/>
          </a:xfrm>
        </p:spPr>
        <p:txBody>
          <a:bodyPr tIns="0" bIns="0">
            <a:noAutofit/>
          </a:bodyPr>
          <a:lstStyle>
            <a:lvl1pPr marL="0" indent="0" algn="ctr">
              <a:buFontTx/>
              <a:buNone/>
              <a:defRPr sz="1800" b="1">
                <a:solidFill>
                  <a:schemeClr val="tx1"/>
                </a:solidFill>
              </a:defRPr>
            </a:lvl1pPr>
            <a:lvl2pPr marL="342900" indent="0" algn="ctr">
              <a:buFontTx/>
              <a:buNone/>
              <a:defRPr/>
            </a:lvl2pPr>
            <a:lvl3pPr marL="685800" indent="0" algn="ctr">
              <a:buFontTx/>
              <a:buNone/>
              <a:defRPr/>
            </a:lvl3pPr>
            <a:lvl4pPr marL="1028700" indent="0" algn="ctr">
              <a:buFontTx/>
              <a:buNone/>
              <a:defRPr/>
            </a:lvl4pPr>
            <a:lvl5pPr marL="1371600" indent="0" algn="ctr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2669670" y="3432506"/>
            <a:ext cx="1506132" cy="744744"/>
          </a:xfrm>
        </p:spPr>
        <p:txBody>
          <a:bodyPr tIns="0" bIns="0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  <a:lvl2pPr marL="342900" indent="0" algn="ctr">
              <a:buFontTx/>
              <a:buNone/>
              <a:defRPr/>
            </a:lvl2pPr>
            <a:lvl3pPr marL="685800" indent="0" algn="ctr">
              <a:buFontTx/>
              <a:buNone/>
              <a:defRPr/>
            </a:lvl3pPr>
            <a:lvl4pPr marL="1028700" indent="0" algn="ctr">
              <a:buFontTx/>
              <a:buNone/>
              <a:defRPr/>
            </a:lvl4pPr>
            <a:lvl5pPr marL="1371600" indent="0" algn="ctr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2669670" y="3200775"/>
            <a:ext cx="1506132" cy="231732"/>
          </a:xfrm>
        </p:spPr>
        <p:txBody>
          <a:bodyPr tIns="0" bIns="0">
            <a:noAutofit/>
          </a:bodyPr>
          <a:lstStyle>
            <a:lvl1pPr marL="0" marR="0" indent="0" algn="ctr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  <a:defRPr sz="1800" b="1">
                <a:solidFill>
                  <a:schemeClr val="tx1"/>
                </a:solidFill>
              </a:defRPr>
            </a:lvl1pPr>
            <a:lvl2pPr marL="342900" indent="0" algn="ctr">
              <a:buFontTx/>
              <a:buNone/>
              <a:defRPr/>
            </a:lvl2pPr>
            <a:lvl3pPr marL="685800" indent="0" algn="ctr">
              <a:buFontTx/>
              <a:buNone/>
              <a:defRPr/>
            </a:lvl3pPr>
            <a:lvl4pPr marL="1028700" indent="0" algn="ctr">
              <a:buFontTx/>
              <a:buNone/>
              <a:defRPr/>
            </a:lvl4pPr>
            <a:lvl5pPr marL="1371600" indent="0" algn="ctr">
              <a:buFontTx/>
              <a:buNone/>
              <a:defRPr/>
            </a:lvl5pPr>
          </a:lstStyle>
          <a:p>
            <a:pPr marL="0" marR="0" lvl="0" indent="0" algn="ctr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761517" y="3432506"/>
            <a:ext cx="1506132" cy="744744"/>
          </a:xfrm>
        </p:spPr>
        <p:txBody>
          <a:bodyPr tIns="0" bIns="0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  <a:lvl2pPr marL="342900" indent="0" algn="ctr">
              <a:buFontTx/>
              <a:buNone/>
              <a:defRPr/>
            </a:lvl2pPr>
            <a:lvl3pPr marL="685800" indent="0" algn="ctr">
              <a:buFontTx/>
              <a:buNone/>
              <a:defRPr/>
            </a:lvl3pPr>
            <a:lvl4pPr marL="1028700" indent="0" algn="ctr">
              <a:buFontTx/>
              <a:buNone/>
              <a:defRPr/>
            </a:lvl4pPr>
            <a:lvl5pPr marL="1371600" indent="0" algn="ctr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761517" y="3200775"/>
            <a:ext cx="1506132" cy="231732"/>
          </a:xfrm>
        </p:spPr>
        <p:txBody>
          <a:bodyPr tIns="0" bIns="0">
            <a:noAutofit/>
          </a:bodyPr>
          <a:lstStyle>
            <a:lvl1pPr marL="0" indent="0" algn="ctr">
              <a:buFontTx/>
              <a:buNone/>
              <a:defRPr sz="1800" b="1">
                <a:solidFill>
                  <a:schemeClr val="tx1"/>
                </a:solidFill>
              </a:defRPr>
            </a:lvl1pPr>
            <a:lvl2pPr marL="342900" indent="0" algn="ctr">
              <a:buFontTx/>
              <a:buNone/>
              <a:defRPr/>
            </a:lvl2pPr>
            <a:lvl3pPr marL="685800" indent="0" algn="ctr">
              <a:buFontTx/>
              <a:buNone/>
              <a:defRPr/>
            </a:lvl3pPr>
            <a:lvl4pPr marL="1028700" indent="0" algn="ctr">
              <a:buFontTx/>
              <a:buNone/>
              <a:defRPr/>
            </a:lvl4pPr>
            <a:lvl5pPr marL="1371600" indent="0" algn="ctr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6834575" y="3432506"/>
            <a:ext cx="1506132" cy="744744"/>
          </a:xfrm>
        </p:spPr>
        <p:txBody>
          <a:bodyPr tIns="0" bIns="0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  <a:lvl2pPr marL="342900" indent="0" algn="ctr">
              <a:buFontTx/>
              <a:buNone/>
              <a:defRPr/>
            </a:lvl2pPr>
            <a:lvl3pPr marL="685800" indent="0" algn="ctr">
              <a:buFontTx/>
              <a:buNone/>
              <a:defRPr/>
            </a:lvl3pPr>
            <a:lvl4pPr marL="1028700" indent="0" algn="ctr">
              <a:buFontTx/>
              <a:buNone/>
              <a:defRPr/>
            </a:lvl4pPr>
            <a:lvl5pPr marL="1371600" indent="0" algn="ctr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834575" y="3200775"/>
            <a:ext cx="1506132" cy="231732"/>
          </a:xfrm>
        </p:spPr>
        <p:txBody>
          <a:bodyPr tIns="0" bIns="0">
            <a:noAutofit/>
          </a:bodyPr>
          <a:lstStyle>
            <a:lvl1pPr marL="0" indent="0" algn="ctr">
              <a:buFontTx/>
              <a:buNone/>
              <a:defRPr sz="1800" b="1">
                <a:solidFill>
                  <a:schemeClr val="tx1"/>
                </a:solidFill>
              </a:defRPr>
            </a:lvl1pPr>
            <a:lvl2pPr marL="342900" indent="0" algn="ctr">
              <a:buFontTx/>
              <a:buNone/>
              <a:defRPr/>
            </a:lvl2pPr>
            <a:lvl3pPr marL="685800" indent="0" algn="ctr">
              <a:buFontTx/>
              <a:buNone/>
              <a:defRPr/>
            </a:lvl3pPr>
            <a:lvl4pPr marL="1028700" indent="0" algn="ctr">
              <a:buFontTx/>
              <a:buNone/>
              <a:defRPr/>
            </a:lvl4pPr>
            <a:lvl5pPr marL="1371600" indent="0" algn="ctr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9"/>
          </p:nvPr>
        </p:nvSpPr>
        <p:spPr>
          <a:xfrm>
            <a:off x="504294" y="787850"/>
            <a:ext cx="8106305" cy="243662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accent5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E7FF16-19F7-C644-B00B-30416F0FCC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294" y="4765738"/>
            <a:ext cx="1086340" cy="2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4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tanzanit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DDD8B76-EF09-C549-9E0D-7CB8361C3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90" t="16097" r="36006" b="23144"/>
          <a:stretch/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04295" y="972254"/>
            <a:ext cx="7065738" cy="1757287"/>
          </a:xfrm>
        </p:spPr>
        <p:txBody>
          <a:bodyPr anchor="b"/>
          <a:lstStyle>
            <a:lvl1pPr>
              <a:lnSpc>
                <a:spcPct val="90000"/>
              </a:lnSpc>
              <a:defRPr sz="3600" b="1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This is a divider slide with 2-3 lines for a long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04294" y="2757731"/>
            <a:ext cx="4070303" cy="85417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rgbClr val="FFFFFF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smtClean="0">
                <a:solidFill>
                  <a:srgbClr val="53565B">
                    <a:lumMod val="60000"/>
                    <a:lumOff val="40000"/>
                  </a:srgb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53565B">
                  <a:lumMod val="60000"/>
                  <a:lumOff val="40000"/>
                </a:srgbClr>
              </a:solidFill>
              <a:latin typeface="Arial" charset="0"/>
              <a:cs typeface="Arial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0DECF4-D708-834D-AFF9-FAEB30170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5300" y="4496451"/>
            <a:ext cx="1802008" cy="38709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2DC4785-2D5A-5F4D-90FF-175499B29E5D}"/>
              </a:ext>
            </a:extLst>
          </p:cNvPr>
          <p:cNvGrpSpPr/>
          <p:nvPr userDrawn="1"/>
        </p:nvGrpSpPr>
        <p:grpSpPr>
          <a:xfrm>
            <a:off x="-318359" y="-161982"/>
            <a:ext cx="10449286" cy="635114"/>
            <a:chOff x="-392219" y="2116235"/>
            <a:chExt cx="10449286" cy="63511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6558042-43E9-1D44-B2B7-7016ABD56C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>
              <a:off x="-392219" y="2161954"/>
              <a:ext cx="2931664" cy="589395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EAA951C-F264-A846-9115-A7F7A903C9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>
              <a:off x="2113655" y="2150419"/>
              <a:ext cx="2931664" cy="58939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2D6BB8C-6E6E-A54C-8305-CDB7AF0F968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>
              <a:off x="4619529" y="2138884"/>
              <a:ext cx="2931664" cy="58939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16AD4C1-F5CE-9341-88BC-9D2CCEF4BE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>
              <a:off x="7125403" y="2127349"/>
              <a:ext cx="2931664" cy="589395"/>
            </a:xfrm>
            <a:prstGeom prst="rect">
              <a:avLst/>
            </a:prstGeom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ECBFB7F-78EA-EB4D-BD04-EE637FFD3588}"/>
                </a:ext>
              </a:extLst>
            </p:cNvPr>
            <p:cNvSpPr/>
            <p:nvPr userDrawn="1"/>
          </p:nvSpPr>
          <p:spPr>
            <a:xfrm>
              <a:off x="2697991" y="2627852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F30BA9A-B250-D248-A80D-56A713BCDECF}"/>
                </a:ext>
              </a:extLst>
            </p:cNvPr>
            <p:cNvSpPr/>
            <p:nvPr userDrawn="1"/>
          </p:nvSpPr>
          <p:spPr>
            <a:xfrm>
              <a:off x="2247141" y="225002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9431802-3401-994F-877E-B80949F02316}"/>
                </a:ext>
              </a:extLst>
            </p:cNvPr>
            <p:cNvSpPr/>
            <p:nvPr userDrawn="1"/>
          </p:nvSpPr>
          <p:spPr>
            <a:xfrm>
              <a:off x="1130026" y="2360965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F6034A8-BBD2-214F-B175-87E77001B0C4}"/>
                </a:ext>
              </a:extLst>
            </p:cNvPr>
            <p:cNvSpPr/>
            <p:nvPr userDrawn="1"/>
          </p:nvSpPr>
          <p:spPr>
            <a:xfrm>
              <a:off x="4024450" y="2396650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EE2EC41-2063-9A4A-AE5F-ECF4EAFDBE65}"/>
                </a:ext>
              </a:extLst>
            </p:cNvPr>
            <p:cNvSpPr/>
            <p:nvPr userDrawn="1"/>
          </p:nvSpPr>
          <p:spPr>
            <a:xfrm>
              <a:off x="5362166" y="2161954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CE64235-F186-984F-AC63-1CC8BBE8AA97}"/>
                </a:ext>
              </a:extLst>
            </p:cNvPr>
            <p:cNvSpPr/>
            <p:nvPr userDrawn="1"/>
          </p:nvSpPr>
          <p:spPr>
            <a:xfrm>
              <a:off x="5727021" y="268832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8465922-C516-894C-B8EF-6EF2B7ED2FA0}"/>
                </a:ext>
              </a:extLst>
            </p:cNvPr>
            <p:cNvSpPr/>
            <p:nvPr userDrawn="1"/>
          </p:nvSpPr>
          <p:spPr>
            <a:xfrm>
              <a:off x="6307275" y="2456651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2BDD55B-5AEF-9D4A-A719-4CA23AA348F9}"/>
                </a:ext>
              </a:extLst>
            </p:cNvPr>
            <p:cNvSpPr/>
            <p:nvPr userDrawn="1"/>
          </p:nvSpPr>
          <p:spPr>
            <a:xfrm>
              <a:off x="6419643" y="2116235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FCBA7E9-D226-7B40-ACAE-882EE9803731}"/>
                </a:ext>
              </a:extLst>
            </p:cNvPr>
            <p:cNvSpPr/>
            <p:nvPr userDrawn="1"/>
          </p:nvSpPr>
          <p:spPr>
            <a:xfrm>
              <a:off x="8188374" y="2233738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49494F7-2A68-BF42-98C8-81CE8B1C47F5}"/>
                </a:ext>
              </a:extLst>
            </p:cNvPr>
            <p:cNvSpPr/>
            <p:nvPr userDrawn="1"/>
          </p:nvSpPr>
          <p:spPr>
            <a:xfrm>
              <a:off x="8813304" y="2459860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929F79C-9605-5149-BD25-368F733AF90B}"/>
                </a:ext>
              </a:extLst>
            </p:cNvPr>
            <p:cNvSpPr/>
            <p:nvPr userDrawn="1"/>
          </p:nvSpPr>
          <p:spPr>
            <a:xfrm>
              <a:off x="348729" y="2201973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B4B7899-8F5B-8E4E-9E44-4341EC0E90AE}"/>
                </a:ext>
              </a:extLst>
            </p:cNvPr>
            <p:cNvSpPr/>
            <p:nvPr userDrawn="1"/>
          </p:nvSpPr>
          <p:spPr>
            <a:xfrm>
              <a:off x="140011" y="2508466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09CB9B0-F395-3A4D-ABEA-F478C57534D1}"/>
                </a:ext>
              </a:extLst>
            </p:cNvPr>
            <p:cNvSpPr/>
            <p:nvPr userDrawn="1"/>
          </p:nvSpPr>
          <p:spPr>
            <a:xfrm>
              <a:off x="1635090" y="263131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turquois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smtClean="0">
                <a:solidFill>
                  <a:srgbClr val="53565B">
                    <a:lumMod val="60000"/>
                    <a:lumOff val="40000"/>
                  </a:srgb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53565B">
                  <a:lumMod val="60000"/>
                  <a:lumOff val="40000"/>
                </a:srgbClr>
              </a:solidFill>
              <a:latin typeface="Arial" charset="0"/>
              <a:cs typeface="Arial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B90FE55-FD62-9C4D-BB69-0FC05A2499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295" y="1100376"/>
            <a:ext cx="7065738" cy="1757287"/>
          </a:xfrm>
        </p:spPr>
        <p:txBody>
          <a:bodyPr anchor="b"/>
          <a:lstStyle>
            <a:lvl1pPr>
              <a:lnSpc>
                <a:spcPct val="90000"/>
              </a:lnSpc>
              <a:defRPr sz="3600" b="1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This is a divider slide with 2-3 lines for a long title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8EF33CE-04C3-5F43-ADA7-0E9EB8C54A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4294" y="2857663"/>
            <a:ext cx="4070303" cy="85417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rgbClr val="FFFFFF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0BEE43-9133-6E4F-A61D-A02CEDA056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300" y="4496451"/>
            <a:ext cx="1802008" cy="38709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654A1EE1-62EA-5248-861C-C49826EEB3B5}"/>
              </a:ext>
            </a:extLst>
          </p:cNvPr>
          <p:cNvGrpSpPr/>
          <p:nvPr userDrawn="1"/>
        </p:nvGrpSpPr>
        <p:grpSpPr>
          <a:xfrm>
            <a:off x="-318359" y="-161982"/>
            <a:ext cx="10449286" cy="635114"/>
            <a:chOff x="-392219" y="2116235"/>
            <a:chExt cx="10449286" cy="635114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4C2136E-1405-9246-8881-449A6D133F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alphaModFix amt="64000"/>
            </a:blip>
            <a:stretch>
              <a:fillRect/>
            </a:stretch>
          </p:blipFill>
          <p:spPr>
            <a:xfrm>
              <a:off x="-392219" y="2161954"/>
              <a:ext cx="2931664" cy="58939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D22B5D7-BA78-9A4A-AEA7-427ED453A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alphaModFix amt="64000"/>
            </a:blip>
            <a:stretch>
              <a:fillRect/>
            </a:stretch>
          </p:blipFill>
          <p:spPr>
            <a:xfrm>
              <a:off x="2113655" y="2150419"/>
              <a:ext cx="2931664" cy="58939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1A73E52-1964-3D46-9AAD-94F94061A18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alphaModFix amt="64000"/>
            </a:blip>
            <a:stretch>
              <a:fillRect/>
            </a:stretch>
          </p:blipFill>
          <p:spPr>
            <a:xfrm>
              <a:off x="4619529" y="2138884"/>
              <a:ext cx="2931664" cy="58939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5035EEF-84D7-CB4C-B3D0-2AB86031B0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alphaModFix amt="64000"/>
            </a:blip>
            <a:stretch>
              <a:fillRect/>
            </a:stretch>
          </p:blipFill>
          <p:spPr>
            <a:xfrm>
              <a:off x="7125403" y="2127349"/>
              <a:ext cx="2931664" cy="589395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BABC443-7A7C-D942-8A57-CF6F58D9F384}"/>
                </a:ext>
              </a:extLst>
            </p:cNvPr>
            <p:cNvSpPr/>
            <p:nvPr userDrawn="1"/>
          </p:nvSpPr>
          <p:spPr>
            <a:xfrm>
              <a:off x="2697991" y="2627852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DF0739E-9D30-BE44-A22D-CA25276EE731}"/>
                </a:ext>
              </a:extLst>
            </p:cNvPr>
            <p:cNvSpPr/>
            <p:nvPr userDrawn="1"/>
          </p:nvSpPr>
          <p:spPr>
            <a:xfrm>
              <a:off x="2247141" y="225002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8036A57-EF46-5F49-8D46-B55C681A2D87}"/>
                </a:ext>
              </a:extLst>
            </p:cNvPr>
            <p:cNvSpPr/>
            <p:nvPr userDrawn="1"/>
          </p:nvSpPr>
          <p:spPr>
            <a:xfrm>
              <a:off x="1130026" y="2360965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B4AA7C2-1365-9642-9CBD-B2E095DF1ED5}"/>
                </a:ext>
              </a:extLst>
            </p:cNvPr>
            <p:cNvSpPr/>
            <p:nvPr userDrawn="1"/>
          </p:nvSpPr>
          <p:spPr>
            <a:xfrm>
              <a:off x="4024450" y="2396650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F57800C-9187-7243-9C32-7957BB5C14E6}"/>
                </a:ext>
              </a:extLst>
            </p:cNvPr>
            <p:cNvSpPr/>
            <p:nvPr userDrawn="1"/>
          </p:nvSpPr>
          <p:spPr>
            <a:xfrm>
              <a:off x="5362166" y="2161954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AB148A6-C563-1346-B1A5-5D6238CC63CF}"/>
                </a:ext>
              </a:extLst>
            </p:cNvPr>
            <p:cNvSpPr/>
            <p:nvPr userDrawn="1"/>
          </p:nvSpPr>
          <p:spPr>
            <a:xfrm>
              <a:off x="5727021" y="268832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1EE9572-9868-5C41-B878-B1EAC587E2CF}"/>
                </a:ext>
              </a:extLst>
            </p:cNvPr>
            <p:cNvSpPr/>
            <p:nvPr userDrawn="1"/>
          </p:nvSpPr>
          <p:spPr>
            <a:xfrm>
              <a:off x="6307275" y="2456651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CBFC01-0592-3E4B-BDCE-80FEB33BD13C}"/>
                </a:ext>
              </a:extLst>
            </p:cNvPr>
            <p:cNvSpPr/>
            <p:nvPr userDrawn="1"/>
          </p:nvSpPr>
          <p:spPr>
            <a:xfrm>
              <a:off x="6419643" y="2116235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E41386-0115-764F-9DC0-8283FB74AB38}"/>
                </a:ext>
              </a:extLst>
            </p:cNvPr>
            <p:cNvSpPr/>
            <p:nvPr userDrawn="1"/>
          </p:nvSpPr>
          <p:spPr>
            <a:xfrm>
              <a:off x="8188374" y="2233738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8FE1756-7A41-1148-81EE-60CB2FA8F3A5}"/>
                </a:ext>
              </a:extLst>
            </p:cNvPr>
            <p:cNvSpPr/>
            <p:nvPr userDrawn="1"/>
          </p:nvSpPr>
          <p:spPr>
            <a:xfrm>
              <a:off x="8813304" y="2459860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FD36E32-5802-984A-873D-8D5161238EBF}"/>
                </a:ext>
              </a:extLst>
            </p:cNvPr>
            <p:cNvSpPr/>
            <p:nvPr userDrawn="1"/>
          </p:nvSpPr>
          <p:spPr>
            <a:xfrm>
              <a:off x="348729" y="2201973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48B641B-BC99-F149-ADFB-914D5EAEE115}"/>
                </a:ext>
              </a:extLst>
            </p:cNvPr>
            <p:cNvSpPr/>
            <p:nvPr userDrawn="1"/>
          </p:nvSpPr>
          <p:spPr>
            <a:xfrm>
              <a:off x="140011" y="2508466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32BB60E-1988-F848-8305-2FF25B451A87}"/>
                </a:ext>
              </a:extLst>
            </p:cNvPr>
            <p:cNvSpPr/>
            <p:nvPr userDrawn="1"/>
          </p:nvSpPr>
          <p:spPr>
            <a:xfrm>
              <a:off x="1635090" y="263131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slate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smtClean="0">
                <a:solidFill>
                  <a:srgbClr val="53565B">
                    <a:lumMod val="60000"/>
                    <a:lumOff val="40000"/>
                  </a:srgb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53565B">
                  <a:lumMod val="60000"/>
                  <a:lumOff val="40000"/>
                </a:srgbClr>
              </a:solidFill>
              <a:latin typeface="Arial" charset="0"/>
              <a:cs typeface="Arial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8CB6EF0-C404-DE41-BB79-2A18E975E9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295" y="1100376"/>
            <a:ext cx="7065738" cy="1757287"/>
          </a:xfrm>
        </p:spPr>
        <p:txBody>
          <a:bodyPr anchor="b"/>
          <a:lstStyle>
            <a:lvl1pPr>
              <a:lnSpc>
                <a:spcPct val="90000"/>
              </a:lnSpc>
              <a:defRPr sz="3600" b="1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This is a divider slide with 2-3 lines for a long title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F13A44E6-1D6D-C749-92E1-70E212D584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4294" y="2857663"/>
            <a:ext cx="4070303" cy="85417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rgbClr val="FFFFFF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C97C4C-7B33-B74F-B63E-479DC8324C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300" y="4496451"/>
            <a:ext cx="1802008" cy="387098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9A766E6-0E20-7945-ABB0-503A223688D3}"/>
              </a:ext>
            </a:extLst>
          </p:cNvPr>
          <p:cNvGrpSpPr/>
          <p:nvPr userDrawn="1"/>
        </p:nvGrpSpPr>
        <p:grpSpPr>
          <a:xfrm>
            <a:off x="-318359" y="-161982"/>
            <a:ext cx="10449286" cy="635114"/>
            <a:chOff x="-392219" y="2116235"/>
            <a:chExt cx="10449286" cy="635114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E8711F5-1408-F84B-A700-23A1EF0FFF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alphaModFix amt="64000"/>
            </a:blip>
            <a:stretch>
              <a:fillRect/>
            </a:stretch>
          </p:blipFill>
          <p:spPr>
            <a:xfrm>
              <a:off x="-392219" y="2161954"/>
              <a:ext cx="2931664" cy="58939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36E5656-2192-9D4D-AC62-C8125CB855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alphaModFix amt="64000"/>
            </a:blip>
            <a:stretch>
              <a:fillRect/>
            </a:stretch>
          </p:blipFill>
          <p:spPr>
            <a:xfrm>
              <a:off x="2113655" y="2150419"/>
              <a:ext cx="2931664" cy="58939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D27AF6E7-1048-CC45-BECF-37CF304222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alphaModFix amt="64000"/>
            </a:blip>
            <a:stretch>
              <a:fillRect/>
            </a:stretch>
          </p:blipFill>
          <p:spPr>
            <a:xfrm>
              <a:off x="4619529" y="2138884"/>
              <a:ext cx="2931664" cy="58939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46FA748-9BCC-2940-8C0D-E69BFD738A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alphaModFix amt="64000"/>
            </a:blip>
            <a:stretch>
              <a:fillRect/>
            </a:stretch>
          </p:blipFill>
          <p:spPr>
            <a:xfrm>
              <a:off x="7125403" y="2127349"/>
              <a:ext cx="2931664" cy="589395"/>
            </a:xfrm>
            <a:prstGeom prst="rect">
              <a:avLst/>
            </a:prstGeom>
          </p:spPr>
        </p:pic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2A6ED1D-8443-3347-AC8F-A068FB84A838}"/>
                </a:ext>
              </a:extLst>
            </p:cNvPr>
            <p:cNvSpPr/>
            <p:nvPr userDrawn="1"/>
          </p:nvSpPr>
          <p:spPr>
            <a:xfrm>
              <a:off x="2697991" y="2627852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AF41882-AED4-1343-B5F4-E5408740E12F}"/>
                </a:ext>
              </a:extLst>
            </p:cNvPr>
            <p:cNvSpPr/>
            <p:nvPr userDrawn="1"/>
          </p:nvSpPr>
          <p:spPr>
            <a:xfrm>
              <a:off x="2247141" y="225002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2BB4BE7-6CC5-634C-B1AD-BDA186909115}"/>
                </a:ext>
              </a:extLst>
            </p:cNvPr>
            <p:cNvSpPr/>
            <p:nvPr userDrawn="1"/>
          </p:nvSpPr>
          <p:spPr>
            <a:xfrm>
              <a:off x="1130026" y="2360965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E660E7F-B894-8B4A-A837-1FEC6518EF75}"/>
                </a:ext>
              </a:extLst>
            </p:cNvPr>
            <p:cNvSpPr/>
            <p:nvPr userDrawn="1"/>
          </p:nvSpPr>
          <p:spPr>
            <a:xfrm>
              <a:off x="4024450" y="2396650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3CCE52A-44A4-DB4E-B548-8C6920A7CF67}"/>
                </a:ext>
              </a:extLst>
            </p:cNvPr>
            <p:cNvSpPr/>
            <p:nvPr userDrawn="1"/>
          </p:nvSpPr>
          <p:spPr>
            <a:xfrm>
              <a:off x="5362166" y="2161954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C0AF72F-AEC9-8349-9623-EEF86A24D535}"/>
                </a:ext>
              </a:extLst>
            </p:cNvPr>
            <p:cNvSpPr/>
            <p:nvPr userDrawn="1"/>
          </p:nvSpPr>
          <p:spPr>
            <a:xfrm>
              <a:off x="5727021" y="268832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E021357-745E-B149-9765-BD5F0A57DC17}"/>
                </a:ext>
              </a:extLst>
            </p:cNvPr>
            <p:cNvSpPr/>
            <p:nvPr userDrawn="1"/>
          </p:nvSpPr>
          <p:spPr>
            <a:xfrm>
              <a:off x="6307275" y="2456651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2DACEBE-B513-D44B-9E9F-E45640BADFA9}"/>
                </a:ext>
              </a:extLst>
            </p:cNvPr>
            <p:cNvSpPr/>
            <p:nvPr userDrawn="1"/>
          </p:nvSpPr>
          <p:spPr>
            <a:xfrm>
              <a:off x="6419643" y="2116235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A15154F-97A5-6349-B28F-C981DC2AAF91}"/>
                </a:ext>
              </a:extLst>
            </p:cNvPr>
            <p:cNvSpPr/>
            <p:nvPr userDrawn="1"/>
          </p:nvSpPr>
          <p:spPr>
            <a:xfrm>
              <a:off x="8188374" y="2233738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89E92B-7255-5446-B651-ACCE57AAE0D4}"/>
                </a:ext>
              </a:extLst>
            </p:cNvPr>
            <p:cNvSpPr/>
            <p:nvPr userDrawn="1"/>
          </p:nvSpPr>
          <p:spPr>
            <a:xfrm>
              <a:off x="8813304" y="2459860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A621C91-21BF-3640-9A9E-06DCB5E0A5E1}"/>
                </a:ext>
              </a:extLst>
            </p:cNvPr>
            <p:cNvSpPr/>
            <p:nvPr userDrawn="1"/>
          </p:nvSpPr>
          <p:spPr>
            <a:xfrm>
              <a:off x="348729" y="2201973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E48FFAE-B7AB-C741-86D6-3A679347721D}"/>
                </a:ext>
              </a:extLst>
            </p:cNvPr>
            <p:cNvSpPr/>
            <p:nvPr userDrawn="1"/>
          </p:nvSpPr>
          <p:spPr>
            <a:xfrm>
              <a:off x="140011" y="2508466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D8CE19D-107D-2445-8A85-C9FCEC4C6039}"/>
                </a:ext>
              </a:extLst>
            </p:cNvPr>
            <p:cNvSpPr/>
            <p:nvPr userDrawn="1"/>
          </p:nvSpPr>
          <p:spPr>
            <a:xfrm>
              <a:off x="1635090" y="263131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ne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smtClean="0">
                <a:solidFill>
                  <a:srgbClr val="53565B">
                    <a:lumMod val="60000"/>
                    <a:lumOff val="40000"/>
                  </a:srgb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53565B">
                  <a:lumMod val="60000"/>
                  <a:lumOff val="40000"/>
                </a:srgbClr>
              </a:solidFill>
              <a:latin typeface="Arial" charset="0"/>
              <a:cs typeface="Arial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D44F48C-FE77-4344-914D-E5CBF03A1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295" y="1100376"/>
            <a:ext cx="7065738" cy="1757287"/>
          </a:xfrm>
        </p:spPr>
        <p:txBody>
          <a:bodyPr anchor="b"/>
          <a:lstStyle>
            <a:lvl1pPr>
              <a:lnSpc>
                <a:spcPct val="90000"/>
              </a:lnSpc>
              <a:defRPr sz="3600" b="1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This is a divider slide with 2-3 lines for a long 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7DD8A42-16E0-2247-A7A5-3F955AB6F1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4294" y="2857663"/>
            <a:ext cx="4070303" cy="85417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rgbClr val="FFFFFF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B34FC5-EBB3-D344-98D2-5A491EC73F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300" y="4496451"/>
            <a:ext cx="1802008" cy="38709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613234DB-28F9-FB4D-9717-4C7EAA4967C8}"/>
              </a:ext>
            </a:extLst>
          </p:cNvPr>
          <p:cNvGrpSpPr/>
          <p:nvPr userDrawn="1"/>
        </p:nvGrpSpPr>
        <p:grpSpPr>
          <a:xfrm>
            <a:off x="-318359" y="-161982"/>
            <a:ext cx="10449286" cy="635114"/>
            <a:chOff x="-392219" y="2116235"/>
            <a:chExt cx="10449286" cy="635114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EC5AAB7-E900-2341-B074-5380F82906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alphaModFix amt="64000"/>
            </a:blip>
            <a:stretch>
              <a:fillRect/>
            </a:stretch>
          </p:blipFill>
          <p:spPr>
            <a:xfrm>
              <a:off x="-392219" y="2161954"/>
              <a:ext cx="2931664" cy="58939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AA66351-7F1E-E44A-A2FF-C050C513F4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alphaModFix amt="64000"/>
            </a:blip>
            <a:stretch>
              <a:fillRect/>
            </a:stretch>
          </p:blipFill>
          <p:spPr>
            <a:xfrm>
              <a:off x="2113655" y="2150419"/>
              <a:ext cx="2931664" cy="58939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359C778-DC0E-8A49-BAEB-0F7D69D78D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alphaModFix amt="64000"/>
            </a:blip>
            <a:stretch>
              <a:fillRect/>
            </a:stretch>
          </p:blipFill>
          <p:spPr>
            <a:xfrm>
              <a:off x="4619529" y="2138884"/>
              <a:ext cx="2931664" cy="58939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2634E52-28D2-7D4C-AA6B-38981DEA61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alphaModFix amt="64000"/>
            </a:blip>
            <a:stretch>
              <a:fillRect/>
            </a:stretch>
          </p:blipFill>
          <p:spPr>
            <a:xfrm>
              <a:off x="7125403" y="2127349"/>
              <a:ext cx="2931664" cy="589395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94658BE-C35E-B84C-986F-92DB3DEED75B}"/>
                </a:ext>
              </a:extLst>
            </p:cNvPr>
            <p:cNvSpPr/>
            <p:nvPr userDrawn="1"/>
          </p:nvSpPr>
          <p:spPr>
            <a:xfrm>
              <a:off x="2697991" y="2627852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8E8542A-AB82-C444-B348-FE0C757D2DA8}"/>
                </a:ext>
              </a:extLst>
            </p:cNvPr>
            <p:cNvSpPr/>
            <p:nvPr userDrawn="1"/>
          </p:nvSpPr>
          <p:spPr>
            <a:xfrm>
              <a:off x="2247141" y="225002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1965694-73D0-974F-BEC6-05375E3537E7}"/>
                </a:ext>
              </a:extLst>
            </p:cNvPr>
            <p:cNvSpPr/>
            <p:nvPr userDrawn="1"/>
          </p:nvSpPr>
          <p:spPr>
            <a:xfrm>
              <a:off x="1130026" y="2360965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376BB57-2EB6-9C46-AB14-106F467875D3}"/>
                </a:ext>
              </a:extLst>
            </p:cNvPr>
            <p:cNvSpPr/>
            <p:nvPr userDrawn="1"/>
          </p:nvSpPr>
          <p:spPr>
            <a:xfrm>
              <a:off x="4024450" y="2396650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6A1C64F-134A-1845-88CB-669D385538CA}"/>
                </a:ext>
              </a:extLst>
            </p:cNvPr>
            <p:cNvSpPr/>
            <p:nvPr userDrawn="1"/>
          </p:nvSpPr>
          <p:spPr>
            <a:xfrm>
              <a:off x="5362166" y="2161954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1C6273D-725D-0B4C-96EC-165A19430D63}"/>
                </a:ext>
              </a:extLst>
            </p:cNvPr>
            <p:cNvSpPr/>
            <p:nvPr userDrawn="1"/>
          </p:nvSpPr>
          <p:spPr>
            <a:xfrm>
              <a:off x="5727021" y="268832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6ACE7D8-9353-9045-9314-A10725F30F31}"/>
                </a:ext>
              </a:extLst>
            </p:cNvPr>
            <p:cNvSpPr/>
            <p:nvPr userDrawn="1"/>
          </p:nvSpPr>
          <p:spPr>
            <a:xfrm>
              <a:off x="6307275" y="2456651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7C2B388-6076-6349-B9CA-444E57D1EE6A}"/>
                </a:ext>
              </a:extLst>
            </p:cNvPr>
            <p:cNvSpPr/>
            <p:nvPr userDrawn="1"/>
          </p:nvSpPr>
          <p:spPr>
            <a:xfrm>
              <a:off x="6419643" y="2116235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9442A78-FA51-0746-B6ED-436BCEC3135B}"/>
                </a:ext>
              </a:extLst>
            </p:cNvPr>
            <p:cNvSpPr/>
            <p:nvPr userDrawn="1"/>
          </p:nvSpPr>
          <p:spPr>
            <a:xfrm>
              <a:off x="8188374" y="2233738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B2241E4-9228-C84B-AD99-4BB52F61F022}"/>
                </a:ext>
              </a:extLst>
            </p:cNvPr>
            <p:cNvSpPr/>
            <p:nvPr userDrawn="1"/>
          </p:nvSpPr>
          <p:spPr>
            <a:xfrm>
              <a:off x="8813304" y="2459860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AFB54FF-3599-0A49-AD3E-98E33CA4684E}"/>
                </a:ext>
              </a:extLst>
            </p:cNvPr>
            <p:cNvSpPr/>
            <p:nvPr userDrawn="1"/>
          </p:nvSpPr>
          <p:spPr>
            <a:xfrm>
              <a:off x="348729" y="2201973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1AA223B-A514-AD43-A58F-FBBA8CB5A11E}"/>
                </a:ext>
              </a:extLst>
            </p:cNvPr>
            <p:cNvSpPr/>
            <p:nvPr userDrawn="1"/>
          </p:nvSpPr>
          <p:spPr>
            <a:xfrm>
              <a:off x="140011" y="2508466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340A4BE-D8C6-384B-8198-356EDFCC8D9C}"/>
                </a:ext>
              </a:extLst>
            </p:cNvPr>
            <p:cNvSpPr/>
            <p:nvPr userDrawn="1"/>
          </p:nvSpPr>
          <p:spPr>
            <a:xfrm>
              <a:off x="1635090" y="263131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stone)">
    <p:bg>
      <p:bgPr>
        <a:gradFill flip="none" rotWithShape="1">
          <a:gsLst>
            <a:gs pos="0">
              <a:srgbClr val="FFFFFF"/>
            </a:gs>
            <a:gs pos="100000">
              <a:schemeClr val="tx1">
                <a:lumMod val="20000"/>
                <a:lumOff val="80000"/>
                <a:alpha val="6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5" t="18294" r="3332"/>
          <a:stretch/>
        </p:blipFill>
        <p:spPr>
          <a:xfrm>
            <a:off x="0" y="0"/>
            <a:ext cx="9144000" cy="461726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4631517"/>
            <a:ext cx="9144000" cy="5119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886015" y="1170260"/>
            <a:ext cx="7371970" cy="2405637"/>
          </a:xfrm>
        </p:spPr>
        <p:txBody>
          <a:bodyPr lIns="0" tIns="0" rIns="0" bIns="0" rtlCol="0" anchor="ctr" anchorCtr="0">
            <a:normAutofit/>
          </a:bodyPr>
          <a:lstStyle>
            <a:lvl1pPr algn="ctr">
              <a:defRPr lang="en-US" sz="4800" b="1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Really epic quote that makes everyone think. 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52131" y="3623148"/>
            <a:ext cx="3439739" cy="276999"/>
          </a:xfrm>
          <a:ln>
            <a:noFill/>
          </a:ln>
        </p:spPr>
        <p:txBody>
          <a:bodyPr wrap="square" tIns="0" bIns="0" anchor="t" anchorCtr="0">
            <a:spAutoFit/>
          </a:bodyPr>
          <a:lstStyle>
            <a:lvl1pPr marL="0" indent="0" algn="ctr">
              <a:buNone/>
              <a:defRPr sz="2000" cap="none" baseline="0">
                <a:solidFill>
                  <a:schemeClr val="accent5"/>
                </a:solidFill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— Quoted Source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C653D4-1ED0-0447-BB1B-6C2E7A92C6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294" y="4765738"/>
            <a:ext cx="1086340" cy="23336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tanzanite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6" t="18142" r="3270"/>
          <a:stretch/>
        </p:blipFill>
        <p:spPr>
          <a:xfrm>
            <a:off x="0" y="0"/>
            <a:ext cx="9144000" cy="4615393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4631517"/>
            <a:ext cx="9144000" cy="5119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86015" y="1170260"/>
            <a:ext cx="7371970" cy="2405637"/>
          </a:xfrm>
        </p:spPr>
        <p:txBody>
          <a:bodyPr lIns="0" tIns="0" rIns="0" bIns="0" rtlCol="0" anchor="ctr" anchorCtr="0">
            <a:normAutofit/>
          </a:bodyPr>
          <a:lstStyle>
            <a:lvl1pPr algn="ctr">
              <a:defRPr lang="en-US" sz="4800" b="1" cap="none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Really epic quote that makes everyone think. 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52131" y="3623148"/>
            <a:ext cx="3439739" cy="276999"/>
          </a:xfrm>
          <a:ln>
            <a:noFill/>
          </a:ln>
        </p:spPr>
        <p:txBody>
          <a:bodyPr wrap="square" tIns="0" bIns="0" anchor="t" anchorCtr="0">
            <a:spAutoFit/>
          </a:bodyPr>
          <a:lstStyle>
            <a:lvl1pPr marL="0" indent="0" algn="ctr">
              <a:buNone/>
              <a:defRPr sz="2000" cap="none" baseline="0">
                <a:solidFill>
                  <a:srgbClr val="FFFFFF"/>
                </a:solidFill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— Quoted Source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5C5287-F8CB-CE42-9DD2-EEF7E298E89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294" y="4765738"/>
            <a:ext cx="1086340" cy="23336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turquois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5" t="18294" r="3332"/>
          <a:stretch/>
        </p:blipFill>
        <p:spPr>
          <a:xfrm>
            <a:off x="0" y="0"/>
            <a:ext cx="9144000" cy="461726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4631517"/>
            <a:ext cx="9144000" cy="5119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86015" y="1170260"/>
            <a:ext cx="7371970" cy="2405637"/>
          </a:xfrm>
        </p:spPr>
        <p:txBody>
          <a:bodyPr lIns="0" tIns="0" rIns="0" bIns="0" rtlCol="0" anchor="ctr" anchorCtr="0">
            <a:normAutofit/>
          </a:bodyPr>
          <a:lstStyle>
            <a:lvl1pPr algn="ctr">
              <a:defRPr lang="en-US" sz="4800" b="1" cap="none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Really epic quote that makes everyone think. 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52131" y="3623148"/>
            <a:ext cx="3439739" cy="276999"/>
          </a:xfrm>
          <a:ln>
            <a:noFill/>
          </a:ln>
        </p:spPr>
        <p:txBody>
          <a:bodyPr wrap="square" tIns="0" bIns="0" anchor="t" anchorCtr="0">
            <a:spAutoFit/>
          </a:bodyPr>
          <a:lstStyle>
            <a:lvl1pPr marL="0" indent="0" algn="ctr">
              <a:buNone/>
              <a:defRPr sz="2000" cap="none" baseline="0">
                <a:solidFill>
                  <a:srgbClr val="FFFFFF"/>
                </a:solidFill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— Quoted Source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567DBC-E1A7-2E46-9CFD-59661FB84B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294" y="4765738"/>
            <a:ext cx="1086340" cy="23336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(stone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363186" y="476873"/>
            <a:ext cx="6396640" cy="4277409"/>
          </a:xfrm>
        </p:spPr>
        <p:txBody>
          <a:bodyPr>
            <a:noAutofit/>
          </a:bodyPr>
          <a:lstStyle>
            <a:lvl1pPr marL="285750" indent="-166688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Font typeface="Arial" charset="0"/>
              <a:buChar char="•"/>
              <a:tabLst/>
              <a:defRPr sz="1800" cap="none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231775" indent="-115888">
              <a:lnSpc>
                <a:spcPct val="75000"/>
              </a:lnSpc>
              <a:buClr>
                <a:schemeClr val="accent5"/>
              </a:buClr>
              <a:tabLst/>
              <a:defRPr sz="1200">
                <a:solidFill>
                  <a:schemeClr val="accent5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5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accent5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2238499" cy="51435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42550" y="311216"/>
            <a:ext cx="1612773" cy="58101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FontTx/>
              <a:buNone/>
              <a:defRPr sz="2800" b="1" cap="none" baseline="0">
                <a:solidFill>
                  <a:schemeClr val="tx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2504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slat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6" t="18142" r="3270"/>
          <a:stretch/>
        </p:blipFill>
        <p:spPr>
          <a:xfrm>
            <a:off x="0" y="0"/>
            <a:ext cx="9144000" cy="4615393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4631517"/>
            <a:ext cx="9144000" cy="5119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86015" y="1170260"/>
            <a:ext cx="7371970" cy="2405637"/>
          </a:xfrm>
        </p:spPr>
        <p:txBody>
          <a:bodyPr lIns="0" tIns="0" rIns="0" bIns="0" rtlCol="0" anchor="ctr" anchorCtr="0">
            <a:normAutofit/>
          </a:bodyPr>
          <a:lstStyle>
            <a:lvl1pPr algn="ctr">
              <a:defRPr lang="en-US" sz="4800" b="1" cap="none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Really epic quote that makes everyone think. 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52131" y="3623148"/>
            <a:ext cx="3439739" cy="276999"/>
          </a:xfrm>
          <a:ln>
            <a:noFill/>
          </a:ln>
        </p:spPr>
        <p:txBody>
          <a:bodyPr wrap="square" tIns="0" bIns="0" anchor="t" anchorCtr="0">
            <a:spAutoFit/>
          </a:bodyPr>
          <a:lstStyle>
            <a:lvl1pPr marL="0" indent="0" algn="ctr">
              <a:buNone/>
              <a:defRPr sz="2000" cap="none" baseline="0">
                <a:solidFill>
                  <a:srgbClr val="FFFFFF"/>
                </a:solidFill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— Quoted Source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6CF970-53AE-064B-88D9-091EB249DA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294" y="4765738"/>
            <a:ext cx="1086340" cy="23336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wine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8" t="18056" r="3162"/>
          <a:stretch/>
        </p:blipFill>
        <p:spPr>
          <a:xfrm>
            <a:off x="1" y="0"/>
            <a:ext cx="9144000" cy="4615393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4631517"/>
            <a:ext cx="9144000" cy="5119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86015" y="1195348"/>
            <a:ext cx="7371970" cy="2355460"/>
          </a:xfrm>
        </p:spPr>
        <p:txBody>
          <a:bodyPr lIns="0" tIns="0" rIns="0" bIns="0" rtlCol="0" anchor="ctr" anchorCtr="0">
            <a:normAutofit/>
          </a:bodyPr>
          <a:lstStyle>
            <a:lvl1pPr algn="ctr">
              <a:defRPr lang="en-US" sz="4800" b="1" cap="none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Really epic quote that makes everyone think. 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52131" y="3623148"/>
            <a:ext cx="3439739" cy="276999"/>
          </a:xfrm>
          <a:ln>
            <a:noFill/>
          </a:ln>
        </p:spPr>
        <p:txBody>
          <a:bodyPr wrap="square" tIns="0" bIns="0" anchor="t" anchorCtr="0">
            <a:spAutoFit/>
          </a:bodyPr>
          <a:lstStyle>
            <a:lvl1pPr marL="0" indent="0" algn="ctr">
              <a:buNone/>
              <a:defRPr sz="2000" cap="none" baseline="0">
                <a:solidFill>
                  <a:srgbClr val="FFFFFF"/>
                </a:solidFill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— Quoted Source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95EC3E-0F47-0A4E-BC3D-80F9109838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294" y="4765738"/>
            <a:ext cx="1086340" cy="23336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(tanzanite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C2DD32-33D4-F749-B161-8D0D827BE0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90" t="16097" r="36006" b="23144"/>
          <a:stretch/>
        </p:blipFill>
        <p:spPr>
          <a:xfrm>
            <a:off x="0" y="6923"/>
            <a:ext cx="9143999" cy="51435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89899" y="1129761"/>
            <a:ext cx="4012841" cy="1294258"/>
          </a:xfrm>
          <a:ln>
            <a:noFill/>
          </a:ln>
        </p:spPr>
        <p:txBody>
          <a:bodyPr wrap="square" tIns="0" bIns="0" anchor="b" anchorCtr="0">
            <a:noAutofit/>
          </a:bodyPr>
          <a:lstStyle>
            <a:lvl1pPr marL="0" indent="0" algn="l">
              <a:buNone/>
              <a:defRPr sz="4000" b="1" cap="none" baseline="0">
                <a:solidFill>
                  <a:srgbClr val="FFFFFF"/>
                </a:solidFill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Call to action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39C94C-FDD7-AD4E-AD9D-BF3962F9A2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9899" y="615486"/>
            <a:ext cx="1802008" cy="387098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E2F1DED1-B334-7847-B89F-2913C47D49C9}"/>
              </a:ext>
            </a:extLst>
          </p:cNvPr>
          <p:cNvGrpSpPr/>
          <p:nvPr userDrawn="1"/>
        </p:nvGrpSpPr>
        <p:grpSpPr>
          <a:xfrm>
            <a:off x="-321903" y="4652105"/>
            <a:ext cx="10449286" cy="635114"/>
            <a:chOff x="-392219" y="2116235"/>
            <a:chExt cx="10449286" cy="63511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1F67FDF7-8729-2945-94F1-04F7FC550B8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>
              <a:off x="-392219" y="2161954"/>
              <a:ext cx="2931664" cy="58939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51B6D5B-097E-B742-BF60-0A42C80FE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>
              <a:off x="2113655" y="2150419"/>
              <a:ext cx="2931664" cy="58939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51495BC6-2AF9-AC4A-AC18-A36906C8C5D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>
              <a:off x="4619529" y="2138884"/>
              <a:ext cx="2931664" cy="589395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4884ED30-5511-894F-9BDC-AC9C576596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>
              <a:off x="7125403" y="2127349"/>
              <a:ext cx="2931664" cy="589395"/>
            </a:xfrm>
            <a:prstGeom prst="rect">
              <a:avLst/>
            </a:prstGeom>
          </p:spPr>
        </p:pic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95B98CE-75AE-BF49-B918-0B6E5DE9981C}"/>
                </a:ext>
              </a:extLst>
            </p:cNvPr>
            <p:cNvSpPr/>
            <p:nvPr userDrawn="1"/>
          </p:nvSpPr>
          <p:spPr>
            <a:xfrm>
              <a:off x="2697991" y="2627852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9301684-E79D-A04E-9216-929E8102473D}"/>
                </a:ext>
              </a:extLst>
            </p:cNvPr>
            <p:cNvSpPr/>
            <p:nvPr userDrawn="1"/>
          </p:nvSpPr>
          <p:spPr>
            <a:xfrm>
              <a:off x="2247141" y="225002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C9C28E7-2805-C947-83CD-8B97122C6303}"/>
                </a:ext>
              </a:extLst>
            </p:cNvPr>
            <p:cNvSpPr/>
            <p:nvPr userDrawn="1"/>
          </p:nvSpPr>
          <p:spPr>
            <a:xfrm>
              <a:off x="1130026" y="2360965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067299F-55D4-E647-B181-57ED761A6461}"/>
                </a:ext>
              </a:extLst>
            </p:cNvPr>
            <p:cNvSpPr/>
            <p:nvPr userDrawn="1"/>
          </p:nvSpPr>
          <p:spPr>
            <a:xfrm>
              <a:off x="4024450" y="2396650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B4A93CF-DC0A-DA48-BA2F-C2FAFE2794F5}"/>
                </a:ext>
              </a:extLst>
            </p:cNvPr>
            <p:cNvSpPr/>
            <p:nvPr userDrawn="1"/>
          </p:nvSpPr>
          <p:spPr>
            <a:xfrm>
              <a:off x="5362166" y="2161954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49DA6F-C9EB-2041-8CB0-9D44C5533EAC}"/>
                </a:ext>
              </a:extLst>
            </p:cNvPr>
            <p:cNvSpPr/>
            <p:nvPr userDrawn="1"/>
          </p:nvSpPr>
          <p:spPr>
            <a:xfrm>
              <a:off x="5727021" y="268832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EB5338-0153-474B-B154-6A8A5326BA5D}"/>
                </a:ext>
              </a:extLst>
            </p:cNvPr>
            <p:cNvSpPr/>
            <p:nvPr userDrawn="1"/>
          </p:nvSpPr>
          <p:spPr>
            <a:xfrm>
              <a:off x="6307275" y="2456651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617F702-3DED-ED4F-A859-2FAEC9949E2D}"/>
                </a:ext>
              </a:extLst>
            </p:cNvPr>
            <p:cNvSpPr/>
            <p:nvPr userDrawn="1"/>
          </p:nvSpPr>
          <p:spPr>
            <a:xfrm>
              <a:off x="6419643" y="2116235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ABCB542-8E3F-4D4B-A8E2-16012DC7E2F6}"/>
                </a:ext>
              </a:extLst>
            </p:cNvPr>
            <p:cNvSpPr/>
            <p:nvPr userDrawn="1"/>
          </p:nvSpPr>
          <p:spPr>
            <a:xfrm>
              <a:off x="8188374" y="2233738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E46A4EC-DD90-604D-A2B0-8A636C79DE81}"/>
                </a:ext>
              </a:extLst>
            </p:cNvPr>
            <p:cNvSpPr/>
            <p:nvPr userDrawn="1"/>
          </p:nvSpPr>
          <p:spPr>
            <a:xfrm>
              <a:off x="8813304" y="2459860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F2977DD-3B0D-9543-86F3-3C3AA952BAAF}"/>
                </a:ext>
              </a:extLst>
            </p:cNvPr>
            <p:cNvSpPr/>
            <p:nvPr userDrawn="1"/>
          </p:nvSpPr>
          <p:spPr>
            <a:xfrm>
              <a:off x="348729" y="2201973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0FA92CB-BE9E-F84D-9AAD-5B38E87CF370}"/>
                </a:ext>
              </a:extLst>
            </p:cNvPr>
            <p:cNvSpPr/>
            <p:nvPr userDrawn="1"/>
          </p:nvSpPr>
          <p:spPr>
            <a:xfrm>
              <a:off x="140011" y="2508466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271765C-C43E-A240-A90C-507BF467E41A}"/>
                </a:ext>
              </a:extLst>
            </p:cNvPr>
            <p:cNvSpPr/>
            <p:nvPr userDrawn="1"/>
          </p:nvSpPr>
          <p:spPr>
            <a:xfrm>
              <a:off x="1635090" y="263131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(wine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02134" y="3604193"/>
            <a:ext cx="5539733" cy="368686"/>
          </a:xfrm>
          <a:ln>
            <a:noFill/>
          </a:ln>
        </p:spPr>
        <p:txBody>
          <a:bodyPr wrap="square" tIns="0" bIns="0" anchor="b" anchorCtr="0">
            <a:noAutofit/>
          </a:bodyPr>
          <a:lstStyle>
            <a:lvl1pPr marL="0" indent="0" algn="ctr">
              <a:buNone/>
              <a:defRPr sz="2000" b="1" cap="none" baseline="0">
                <a:solidFill>
                  <a:srgbClr val="FFFFFF"/>
                </a:solidFill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Call to action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D59264-A5B7-0047-8079-935C7B3228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biLevel thresh="25000"/>
          </a:blip>
          <a:srcRect t="83868"/>
          <a:stretch/>
        </p:blipFill>
        <p:spPr>
          <a:xfrm>
            <a:off x="2573630" y="1620704"/>
            <a:ext cx="3996739" cy="870833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0CF01BBC-7C09-2E42-B7DB-B30C72294382}"/>
              </a:ext>
            </a:extLst>
          </p:cNvPr>
          <p:cNvGrpSpPr/>
          <p:nvPr userDrawn="1"/>
        </p:nvGrpSpPr>
        <p:grpSpPr>
          <a:xfrm>
            <a:off x="-318358" y="4660260"/>
            <a:ext cx="10449286" cy="635114"/>
            <a:chOff x="-392219" y="2116235"/>
            <a:chExt cx="10449286" cy="635114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4C6510B-843F-9D4C-9E08-9984850AD7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alphaModFix amt="64000"/>
            </a:blip>
            <a:stretch>
              <a:fillRect/>
            </a:stretch>
          </p:blipFill>
          <p:spPr>
            <a:xfrm>
              <a:off x="-392219" y="2161954"/>
              <a:ext cx="2931664" cy="589395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1299C43D-CB70-C747-8A14-562F41E9FF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alphaModFix amt="64000"/>
            </a:blip>
            <a:stretch>
              <a:fillRect/>
            </a:stretch>
          </p:blipFill>
          <p:spPr>
            <a:xfrm>
              <a:off x="2113655" y="2150419"/>
              <a:ext cx="2931664" cy="58939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842AC6F-552F-5648-9B71-7D4C6D668E4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alphaModFix amt="64000"/>
            </a:blip>
            <a:stretch>
              <a:fillRect/>
            </a:stretch>
          </p:blipFill>
          <p:spPr>
            <a:xfrm>
              <a:off x="4619529" y="2138884"/>
              <a:ext cx="2931664" cy="58939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1B4D179-BDFD-364E-A49F-BB14B912F26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alphaModFix amt="64000"/>
            </a:blip>
            <a:stretch>
              <a:fillRect/>
            </a:stretch>
          </p:blipFill>
          <p:spPr>
            <a:xfrm>
              <a:off x="7125403" y="2127349"/>
              <a:ext cx="2931664" cy="589395"/>
            </a:xfrm>
            <a:prstGeom prst="rect">
              <a:avLst/>
            </a:prstGeom>
          </p:spPr>
        </p:pic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F96A913-FA52-3D4E-A0D7-12481F45FAED}"/>
                </a:ext>
              </a:extLst>
            </p:cNvPr>
            <p:cNvSpPr/>
            <p:nvPr userDrawn="1"/>
          </p:nvSpPr>
          <p:spPr>
            <a:xfrm>
              <a:off x="2697991" y="2627852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4982699-27FD-4D4C-9718-B0C4AF79951D}"/>
                </a:ext>
              </a:extLst>
            </p:cNvPr>
            <p:cNvSpPr/>
            <p:nvPr userDrawn="1"/>
          </p:nvSpPr>
          <p:spPr>
            <a:xfrm>
              <a:off x="2247141" y="225002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769D82A-7394-3642-B263-B7108B93468A}"/>
                </a:ext>
              </a:extLst>
            </p:cNvPr>
            <p:cNvSpPr/>
            <p:nvPr userDrawn="1"/>
          </p:nvSpPr>
          <p:spPr>
            <a:xfrm>
              <a:off x="1130026" y="2360965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FD7D530-6878-B64B-836D-4FCD38E9194E}"/>
                </a:ext>
              </a:extLst>
            </p:cNvPr>
            <p:cNvSpPr/>
            <p:nvPr userDrawn="1"/>
          </p:nvSpPr>
          <p:spPr>
            <a:xfrm>
              <a:off x="4024450" y="2396650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868B3A3-BF5A-954A-ADFD-78373AD101EB}"/>
                </a:ext>
              </a:extLst>
            </p:cNvPr>
            <p:cNvSpPr/>
            <p:nvPr userDrawn="1"/>
          </p:nvSpPr>
          <p:spPr>
            <a:xfrm>
              <a:off x="5362166" y="2161954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81EF4C8-CFDE-0441-8D93-FFA7339F50D0}"/>
                </a:ext>
              </a:extLst>
            </p:cNvPr>
            <p:cNvSpPr/>
            <p:nvPr userDrawn="1"/>
          </p:nvSpPr>
          <p:spPr>
            <a:xfrm>
              <a:off x="5727021" y="268832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6ACDAB0-38BD-364D-8A24-A15211C98AB7}"/>
                </a:ext>
              </a:extLst>
            </p:cNvPr>
            <p:cNvSpPr/>
            <p:nvPr userDrawn="1"/>
          </p:nvSpPr>
          <p:spPr>
            <a:xfrm>
              <a:off x="6307275" y="2456651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30929C3-0F6E-0A45-954D-581160130996}"/>
                </a:ext>
              </a:extLst>
            </p:cNvPr>
            <p:cNvSpPr/>
            <p:nvPr userDrawn="1"/>
          </p:nvSpPr>
          <p:spPr>
            <a:xfrm>
              <a:off x="6419643" y="2116235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48C752A-C04C-7A4B-90B5-35BB399188C2}"/>
                </a:ext>
              </a:extLst>
            </p:cNvPr>
            <p:cNvSpPr/>
            <p:nvPr userDrawn="1"/>
          </p:nvSpPr>
          <p:spPr>
            <a:xfrm>
              <a:off x="8188374" y="2233738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3EBF809-7CF9-9643-A6C3-133D9B91ACAF}"/>
                </a:ext>
              </a:extLst>
            </p:cNvPr>
            <p:cNvSpPr/>
            <p:nvPr userDrawn="1"/>
          </p:nvSpPr>
          <p:spPr>
            <a:xfrm>
              <a:off x="8813304" y="2459860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8CC330D-AFCF-E34B-B5ED-D538411A783F}"/>
                </a:ext>
              </a:extLst>
            </p:cNvPr>
            <p:cNvSpPr/>
            <p:nvPr userDrawn="1"/>
          </p:nvSpPr>
          <p:spPr>
            <a:xfrm>
              <a:off x="348729" y="2201973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BBAB513-CA78-D447-AD20-7B4F6143EC31}"/>
                </a:ext>
              </a:extLst>
            </p:cNvPr>
            <p:cNvSpPr/>
            <p:nvPr userDrawn="1"/>
          </p:nvSpPr>
          <p:spPr>
            <a:xfrm>
              <a:off x="140011" y="2508466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7B71E6F-892B-FC4D-8379-3676614536C2}"/>
                </a:ext>
              </a:extLst>
            </p:cNvPr>
            <p:cNvSpPr/>
            <p:nvPr userDrawn="1"/>
          </p:nvSpPr>
          <p:spPr>
            <a:xfrm>
              <a:off x="1635090" y="2631317"/>
              <a:ext cx="45719" cy="4571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115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(tanzanite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363186" y="476873"/>
            <a:ext cx="6396640" cy="4277409"/>
          </a:xfrm>
        </p:spPr>
        <p:txBody>
          <a:bodyPr>
            <a:noAutofit/>
          </a:bodyPr>
          <a:lstStyle>
            <a:lvl1pPr marL="285750" indent="-166688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Font typeface="Arial" charset="0"/>
              <a:buChar char="•"/>
              <a:tabLst/>
              <a:defRPr sz="1800" cap="none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231775" indent="-115888">
              <a:lnSpc>
                <a:spcPct val="75000"/>
              </a:lnSpc>
              <a:buClr>
                <a:schemeClr val="accent5"/>
              </a:buClr>
              <a:tabLst/>
              <a:defRPr sz="1200">
                <a:solidFill>
                  <a:schemeClr val="accent5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5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accent5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2238499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42550" y="311216"/>
            <a:ext cx="1612773" cy="58101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FontTx/>
              <a:buNone/>
              <a:defRPr sz="2800" b="1" cap="none" baseline="0">
                <a:solidFill>
                  <a:srgbClr val="FFFFFF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3389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(turquoise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363186" y="476873"/>
            <a:ext cx="6396640" cy="4277409"/>
          </a:xfrm>
        </p:spPr>
        <p:txBody>
          <a:bodyPr>
            <a:noAutofit/>
          </a:bodyPr>
          <a:lstStyle>
            <a:lvl1pPr marL="285750" indent="-166688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Font typeface="Arial" charset="0"/>
              <a:buChar char="•"/>
              <a:tabLst/>
              <a:defRPr sz="1800" cap="none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231775" indent="-115888">
              <a:lnSpc>
                <a:spcPct val="75000"/>
              </a:lnSpc>
              <a:buClr>
                <a:schemeClr val="accent5"/>
              </a:buClr>
              <a:tabLst/>
              <a:defRPr sz="1200">
                <a:solidFill>
                  <a:schemeClr val="accent5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5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accent5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2238499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42550" y="311216"/>
            <a:ext cx="1612773" cy="58101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FontTx/>
              <a:buNone/>
              <a:defRPr sz="2800" b="1" cap="none" baseline="0">
                <a:solidFill>
                  <a:srgbClr val="FFFFFF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3099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(slate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363186" y="476873"/>
            <a:ext cx="6396640" cy="4277409"/>
          </a:xfrm>
        </p:spPr>
        <p:txBody>
          <a:bodyPr>
            <a:noAutofit/>
          </a:bodyPr>
          <a:lstStyle>
            <a:lvl1pPr marL="285750" indent="-166688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Font typeface="Arial" charset="0"/>
              <a:buChar char="•"/>
              <a:tabLst/>
              <a:defRPr sz="1800" cap="none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231775" indent="-115888">
              <a:lnSpc>
                <a:spcPct val="75000"/>
              </a:lnSpc>
              <a:buClr>
                <a:schemeClr val="accent5"/>
              </a:buClr>
              <a:tabLst/>
              <a:defRPr sz="1200">
                <a:solidFill>
                  <a:schemeClr val="accent5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5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accent5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2238499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42550" y="311216"/>
            <a:ext cx="1612773" cy="58101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FontTx/>
              <a:buNone/>
              <a:defRPr sz="2800" b="1" cap="none" baseline="0">
                <a:solidFill>
                  <a:srgbClr val="FFFFFF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187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(wine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363186" y="476873"/>
            <a:ext cx="6396640" cy="4277409"/>
          </a:xfrm>
        </p:spPr>
        <p:txBody>
          <a:bodyPr>
            <a:noAutofit/>
          </a:bodyPr>
          <a:lstStyle>
            <a:lvl1pPr marL="288925" indent="-169863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Font typeface="Arial" charset="0"/>
              <a:buChar char="•"/>
              <a:tabLst/>
              <a:defRPr sz="1800" cap="none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231775" indent="-115888">
              <a:lnSpc>
                <a:spcPct val="75000"/>
              </a:lnSpc>
              <a:buClr>
                <a:schemeClr val="accent5"/>
              </a:buClr>
              <a:tabLst/>
              <a:defRPr sz="1200">
                <a:solidFill>
                  <a:schemeClr val="accent5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5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accent5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2238499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42550" y="311216"/>
            <a:ext cx="1612773" cy="58101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FontTx/>
              <a:buNone/>
              <a:defRPr sz="2800" b="1" cap="none" baseline="0">
                <a:solidFill>
                  <a:srgbClr val="FFFFFF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256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294" y="274638"/>
            <a:ext cx="8106305" cy="513211"/>
          </a:xfrm>
        </p:spPr>
        <p:txBody>
          <a:bodyPr/>
          <a:lstStyle>
            <a:lvl1pPr>
              <a:lnSpc>
                <a:spcPct val="90000"/>
              </a:lnSpc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95300" y="1446756"/>
            <a:ext cx="8117072" cy="3104127"/>
          </a:xfrm>
        </p:spPr>
        <p:txBody>
          <a:bodyPr tIns="0" bIns="0">
            <a:noAutofit/>
          </a:bodyPr>
          <a:lstStyle>
            <a:lvl1pPr marL="171450" indent="-171450">
              <a:buClr>
                <a:schemeClr val="accent5"/>
              </a:buClr>
              <a:buFont typeface="Arial" charset="0"/>
              <a:buChar char="•"/>
              <a:defRPr sz="2000">
                <a:solidFill>
                  <a:schemeClr val="tx1"/>
                </a:solidFill>
              </a:defRPr>
            </a:lvl1pPr>
            <a:lvl2pPr marL="514350" indent="-171450"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-"/>
              <a:defRPr sz="1800">
                <a:solidFill>
                  <a:schemeClr val="tx1"/>
                </a:solidFill>
              </a:defRPr>
            </a:lvl2pPr>
            <a:lvl3pPr marL="688975" indent="-114300"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aseline="0">
                <a:solidFill>
                  <a:schemeClr val="tx1"/>
                </a:solidFill>
              </a:defRPr>
            </a:lvl3pPr>
            <a:lvl4pPr marL="915988" indent="-112713"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>
                <a:solidFill>
                  <a:schemeClr val="tx1"/>
                </a:solidFill>
              </a:defRPr>
            </a:lvl4pPr>
            <a:lvl5pPr marL="1144588" indent="-115888"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04294" y="787850"/>
            <a:ext cx="8106305" cy="243662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>
                <a:solidFill>
                  <a:schemeClr val="accent5"/>
                </a:solidFill>
              </a:defRPr>
            </a:lvl1pPr>
            <a:lvl2pPr marL="3429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6858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0287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371600" indent="0">
              <a:buFontTx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01446A-2FA2-9547-85F6-828EDCBF49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294" y="4765738"/>
            <a:ext cx="1086340" cy="2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7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(No Su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294" y="274638"/>
            <a:ext cx="8106305" cy="513211"/>
          </a:xfrm>
        </p:spPr>
        <p:txBody>
          <a:bodyPr/>
          <a:lstStyle>
            <a:lvl1pPr>
              <a:lnSpc>
                <a:spcPct val="90000"/>
              </a:lnSpc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95300" y="1446756"/>
            <a:ext cx="8117072" cy="3104127"/>
          </a:xfrm>
        </p:spPr>
        <p:txBody>
          <a:bodyPr tIns="0" bIns="0">
            <a:noAutofit/>
          </a:bodyPr>
          <a:lstStyle>
            <a:lvl1pPr marL="171450" indent="-171450">
              <a:buClr>
                <a:schemeClr val="accent5"/>
              </a:buClr>
              <a:buFont typeface="Arial" charset="0"/>
              <a:buChar char="•"/>
              <a:defRPr sz="2000">
                <a:solidFill>
                  <a:schemeClr val="tx1"/>
                </a:solidFill>
              </a:defRPr>
            </a:lvl1pPr>
            <a:lvl2pPr marL="514350" indent="-171450"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-"/>
              <a:defRPr sz="1800">
                <a:solidFill>
                  <a:schemeClr val="tx1"/>
                </a:solidFill>
              </a:defRPr>
            </a:lvl2pPr>
            <a:lvl3pPr marL="688975" indent="-114300"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aseline="0">
                <a:solidFill>
                  <a:schemeClr val="tx1"/>
                </a:solidFill>
              </a:defRPr>
            </a:lvl3pPr>
            <a:lvl4pPr marL="915988" indent="-112713"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>
                <a:solidFill>
                  <a:schemeClr val="tx1"/>
                </a:solidFill>
              </a:defRPr>
            </a:lvl4pPr>
            <a:lvl5pPr marL="1144588" indent="-115888"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581835" y="4754563"/>
            <a:ext cx="177990" cy="233362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sz="1600" b="0" i="0" kern="1200">
                <a:solidFill>
                  <a:schemeClr val="bg1">
                    <a:lumMod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477B88-DACD-ED46-BA46-8E3D3F0E8FE7}" type="slidenum">
              <a:rPr lang="en-US" sz="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 i="0" dirty="0">
              <a:solidFill>
                <a:schemeClr val="tx1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60464C-C013-5542-9A67-DB66AC9405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294" y="4765738"/>
            <a:ext cx="1086340" cy="2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7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4294" y="274639"/>
            <a:ext cx="8106305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295" y="1202373"/>
            <a:ext cx="8106304" cy="31003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GS Doctop Placeholder" hidden="1"/>
          <p:cNvSpPr txBox="1"/>
          <p:nvPr userDrawn="1"/>
        </p:nvSpPr>
        <p:spPr>
          <a:xfrm>
            <a:off x="546100" y="0"/>
            <a:ext cx="56515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00" b="0" i="0" dirty="0">
                <a:latin typeface="Arial" charset="0"/>
                <a:ea typeface="Arial" charset="0"/>
                <a:cs typeface="Arial" charset="0"/>
              </a:rPr>
              <a:t>IBDROOT\PROJECTS\IBD-NY\OPERAND2015\583992_1\Presentations\2016-01-25 Analyst Day\Project Elysium - Analyst Day Presentation (Updated 20150121).</a:t>
            </a:r>
            <a:r>
              <a:rPr lang="en-US" sz="800" b="0" i="0" dirty="0" err="1">
                <a:latin typeface="Arial" charset="0"/>
                <a:ea typeface="Arial" charset="0"/>
                <a:cs typeface="Arial" charset="0"/>
              </a:rPr>
              <a:t>pptx</a:t>
            </a:r>
            <a:endParaRPr lang="en-US" sz="800" b="0" i="0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945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43" r:id="rId9"/>
    <p:sldLayoutId id="2147483931" r:id="rId10"/>
    <p:sldLayoutId id="2147483932" r:id="rId11"/>
    <p:sldLayoutId id="2147483933" r:id="rId12"/>
    <p:sldLayoutId id="2147483937" r:id="rId13"/>
    <p:sldLayoutId id="2147483939" r:id="rId14"/>
    <p:sldLayoutId id="2147483938" r:id="rId15"/>
    <p:sldLayoutId id="2147483944" r:id="rId16"/>
    <p:sldLayoutId id="2147483940" r:id="rId17"/>
    <p:sldLayoutId id="2147483941" r:id="rId18"/>
    <p:sldLayoutId id="2147483942" r:id="rId19"/>
    <p:sldLayoutId id="2147483934" r:id="rId20"/>
    <p:sldLayoutId id="2147483935" r:id="rId21"/>
    <p:sldLayoutId id="2147483936" r:id="rId22"/>
    <p:sldLayoutId id="2147483871" r:id="rId23"/>
    <p:sldLayoutId id="2147483880" r:id="rId24"/>
    <p:sldLayoutId id="2147483879" r:id="rId25"/>
    <p:sldLayoutId id="2147483916" r:id="rId26"/>
    <p:sldLayoutId id="2147483913" r:id="rId27"/>
    <p:sldLayoutId id="2147483910" r:id="rId28"/>
    <p:sldLayoutId id="2147483911" r:id="rId29"/>
    <p:sldLayoutId id="2147483912" r:id="rId30"/>
    <p:sldLayoutId id="2147483870" r:id="rId31"/>
    <p:sldLayoutId id="2147483875" r:id="rId32"/>
    <p:sldLayoutId id="2147483924" r:id="rId33"/>
  </p:sldLayoutIdLst>
  <p:hf hdr="0" dt="0"/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ＭＳ Ｐゴシック" charset="0"/>
          <a:cs typeface="Calibri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ＭＳ Ｐゴシック" charset="0"/>
          <a:cs typeface="Calibri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ＭＳ Ｐゴシック" charset="0"/>
          <a:cs typeface="Calibri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ＭＳ Ｐゴシック" charset="0"/>
          <a:cs typeface="Calibri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ＭＳ Ｐゴシック" charset="0"/>
          <a:cs typeface="Calibri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ＭＳ Ｐゴシック" charset="0"/>
          <a:cs typeface="Calibri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ＭＳ Ｐゴシック" charset="0"/>
          <a:cs typeface="Calibri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ＭＳ Ｐゴシック" charset="0"/>
          <a:cs typeface="Calibri" charset="0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Clr>
          <a:schemeClr val="accent5"/>
        </a:buClr>
        <a:buFont typeface="Arial" charset="0"/>
        <a:buChar char="•"/>
        <a:defRPr sz="21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>
          <a:schemeClr val="accent5"/>
        </a:buClr>
        <a:buFont typeface="Arial" charset="0"/>
        <a:buChar char="•"/>
        <a:defRPr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>
          <a:schemeClr val="accent5"/>
        </a:buClr>
        <a:buFont typeface="Arial" charset="0"/>
        <a:buChar char="•"/>
        <a:defRPr sz="15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>
          <a:schemeClr val="accent5"/>
        </a:buClr>
        <a:buFont typeface="Arial" charset="0"/>
        <a:buChar char="•"/>
        <a:defRPr sz="13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>
          <a:schemeClr val="accent5"/>
        </a:buClr>
        <a:buFont typeface="Arial" charset="0"/>
        <a:buChar char="•"/>
        <a:defRPr sz="13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312" userDrawn="1">
          <p15:clr>
            <a:srgbClr val="F26B43"/>
          </p15:clr>
        </p15:guide>
        <p15:guide id="3" orient="horz" pos="3036" userDrawn="1">
          <p15:clr>
            <a:srgbClr val="F26B43"/>
          </p15:clr>
        </p15:guide>
        <p15:guide id="4" orient="horz" pos="14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en.m.wikipedia.org/wiki/Heart_(symbol)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istofSchwarz/qs_script_rest_api#working-with-json-body" TargetMode="External"/><Relationship Id="rId2" Type="http://schemas.openxmlformats.org/officeDocument/2006/relationships/hyperlink" Target="https://github.com/ChristofSchwarz/qs_script_rest_api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istofSchwarz/qs_script_rest_api/blob/master/sub_try_request.md" TargetMode="Externa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istofSchwarz/qs_script_rest_api/blob/master/date_field_processing.md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istofSchwarz/qs_script_rest_api/blob/master/transposing.md" TargetMode="Externa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istofSchwarz/qs_script_rest_api/blob/master/transposing.md" TargetMode="Externa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youtu.be/QlCT55_712I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help.qlik.com/en-US/connectors/Subsystems/REST_connector_help/Content/Connectors_REST/Create-REST-connection/Pagination-scenarios.htm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hristofSchwarz/qs_script_rest_api/blob/master/odata.md" TargetMode="External"/><Relationship Id="rId3" Type="http://schemas.openxmlformats.org/officeDocument/2006/relationships/image" Target="../media/image30.png"/><Relationship Id="rId7" Type="http://schemas.openxmlformats.org/officeDocument/2006/relationships/hyperlink" Target="https://services.odata.org/V3/Northwind/Northwind.svc/Orders?$expand=Order_Details&amp;$format=json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hristofSchwarz/qs_script_rest_api/blob/master/odata.md" TargetMode="External"/><Relationship Id="rId3" Type="http://schemas.openxmlformats.org/officeDocument/2006/relationships/image" Target="../media/image30.png"/><Relationship Id="rId7" Type="http://schemas.openxmlformats.org/officeDocument/2006/relationships/hyperlink" Target="https://services.odata.org/V3/Northwind/Northwind.svc/Orders?$expand=Order_Details&amp;$format=json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l9sk-v_PTf8" TargetMode="External"/><Relationship Id="rId3" Type="http://schemas.openxmlformats.org/officeDocument/2006/relationships/hyperlink" Target="https://github.com/ChristofSchwarz/qs_script_rest_api" TargetMode="External"/><Relationship Id="rId7" Type="http://schemas.openxmlformats.org/officeDocument/2006/relationships/hyperlink" Target="https://youtu.be/QlCT55_712I" TargetMode="External"/><Relationship Id="rId2" Type="http://schemas.openxmlformats.org/officeDocument/2006/relationships/hyperlink" Target="https://help.qlik.com/en-US/connectors/Subsystems/REST_connector_help/Content/Connectors_REST/Create-REST-connection/Create-REST-connection.htm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youtu.be/ibCACdF_tPo" TargetMode="External"/><Relationship Id="rId5" Type="http://schemas.openxmlformats.org/officeDocument/2006/relationships/hyperlink" Target="https://youtu.be/7m9ZejlzkkY" TargetMode="External"/><Relationship Id="rId4" Type="http://schemas.openxmlformats.org/officeDocument/2006/relationships/hyperlink" Target="https://github.com/ChristofSchwarz/qs_script_rest_api/blob/master/transposing.m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qlik.com/en-US/sense-developer/September2018/APIs/repositoryserviceapi/index.html?page=942" TargetMode="External"/><Relationship Id="rId2" Type="http://schemas.openxmlformats.org/officeDocument/2006/relationships/hyperlink" Target="https://github.com/swagger-api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help.qlik.com/en-US/sense-developer/April2019/APIs/repositoryserviceapi/index.html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46E83-FF96-374C-88EC-52C37BADDB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AT" dirty="0"/>
              <a:t>REST Connector in the world of IoT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7FD6B-E365-3245-9CBF-35A69813F2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dirty="0"/>
              <a:t>Christof Schwarz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6D242ED-1C1C-7B46-A122-34D90D72D3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AT" dirty="0"/>
              <a:t>Principal Solution Architect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E38A05-3A4D-6D47-8D92-6883396453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AT" dirty="0"/>
              <a:t>15-May-2019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21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800251-D25E-134C-8C20-865C219B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</a:t>
            </a:r>
            <a:r>
              <a:rPr lang="en-US" dirty="0" err="1"/>
              <a:t>orking</a:t>
            </a:r>
            <a:r>
              <a:rPr lang="en-US" dirty="0"/>
              <a:t> with REST APIs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83A913-866B-784D-83EA-722924735B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4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B1BE-7F5E-4EFC-A264-728D2C9B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Embrace Qlik Scripting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8AAB0-A358-4CE3-8943-3EA6424610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300" y="1263179"/>
            <a:ext cx="5894798" cy="3104127"/>
          </a:xfrm>
        </p:spPr>
        <p:txBody>
          <a:bodyPr/>
          <a:lstStyle/>
          <a:p>
            <a:r>
              <a:rPr lang="de-AT" sz="1800" dirty="0"/>
              <a:t>In most cases, it is not a static, single call of a REST URI </a:t>
            </a:r>
          </a:p>
          <a:p>
            <a:pPr lvl="1"/>
            <a:r>
              <a:rPr lang="de-AT" sz="1600" dirty="0">
                <a:sym typeface="Wingdings" panose="05000000000000000000" pitchFamily="2" charset="2"/>
              </a:rPr>
              <a:t>The „Select Data“ wizard alone won‘t do the job</a:t>
            </a:r>
          </a:p>
          <a:p>
            <a:pPr lvl="1"/>
            <a:r>
              <a:rPr lang="de-AT" sz="1600" dirty="0">
                <a:sym typeface="Wingdings" panose="05000000000000000000" pitchFamily="2" charset="2"/>
              </a:rPr>
              <a:t>A series of calls are needed, which build on each other</a:t>
            </a:r>
          </a:p>
          <a:p>
            <a:pPr lvl="1"/>
            <a:r>
              <a:rPr lang="de-AT" sz="1600" dirty="0">
                <a:sym typeface="Wingdings" panose="05000000000000000000" pitchFamily="2" charset="2"/>
              </a:rPr>
              <a:t>Embrace the capabilities of Qlik Scripting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de-AT" sz="1600" dirty="0"/>
          </a:p>
          <a:p>
            <a:r>
              <a:rPr lang="de-AT" sz="1800" dirty="0"/>
              <a:t>For example</a:t>
            </a:r>
          </a:p>
          <a:p>
            <a:pPr lvl="1"/>
            <a:r>
              <a:rPr lang="de-AT" sz="1600" dirty="0"/>
              <a:t>First of all, get a token for the next calls</a:t>
            </a:r>
          </a:p>
          <a:p>
            <a:pPr lvl="1"/>
            <a:r>
              <a:rPr lang="de-AT" sz="1600" dirty="0"/>
              <a:t>Make multiple calls since one reply would be too big (paging)</a:t>
            </a:r>
          </a:p>
          <a:p>
            <a:endParaRPr lang="de-AT" sz="1800" dirty="0"/>
          </a:p>
          <a:p>
            <a:endParaRPr lang="de-AT" sz="1800" dirty="0"/>
          </a:p>
          <a:p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BF384-0DEC-472E-AAEB-6005666CC3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AT" dirty="0"/>
              <a:t>It takes a program logic to interact with REST APIs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CF631B-E373-4D0E-8DAC-C46AB23267E3}"/>
              </a:ext>
            </a:extLst>
          </p:cNvPr>
          <p:cNvGrpSpPr/>
          <p:nvPr/>
        </p:nvGrpSpPr>
        <p:grpSpPr>
          <a:xfrm>
            <a:off x="6747652" y="1712801"/>
            <a:ext cx="2109546" cy="1112744"/>
            <a:chOff x="6488206" y="1262564"/>
            <a:chExt cx="2481962" cy="130918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A100164-45E8-4595-99CF-5AF4B22FA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61386" y="1262564"/>
              <a:ext cx="2342326" cy="1195261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18A094C-BB23-4F62-B411-D24CE44B722B}"/>
                </a:ext>
              </a:extLst>
            </p:cNvPr>
            <p:cNvSpPr/>
            <p:nvPr/>
          </p:nvSpPr>
          <p:spPr>
            <a:xfrm>
              <a:off x="6488206" y="2164976"/>
              <a:ext cx="672353" cy="40677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788148C-B1C6-4848-8495-1D9B7AAC9A9B}"/>
                </a:ext>
              </a:extLst>
            </p:cNvPr>
            <p:cNvSpPr/>
            <p:nvPr/>
          </p:nvSpPr>
          <p:spPr>
            <a:xfrm>
              <a:off x="7864288" y="2113989"/>
              <a:ext cx="1105880" cy="40677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C828597-22F9-4017-890B-B8A3F4AD0486}"/>
              </a:ext>
            </a:extLst>
          </p:cNvPr>
          <p:cNvSpPr txBox="1"/>
          <p:nvPr/>
        </p:nvSpPr>
        <p:spPr>
          <a:xfrm>
            <a:off x="6682104" y="2892488"/>
            <a:ext cx="2118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600" dirty="0">
                <a:latin typeface="Arial" panose="020B0604020202020204" pitchFamily="34" charset="0"/>
                <a:cs typeface="Arial" panose="020B0604020202020204" pitchFamily="34" charset="0"/>
              </a:rPr>
              <a:t>+ Scripting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7018F4-778B-451D-BAFE-39FD4E05A719}"/>
              </a:ext>
            </a:extLst>
          </p:cNvPr>
          <p:cNvCxnSpPr/>
          <p:nvPr/>
        </p:nvCxnSpPr>
        <p:spPr>
          <a:xfrm>
            <a:off x="6585080" y="1255404"/>
            <a:ext cx="0" cy="27078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BE9E99-F476-4D3D-9E7A-5E10CCC2DBAE}"/>
              </a:ext>
            </a:extLst>
          </p:cNvPr>
          <p:cNvSpPr txBox="1"/>
          <p:nvPr/>
        </p:nvSpPr>
        <p:spPr>
          <a:xfrm>
            <a:off x="6682104" y="1314790"/>
            <a:ext cx="2118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600" dirty="0">
                <a:latin typeface="Arial" panose="020B0604020202020204" pitchFamily="34" charset="0"/>
                <a:cs typeface="Arial" panose="020B0604020202020204" pitchFamily="34" charset="0"/>
              </a:rPr>
              <a:t>Select Data wizard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44D653A-F608-4182-ACD1-C1861D465BCF}"/>
              </a:ext>
            </a:extLst>
          </p:cNvPr>
          <p:cNvSpPr/>
          <p:nvPr/>
        </p:nvSpPr>
        <p:spPr>
          <a:xfrm>
            <a:off x="766991" y="4235453"/>
            <a:ext cx="992333" cy="33065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POST</a:t>
            </a:r>
            <a:endParaRPr lang="en-US" sz="1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C2A31F-1186-416B-887F-3A4575FE3CA1}"/>
              </a:ext>
            </a:extLst>
          </p:cNvPr>
          <p:cNvSpPr/>
          <p:nvPr/>
        </p:nvSpPr>
        <p:spPr>
          <a:xfrm>
            <a:off x="1954306" y="4235453"/>
            <a:ext cx="992333" cy="33065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GET</a:t>
            </a:r>
            <a:endParaRPr lang="en-US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CA45549-DBA3-400D-8D8B-4D29E913BFF8}"/>
              </a:ext>
            </a:extLst>
          </p:cNvPr>
          <p:cNvSpPr/>
          <p:nvPr/>
        </p:nvSpPr>
        <p:spPr>
          <a:xfrm>
            <a:off x="3141621" y="4235453"/>
            <a:ext cx="992333" cy="33065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GET</a:t>
            </a:r>
            <a:endParaRPr lang="en-US" sz="16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68C918C-FBC1-4414-8E3D-54066CF99B51}"/>
              </a:ext>
            </a:extLst>
          </p:cNvPr>
          <p:cNvSpPr/>
          <p:nvPr/>
        </p:nvSpPr>
        <p:spPr>
          <a:xfrm>
            <a:off x="4328936" y="4235453"/>
            <a:ext cx="992333" cy="33065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GET</a:t>
            </a:r>
            <a:endParaRPr lang="en-US" sz="16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75EA7A6-A346-4593-8346-792AB5796F45}"/>
              </a:ext>
            </a:extLst>
          </p:cNvPr>
          <p:cNvSpPr/>
          <p:nvPr/>
        </p:nvSpPr>
        <p:spPr>
          <a:xfrm>
            <a:off x="5516251" y="4235453"/>
            <a:ext cx="992333" cy="33065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...</a:t>
            </a:r>
            <a:endParaRPr lang="en-US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BF6387-E228-416B-9F7B-E9542E6C1817}"/>
              </a:ext>
            </a:extLst>
          </p:cNvPr>
          <p:cNvCxnSpPr>
            <a:stCxn id="5" idx="3"/>
          </p:cNvCxnSpPr>
          <p:nvPr/>
        </p:nvCxnSpPr>
        <p:spPr>
          <a:xfrm>
            <a:off x="1759324" y="4400778"/>
            <a:ext cx="194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3601AB-6737-4173-A909-9C2566D5712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946639" y="4400778"/>
            <a:ext cx="194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0A2297-5A6D-4F21-999B-4E3AF21165A4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33954" y="4400778"/>
            <a:ext cx="194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AA58A9-C40D-43F2-8297-BA32BC504CE2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5321269" y="4400778"/>
            <a:ext cx="194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15872119-E01B-4246-9CA1-E2CCC5A06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87733" y="193637"/>
            <a:ext cx="608843" cy="60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6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07B0-B428-41F9-AABA-0594FB48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Qlik REST Connector under the hood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7B21C-BFB6-45D1-A854-8DA6D4E18B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AT" dirty="0"/>
              <a:t>De-mystify the generated script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CD0F24-932F-4507-8217-537910280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02" r="86176" b="58686"/>
          <a:stretch/>
        </p:blipFill>
        <p:spPr>
          <a:xfrm>
            <a:off x="4484593" y="1111390"/>
            <a:ext cx="1848971" cy="8621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305914-84B1-4D37-80EC-12D0186AF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564" y="2053466"/>
            <a:ext cx="4198312" cy="22174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7E48DD-0554-4467-BA1A-62D091651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42" y="1531053"/>
            <a:ext cx="2918713" cy="288823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14D6CFEB-A3BA-4AB9-94BE-223B763339C8}"/>
              </a:ext>
            </a:extLst>
          </p:cNvPr>
          <p:cNvSpPr/>
          <p:nvPr/>
        </p:nvSpPr>
        <p:spPr>
          <a:xfrm>
            <a:off x="3476065" y="2830612"/>
            <a:ext cx="548499" cy="51098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6DEBEF-D09A-4137-99CB-BFCBE914E396}"/>
              </a:ext>
            </a:extLst>
          </p:cNvPr>
          <p:cNvSpPr txBox="1"/>
          <p:nvPr/>
        </p:nvSpPr>
        <p:spPr>
          <a:xfrm>
            <a:off x="1512968" y="1268246"/>
            <a:ext cx="2373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Json Response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23878F-DBD5-4AF6-8DEB-F1E035059E0B}"/>
              </a:ext>
            </a:extLst>
          </p:cNvPr>
          <p:cNvSpPr txBox="1"/>
          <p:nvPr/>
        </p:nvSpPr>
        <p:spPr>
          <a:xfrm>
            <a:off x="6333564" y="1269443"/>
            <a:ext cx="2985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REST Connector Wizard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41A76E-A464-4C5A-8CC6-3EE0784F19CE}"/>
              </a:ext>
            </a:extLst>
          </p:cNvPr>
          <p:cNvSpPr txBox="1"/>
          <p:nvPr/>
        </p:nvSpPr>
        <p:spPr>
          <a:xfrm>
            <a:off x="3983621" y="4433875"/>
            <a:ext cx="419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Field names are tolerant. The LOAD doesn‘t break if you attempt to load a non-existing key.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66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07B0-B428-41F9-AABA-0594FB48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Qlik REST Connector under the hood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7B21C-BFB6-45D1-A854-8DA6D4E18B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6206" y="3039812"/>
            <a:ext cx="2709553" cy="243662"/>
          </a:xfrm>
        </p:spPr>
        <p:txBody>
          <a:bodyPr/>
          <a:lstStyle/>
          <a:p>
            <a:r>
              <a:rPr lang="de-AT" sz="1000" dirty="0"/>
              <a:t>RestConnectorMasterTable (temporary)</a:t>
            </a:r>
            <a:endParaRPr lang="en-US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59757D-D245-40C6-BD1F-FE6F6AC40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94" y="1219778"/>
            <a:ext cx="6182942" cy="17147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F5B8F0-3E0C-44F2-92FC-3A8464990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062" y="1536855"/>
            <a:ext cx="3286938" cy="30137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226A1B9-327A-4DCB-9C83-3DCFAEA3090D}"/>
              </a:ext>
            </a:extLst>
          </p:cNvPr>
          <p:cNvSpPr/>
          <p:nvPr/>
        </p:nvSpPr>
        <p:spPr>
          <a:xfrm>
            <a:off x="228600" y="1566590"/>
            <a:ext cx="2037226" cy="779929"/>
          </a:xfrm>
          <a:prstGeom prst="roundRect">
            <a:avLst/>
          </a:prstGeom>
          <a:noFill/>
          <a:ln w="28575">
            <a:solidFill>
              <a:srgbClr val="4AB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BEF0682-7E11-40FD-9D77-1D9CDD4AD262}"/>
              </a:ext>
            </a:extLst>
          </p:cNvPr>
          <p:cNvSpPr/>
          <p:nvPr/>
        </p:nvSpPr>
        <p:spPr>
          <a:xfrm>
            <a:off x="2312893" y="2212044"/>
            <a:ext cx="3039035" cy="730625"/>
          </a:xfrm>
          <a:prstGeom prst="roundRect">
            <a:avLst/>
          </a:prstGeom>
          <a:noFill/>
          <a:ln w="28575">
            <a:solidFill>
              <a:srgbClr val="8700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B126A4-625E-4D95-AFEB-FCD8DBBA3175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265826" y="1808637"/>
            <a:ext cx="3544168" cy="147918"/>
          </a:xfrm>
          <a:prstGeom prst="line">
            <a:avLst/>
          </a:prstGeom>
          <a:ln w="28575">
            <a:solidFill>
              <a:srgbClr val="4ABDE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501107-4130-47C1-8006-E9E045D012A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351928" y="2577357"/>
            <a:ext cx="505134" cy="357183"/>
          </a:xfrm>
          <a:prstGeom prst="line">
            <a:avLst/>
          </a:prstGeom>
          <a:ln w="28575">
            <a:solidFill>
              <a:srgbClr val="87006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DA5146F8-227B-4E81-A43F-E0E26141B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893" y="3363650"/>
            <a:ext cx="2881861" cy="1661160"/>
          </a:xfrm>
          <a:prstGeom prst="rect">
            <a:avLst/>
          </a:prstGeom>
        </p:spPr>
      </p:pic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C491CFE-8558-459D-AEC9-4FBEE9BC6D38}"/>
              </a:ext>
            </a:extLst>
          </p:cNvPr>
          <p:cNvSpPr txBox="1">
            <a:spLocks/>
          </p:cNvSpPr>
          <p:nvPr/>
        </p:nvSpPr>
        <p:spPr>
          <a:xfrm>
            <a:off x="3832410" y="4781148"/>
            <a:ext cx="2709553" cy="2436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5"/>
              </a:buClr>
              <a:buFontTx/>
              <a:buNone/>
              <a:defRPr sz="2000" b="0" i="0" kern="12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5"/>
              </a:buClr>
              <a:buFontTx/>
              <a:buNone/>
              <a:defRPr sz="1600" b="0" i="0" kern="120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685800" indent="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5"/>
              </a:buClr>
              <a:buFontTx/>
              <a:buNone/>
              <a:defRPr sz="1600" b="0" i="0" kern="120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028700" indent="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5"/>
              </a:buClr>
              <a:buFontTx/>
              <a:buNone/>
              <a:defRPr sz="1600" b="0" i="0" kern="120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371600" indent="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5"/>
              </a:buClr>
              <a:buFontTx/>
              <a:buNone/>
              <a:defRPr sz="1600" b="0" i="0" kern="120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1000" dirty="0"/>
              <a:t>Final Data Model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5998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FA0E8-ED4E-49AD-847C-3EED680814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2209" y="1"/>
            <a:ext cx="2082373" cy="4185658"/>
          </a:xfrm>
        </p:spPr>
        <p:txBody>
          <a:bodyPr anchor="ctr"/>
          <a:lstStyle/>
          <a:p>
            <a:pPr marL="119062" indent="0">
              <a:buNone/>
            </a:pPr>
            <a:r>
              <a:rPr lang="de-AT" sz="2000" b="1" dirty="0">
                <a:solidFill>
                  <a:schemeClr val="bg1"/>
                </a:solidFill>
              </a:rPr>
              <a:t>Workflow for</a:t>
            </a:r>
          </a:p>
          <a:p>
            <a:pPr marL="119062" indent="0">
              <a:buNone/>
            </a:pPr>
            <a:r>
              <a:rPr lang="de-AT" sz="2000" b="1" dirty="0">
                <a:solidFill>
                  <a:schemeClr val="bg1"/>
                </a:solidFill>
              </a:rPr>
              <a:t>working with </a:t>
            </a:r>
          </a:p>
          <a:p>
            <a:pPr marL="119062" indent="0">
              <a:buNone/>
            </a:pPr>
            <a:r>
              <a:rPr lang="de-AT" sz="2000" b="1" dirty="0">
                <a:solidFill>
                  <a:schemeClr val="bg1"/>
                </a:solidFill>
              </a:rPr>
              <a:t>REST Connector</a:t>
            </a:r>
            <a:endParaRPr lang="en-US" sz="2000" dirty="0"/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B1FDD13C-E9AD-4CCE-8F04-300A908BA0C0}"/>
              </a:ext>
            </a:extLst>
          </p:cNvPr>
          <p:cNvSpPr/>
          <p:nvPr/>
        </p:nvSpPr>
        <p:spPr>
          <a:xfrm>
            <a:off x="2872777" y="514379"/>
            <a:ext cx="1121868" cy="384201"/>
          </a:xfrm>
          <a:prstGeom prst="flowChartTerminator">
            <a:avLst/>
          </a:prstGeom>
          <a:solidFill>
            <a:srgbClr val="006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First Time</a:t>
            </a:r>
            <a:endParaRPr lang="en-US" sz="1200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26D9330-7AFA-451E-BCDD-402A1C0F60C2}"/>
              </a:ext>
            </a:extLst>
          </p:cNvPr>
          <p:cNvSpPr/>
          <p:nvPr/>
        </p:nvSpPr>
        <p:spPr>
          <a:xfrm>
            <a:off x="4387582" y="414772"/>
            <a:ext cx="1229445" cy="576867"/>
          </a:xfrm>
          <a:prstGeom prst="flowChartProcess">
            <a:avLst/>
          </a:prstGeom>
          <a:solidFill>
            <a:srgbClr val="006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Create generic GET Connection</a:t>
            </a:r>
            <a:endParaRPr lang="en-US" sz="1200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A74E602-5D5F-4563-A821-5F8DF3074081}"/>
              </a:ext>
            </a:extLst>
          </p:cNvPr>
          <p:cNvSpPr/>
          <p:nvPr/>
        </p:nvSpPr>
        <p:spPr>
          <a:xfrm>
            <a:off x="5985862" y="414772"/>
            <a:ext cx="1229445" cy="576867"/>
          </a:xfrm>
          <a:prstGeom prst="flowChartProcess">
            <a:avLst/>
          </a:prstGeom>
          <a:solidFill>
            <a:srgbClr val="006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Create generic POST Connection</a:t>
            </a:r>
            <a:endParaRPr lang="en-US" sz="12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2B109B5-4BB4-430E-9F07-69A87D495F74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 rot="5400000">
            <a:off x="5340475" y="877401"/>
            <a:ext cx="1145873" cy="13743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C0595898-0E3D-4B19-A886-D59FEB1C92FD}"/>
              </a:ext>
            </a:extLst>
          </p:cNvPr>
          <p:cNvSpPr/>
          <p:nvPr/>
        </p:nvSpPr>
        <p:spPr>
          <a:xfrm>
            <a:off x="4611513" y="2137512"/>
            <a:ext cx="1229445" cy="576867"/>
          </a:xfrm>
          <a:prstGeom prst="flowChartProcess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Create temp REST Conn to</a:t>
            </a:r>
            <a:br>
              <a:rPr lang="de-AT" sz="1200" dirty="0"/>
            </a:br>
            <a:r>
              <a:rPr lang="de-AT" sz="1200" dirty="0"/>
              <a:t>original API</a:t>
            </a:r>
            <a:endParaRPr lang="en-US" sz="1200" dirty="0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289A3F6A-1D27-4578-9FDF-D4FEE713359B}"/>
              </a:ext>
            </a:extLst>
          </p:cNvPr>
          <p:cNvSpPr/>
          <p:nvPr/>
        </p:nvSpPr>
        <p:spPr>
          <a:xfrm>
            <a:off x="5673201" y="3074635"/>
            <a:ext cx="1229445" cy="576867"/>
          </a:xfrm>
          <a:prstGeom prst="flowChartProcess">
            <a:avLst/>
          </a:prstGeom>
          <a:solidFill>
            <a:srgbClr val="FF6C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Use Add Data Wizard to create script</a:t>
            </a:r>
            <a:endParaRPr lang="en-US" sz="1200" dirty="0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8CE02B39-FAFF-4826-98FB-022DD18F6A0B}"/>
              </a:ext>
            </a:extLst>
          </p:cNvPr>
          <p:cNvSpPr/>
          <p:nvPr/>
        </p:nvSpPr>
        <p:spPr>
          <a:xfrm>
            <a:off x="7409186" y="3074635"/>
            <a:ext cx="1229445" cy="576867"/>
          </a:xfrm>
          <a:prstGeom prst="flowChartProcess">
            <a:avLst/>
          </a:prstGeom>
          <a:solidFill>
            <a:srgbClr val="FF6C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Add WITH CONNECTION code</a:t>
            </a:r>
            <a:endParaRPr lang="en-US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6FA3A1E-9764-4E96-BE0C-6A6F79063E8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3994645" y="703206"/>
            <a:ext cx="392937" cy="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1C31538-7F21-4A37-9681-38E4E677D33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617027" y="703206"/>
            <a:ext cx="368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1505BC2-CAB0-4D0D-A99C-0C42E8E831D8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>
            <a:off x="6902646" y="3363069"/>
            <a:ext cx="506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3D4198C-4D87-4A0D-83E3-3F4C7513C22E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226236" y="2714379"/>
            <a:ext cx="442581" cy="36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Process 80">
            <a:extLst>
              <a:ext uri="{FF2B5EF4-FFF2-40B4-BE49-F238E27FC236}">
                <a16:creationId xmlns:a16="http://schemas.microsoft.com/office/drawing/2014/main" id="{418A2388-0C45-456D-8B6C-885289CCB8A5}"/>
              </a:ext>
            </a:extLst>
          </p:cNvPr>
          <p:cNvSpPr/>
          <p:nvPr/>
        </p:nvSpPr>
        <p:spPr>
          <a:xfrm>
            <a:off x="5652698" y="4011758"/>
            <a:ext cx="1229445" cy="576867"/>
          </a:xfrm>
          <a:prstGeom prst="flowChartProces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Delete temp REST Connection</a:t>
            </a:r>
            <a:endParaRPr lang="en-US" sz="1200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8788957F-52F0-4019-A934-C211DE77A960}"/>
              </a:ext>
            </a:extLst>
          </p:cNvPr>
          <p:cNvCxnSpPr>
            <a:cxnSpLocks/>
            <a:stCxn id="28" idx="2"/>
            <a:endCxn id="81" idx="3"/>
          </p:cNvCxnSpPr>
          <p:nvPr/>
        </p:nvCxnSpPr>
        <p:spPr>
          <a:xfrm rot="5400000">
            <a:off x="7128681" y="3404964"/>
            <a:ext cx="648690" cy="11417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hought Bubble: Cloud 86">
            <a:extLst>
              <a:ext uri="{FF2B5EF4-FFF2-40B4-BE49-F238E27FC236}">
                <a16:creationId xmlns:a16="http://schemas.microsoft.com/office/drawing/2014/main" id="{005FE7A0-1CCA-4A7B-8880-297CDE4A94AC}"/>
              </a:ext>
            </a:extLst>
          </p:cNvPr>
          <p:cNvSpPr/>
          <p:nvPr/>
        </p:nvSpPr>
        <p:spPr>
          <a:xfrm>
            <a:off x="3641140" y="3074635"/>
            <a:ext cx="1525521" cy="822191"/>
          </a:xfrm>
          <a:prstGeom prst="cloudCallout">
            <a:avLst>
              <a:gd name="adj1" fmla="val 74440"/>
              <a:gd name="adj2" fmla="val -657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de-AT" sz="1200" dirty="0">
                <a:solidFill>
                  <a:schemeClr val="tx1">
                    <a:lumMod val="50000"/>
                  </a:schemeClr>
                </a:solidFill>
              </a:rPr>
              <a:t>2 golden steps </a:t>
            </a:r>
            <a:r>
              <a:rPr lang="de-AT" sz="1200" dirty="0">
                <a:solidFill>
                  <a:schemeClr val="tx1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48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3" grpId="0" animBg="1"/>
      <p:bldP spid="24" grpId="0" animBg="1"/>
      <p:bldP spid="28" grpId="0" animBg="1"/>
      <p:bldP spid="81" grpId="0" animBg="1"/>
      <p:bldP spid="8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FA0E8-ED4E-49AD-847C-3EED680814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2209" y="1"/>
            <a:ext cx="2082373" cy="4185658"/>
          </a:xfrm>
        </p:spPr>
        <p:txBody>
          <a:bodyPr anchor="ctr"/>
          <a:lstStyle/>
          <a:p>
            <a:pPr marL="119062" indent="0">
              <a:buNone/>
            </a:pPr>
            <a:r>
              <a:rPr lang="de-AT" sz="2000" b="1" dirty="0">
                <a:solidFill>
                  <a:schemeClr val="bg1"/>
                </a:solidFill>
              </a:rPr>
              <a:t>Workflow for</a:t>
            </a:r>
          </a:p>
          <a:p>
            <a:pPr marL="119062" indent="0">
              <a:buNone/>
            </a:pPr>
            <a:r>
              <a:rPr lang="de-AT" sz="2000" b="1" dirty="0">
                <a:solidFill>
                  <a:schemeClr val="bg1"/>
                </a:solidFill>
              </a:rPr>
              <a:t>working with </a:t>
            </a:r>
          </a:p>
          <a:p>
            <a:pPr marL="119062" indent="0">
              <a:buNone/>
            </a:pPr>
            <a:r>
              <a:rPr lang="de-AT" sz="2000" b="1" dirty="0">
                <a:solidFill>
                  <a:schemeClr val="bg1"/>
                </a:solidFill>
              </a:rPr>
              <a:t>REST Connector</a:t>
            </a:r>
            <a:endParaRPr lang="en-US" sz="2000" dirty="0"/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B1FDD13C-E9AD-4CCE-8F04-300A908BA0C0}"/>
              </a:ext>
            </a:extLst>
          </p:cNvPr>
          <p:cNvSpPr/>
          <p:nvPr/>
        </p:nvSpPr>
        <p:spPr>
          <a:xfrm>
            <a:off x="2872777" y="514379"/>
            <a:ext cx="1121868" cy="384201"/>
          </a:xfrm>
          <a:prstGeom prst="flowChartTerminator">
            <a:avLst/>
          </a:prstGeom>
          <a:solidFill>
            <a:srgbClr val="006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First Time</a:t>
            </a:r>
            <a:endParaRPr lang="en-US" sz="1200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26D9330-7AFA-451E-BCDD-402A1C0F60C2}"/>
              </a:ext>
            </a:extLst>
          </p:cNvPr>
          <p:cNvSpPr/>
          <p:nvPr/>
        </p:nvSpPr>
        <p:spPr>
          <a:xfrm>
            <a:off x="4387582" y="414772"/>
            <a:ext cx="1229445" cy="576867"/>
          </a:xfrm>
          <a:prstGeom prst="flowChartProcess">
            <a:avLst/>
          </a:prstGeom>
          <a:solidFill>
            <a:srgbClr val="006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Create generic GET Connection</a:t>
            </a:r>
            <a:endParaRPr lang="en-US" sz="1200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A74E602-5D5F-4563-A821-5F8DF3074081}"/>
              </a:ext>
            </a:extLst>
          </p:cNvPr>
          <p:cNvSpPr/>
          <p:nvPr/>
        </p:nvSpPr>
        <p:spPr>
          <a:xfrm>
            <a:off x="5985862" y="414772"/>
            <a:ext cx="1229445" cy="576867"/>
          </a:xfrm>
          <a:prstGeom prst="flowChartProcess">
            <a:avLst/>
          </a:prstGeom>
          <a:solidFill>
            <a:srgbClr val="006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Create generic POST Connection</a:t>
            </a:r>
            <a:endParaRPr lang="en-US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6FA3A1E-9764-4E96-BE0C-6A6F79063E8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3994645" y="703206"/>
            <a:ext cx="392937" cy="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1C31538-7F21-4A37-9681-38E4E677D33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617027" y="703206"/>
            <a:ext cx="368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552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79FFB8-32AE-4151-8099-AB2C69584D42}"/>
              </a:ext>
            </a:extLst>
          </p:cNvPr>
          <p:cNvSpPr/>
          <p:nvPr/>
        </p:nvSpPr>
        <p:spPr>
          <a:xfrm>
            <a:off x="853890" y="4161209"/>
            <a:ext cx="4383741" cy="526052"/>
          </a:xfrm>
          <a:prstGeom prst="rect">
            <a:avLst/>
          </a:prstGeom>
          <a:noFill/>
          <a:ln>
            <a:solidFill>
              <a:srgbClr val="4AB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5CF75-8A75-498C-A11E-B10F1421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Set up 2 placeholder REST-connections</a:t>
            </a:r>
            <a:br>
              <a:rPr lang="de-AT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A1C02-B5EA-4259-9A15-924B7D936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300" y="1377015"/>
            <a:ext cx="6470276" cy="3104127"/>
          </a:xfrm>
        </p:spPr>
        <p:txBody>
          <a:bodyPr/>
          <a:lstStyle/>
          <a:p>
            <a:r>
              <a:rPr lang="de-AT" sz="1600" dirty="0"/>
              <a:t>Create one placeholder </a:t>
            </a:r>
            <a:r>
              <a:rPr lang="de-AT" sz="1600" b="1" dirty="0">
                <a:solidFill>
                  <a:srgbClr val="870064"/>
                </a:solidFill>
              </a:rPr>
              <a:t>POST</a:t>
            </a:r>
            <a:r>
              <a:rPr lang="de-AT" sz="1600" dirty="0"/>
              <a:t> request </a:t>
            </a:r>
            <a:br>
              <a:rPr lang="de-AT" sz="1600" dirty="0"/>
            </a:br>
            <a:r>
              <a:rPr lang="de-AT" sz="1400" dirty="0"/>
              <a:t>(e.g. </a:t>
            </a:r>
            <a:r>
              <a:rPr lang="de-AT" sz="1400" dirty="0">
                <a:sym typeface="Wingdings" panose="05000000000000000000" pitchFamily="2" charset="2"/>
              </a:rPr>
              <a:t>https://postman-echo.com/post)</a:t>
            </a:r>
            <a:br>
              <a:rPr lang="de-AT" sz="1400" dirty="0">
                <a:sym typeface="Wingdings" panose="05000000000000000000" pitchFamily="2" charset="2"/>
              </a:rPr>
            </a:br>
            <a:r>
              <a:rPr lang="de-AT" sz="500" dirty="0">
                <a:sym typeface="Wingdings" panose="05000000000000000000" pitchFamily="2" charset="2"/>
              </a:rPr>
              <a:t> </a:t>
            </a:r>
            <a:endParaRPr lang="de-AT" sz="1400" dirty="0"/>
          </a:p>
          <a:p>
            <a:r>
              <a:rPr lang="de-AT" sz="1600" dirty="0"/>
              <a:t>Create one placeholder </a:t>
            </a:r>
            <a:r>
              <a:rPr lang="de-AT" sz="1600" b="1" dirty="0">
                <a:solidFill>
                  <a:srgbClr val="4ABDE5"/>
                </a:solidFill>
              </a:rPr>
              <a:t>GET</a:t>
            </a:r>
            <a:r>
              <a:rPr lang="de-AT" sz="1600" dirty="0"/>
              <a:t> request </a:t>
            </a:r>
            <a:br>
              <a:rPr lang="de-AT" sz="1600" dirty="0"/>
            </a:br>
            <a:r>
              <a:rPr lang="de-AT" sz="1600" dirty="0"/>
              <a:t>(</a:t>
            </a:r>
            <a:r>
              <a:rPr lang="de-AT" sz="1400" dirty="0"/>
              <a:t>e.g. </a:t>
            </a:r>
            <a:r>
              <a:rPr lang="de-AT" sz="1400" dirty="0">
                <a:sym typeface="Wingdings" panose="05000000000000000000" pitchFamily="2" charset="2"/>
              </a:rPr>
              <a:t>https://postman-echo.com/get)</a:t>
            </a:r>
            <a:endParaRPr lang="de-AT" sz="1600" dirty="0"/>
          </a:p>
          <a:p>
            <a:pPr>
              <a:spcBef>
                <a:spcPts val="1200"/>
              </a:spcBef>
            </a:pPr>
            <a:r>
              <a:rPr lang="de-AT" sz="1600" dirty="0"/>
              <a:t>Leave all params emtpy, you will </a:t>
            </a:r>
            <a:r>
              <a:rPr lang="de-AT" sz="1600" u="sng" dirty="0"/>
              <a:t>later</a:t>
            </a:r>
            <a:r>
              <a:rPr lang="de-AT" sz="1600" dirty="0"/>
              <a:t> parameterize the call with script</a:t>
            </a:r>
          </a:p>
          <a:p>
            <a:pPr lvl="1"/>
            <a:r>
              <a:rPr lang="de-AT" sz="1400" dirty="0"/>
              <a:t>Dynamically provide: URL, Query-strings, Http-Header settings, Body</a:t>
            </a:r>
          </a:p>
          <a:p>
            <a:pPr>
              <a:spcBef>
                <a:spcPts val="1200"/>
              </a:spcBef>
            </a:pPr>
            <a:r>
              <a:rPr lang="de-AT" sz="1600" dirty="0"/>
              <a:t>Why two requests? </a:t>
            </a:r>
          </a:p>
          <a:p>
            <a:pPr lvl="1"/>
            <a:r>
              <a:rPr lang="de-AT" sz="1400" dirty="0"/>
              <a:t>Because the only thing you cannot parameterize in the call itself is the http-method.</a:t>
            </a:r>
          </a:p>
          <a:p>
            <a:pPr lvl="1"/>
            <a:r>
              <a:rPr lang="de-AT" sz="1400" dirty="0"/>
              <a:t>The http-method will come from this script line just before the SELECT ...</a:t>
            </a:r>
            <a:br>
              <a:rPr lang="de-AT" sz="1400" dirty="0"/>
            </a:br>
            <a:br>
              <a:rPr lang="de-AT" sz="1400" dirty="0"/>
            </a:br>
            <a:r>
              <a:rPr lang="de-AT" sz="1400" dirty="0">
                <a:highlight>
                  <a:srgbClr val="FFFFFF"/>
                </a:highlight>
                <a:latin typeface="Consolas" panose="020B0609020204030204" pitchFamily="49" charset="0"/>
              </a:rPr>
              <a:t>LIB CONNECT TO '</a:t>
            </a:r>
            <a:r>
              <a:rPr lang="de-AT" sz="1400" dirty="0">
                <a:solidFill>
                  <a:srgbClr val="4ABDE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de-AT" sz="1400" dirty="0">
                <a:highlight>
                  <a:srgbClr val="FFFFFF"/>
                </a:highlight>
                <a:latin typeface="Consolas" panose="020B0609020204030204" pitchFamily="49" charset="0"/>
              </a:rPr>
              <a:t>_connection';</a:t>
            </a:r>
            <a:br>
              <a:rPr lang="de-AT" sz="1400" dirty="0"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AT" sz="1400" dirty="0">
                <a:highlight>
                  <a:srgbClr val="FFFFFF"/>
                </a:highlight>
                <a:latin typeface="Consolas" panose="020B0609020204030204" pitchFamily="49" charset="0"/>
              </a:rPr>
              <a:t>LIB CONNECT TO '</a:t>
            </a:r>
            <a:r>
              <a:rPr lang="de-AT" sz="1400" dirty="0">
                <a:solidFill>
                  <a:srgbClr val="87006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</a:t>
            </a:r>
            <a:r>
              <a:rPr lang="de-AT" sz="1400" dirty="0">
                <a:highlight>
                  <a:srgbClr val="FFFFFF"/>
                </a:highlight>
                <a:latin typeface="Consolas" panose="020B0609020204030204" pitchFamily="49" charset="0"/>
              </a:rPr>
              <a:t>_connection';</a:t>
            </a:r>
          </a:p>
          <a:p>
            <a:pPr lvl="1"/>
            <a:endParaRPr lang="de-AT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de-AT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e-AT" sz="1600" dirty="0">
              <a:sym typeface="Wingdings" panose="05000000000000000000" pitchFamily="2" charset="2"/>
            </a:endParaRPr>
          </a:p>
          <a:p>
            <a:endParaRPr lang="en-US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70E80-512C-4877-A85B-1B0FF1C75B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AT" dirty="0"/>
              <a:t>Create New Connections in Qlik Sense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4E017-9055-4655-BB45-BFE971EBBFD7}"/>
              </a:ext>
            </a:extLst>
          </p:cNvPr>
          <p:cNvSpPr/>
          <p:nvPr/>
        </p:nvSpPr>
        <p:spPr>
          <a:xfrm>
            <a:off x="7227794" y="1562475"/>
            <a:ext cx="1640542" cy="2921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2F2F2"/>
            </a:solidFill>
          </a:ln>
        </p:spPr>
        <p:txBody>
          <a:bodyPr wrap="square">
            <a:noAutofit/>
          </a:bodyPr>
          <a:lstStyle/>
          <a:p>
            <a:r>
              <a:rPr lang="de-AT" sz="1200" b="1" dirty="0">
                <a:latin typeface="Arial" charset="0"/>
                <a:cs typeface="Arial" charset="0"/>
              </a:rPr>
              <a:t>Note</a:t>
            </a:r>
            <a:r>
              <a:rPr lang="de-AT" sz="1200" dirty="0">
                <a:latin typeface="Arial" charset="0"/>
                <a:cs typeface="Arial" charset="0"/>
              </a:rPr>
              <a:t>: </a:t>
            </a:r>
          </a:p>
          <a:p>
            <a:endParaRPr lang="de-AT" sz="600" dirty="0">
              <a:latin typeface="Arial" charset="0"/>
              <a:cs typeface="Arial" charset="0"/>
            </a:endParaRPr>
          </a:p>
          <a:p>
            <a:r>
              <a:rPr lang="de-AT" sz="1200" dirty="0">
                <a:latin typeface="Arial" charset="0"/>
                <a:cs typeface="Arial" charset="0"/>
              </a:rPr>
              <a:t>The „Create New Connection“ dialog can only be safed when there was a proper REST response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4FBD85-170E-4BFD-BAF5-CCA1E5296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794" y="1031512"/>
            <a:ext cx="1640542" cy="530964"/>
          </a:xfrm>
          <a:prstGeom prst="rect">
            <a:avLst/>
          </a:prstGeom>
          <a:ln>
            <a:solidFill>
              <a:srgbClr val="F2F2F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6D7BF2-8EEC-4E5E-826B-1673C49070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FF8FF"/>
              </a:clrFrom>
              <a:clrTo>
                <a:srgbClr val="EFF8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61601" y="4387352"/>
            <a:ext cx="742222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9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FA0E8-ED4E-49AD-847C-3EED680814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2209" y="1"/>
            <a:ext cx="2082373" cy="4185658"/>
          </a:xfrm>
        </p:spPr>
        <p:txBody>
          <a:bodyPr anchor="ctr"/>
          <a:lstStyle/>
          <a:p>
            <a:pPr marL="119062" indent="0">
              <a:buNone/>
            </a:pPr>
            <a:r>
              <a:rPr lang="de-AT" sz="2000" b="1" dirty="0">
                <a:solidFill>
                  <a:schemeClr val="bg1"/>
                </a:solidFill>
              </a:rPr>
              <a:t>Workflow for</a:t>
            </a:r>
          </a:p>
          <a:p>
            <a:pPr marL="119062" indent="0">
              <a:buNone/>
            </a:pPr>
            <a:r>
              <a:rPr lang="de-AT" sz="2000" b="1" dirty="0">
                <a:solidFill>
                  <a:schemeClr val="bg1"/>
                </a:solidFill>
              </a:rPr>
              <a:t>working with </a:t>
            </a:r>
          </a:p>
          <a:p>
            <a:pPr marL="119062" indent="0">
              <a:buNone/>
            </a:pPr>
            <a:r>
              <a:rPr lang="de-AT" sz="2000" b="1" dirty="0">
                <a:solidFill>
                  <a:schemeClr val="bg1"/>
                </a:solidFill>
              </a:rPr>
              <a:t>REST Connector</a:t>
            </a:r>
            <a:endParaRPr lang="en-US" sz="2000" dirty="0"/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B1FDD13C-E9AD-4CCE-8F04-300A908BA0C0}"/>
              </a:ext>
            </a:extLst>
          </p:cNvPr>
          <p:cNvSpPr/>
          <p:nvPr/>
        </p:nvSpPr>
        <p:spPr>
          <a:xfrm>
            <a:off x="2872777" y="514379"/>
            <a:ext cx="1121868" cy="384201"/>
          </a:xfrm>
          <a:prstGeom prst="flowChartTerminator">
            <a:avLst/>
          </a:prstGeom>
          <a:solidFill>
            <a:srgbClr val="006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First Time</a:t>
            </a:r>
            <a:endParaRPr lang="en-US" sz="1200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26D9330-7AFA-451E-BCDD-402A1C0F60C2}"/>
              </a:ext>
            </a:extLst>
          </p:cNvPr>
          <p:cNvSpPr/>
          <p:nvPr/>
        </p:nvSpPr>
        <p:spPr>
          <a:xfrm>
            <a:off x="4387582" y="414772"/>
            <a:ext cx="1229445" cy="576867"/>
          </a:xfrm>
          <a:prstGeom prst="flowChartProcess">
            <a:avLst/>
          </a:prstGeom>
          <a:solidFill>
            <a:srgbClr val="006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Create generic GET Connection</a:t>
            </a:r>
            <a:endParaRPr lang="en-US" sz="1200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A74E602-5D5F-4563-A821-5F8DF3074081}"/>
              </a:ext>
            </a:extLst>
          </p:cNvPr>
          <p:cNvSpPr/>
          <p:nvPr/>
        </p:nvSpPr>
        <p:spPr>
          <a:xfrm>
            <a:off x="5985862" y="414772"/>
            <a:ext cx="1229445" cy="576867"/>
          </a:xfrm>
          <a:prstGeom prst="flowChartProcess">
            <a:avLst/>
          </a:prstGeom>
          <a:solidFill>
            <a:srgbClr val="006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Create generic POST Connection</a:t>
            </a:r>
            <a:endParaRPr lang="en-US" sz="12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2B109B5-4BB4-430E-9F07-69A87D495F74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 rot="5400000">
            <a:off x="5340475" y="877401"/>
            <a:ext cx="1145873" cy="13743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C0595898-0E3D-4B19-A886-D59FEB1C92FD}"/>
              </a:ext>
            </a:extLst>
          </p:cNvPr>
          <p:cNvSpPr/>
          <p:nvPr/>
        </p:nvSpPr>
        <p:spPr>
          <a:xfrm>
            <a:off x="4611513" y="2137512"/>
            <a:ext cx="1229445" cy="576867"/>
          </a:xfrm>
          <a:prstGeom prst="flowChartProcess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Create temp REST Conn to</a:t>
            </a:r>
            <a:br>
              <a:rPr lang="de-AT" sz="1200" dirty="0"/>
            </a:br>
            <a:r>
              <a:rPr lang="de-AT" sz="1200" dirty="0"/>
              <a:t>original API</a:t>
            </a:r>
            <a:endParaRPr lang="en-US" sz="1200" dirty="0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289A3F6A-1D27-4578-9FDF-D4FEE713359B}"/>
              </a:ext>
            </a:extLst>
          </p:cNvPr>
          <p:cNvSpPr/>
          <p:nvPr/>
        </p:nvSpPr>
        <p:spPr>
          <a:xfrm>
            <a:off x="5673201" y="3074635"/>
            <a:ext cx="1229445" cy="576867"/>
          </a:xfrm>
          <a:prstGeom prst="flowChartProcess">
            <a:avLst/>
          </a:prstGeom>
          <a:solidFill>
            <a:srgbClr val="FF6C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Use Add Data Wizard to create script</a:t>
            </a:r>
            <a:endParaRPr lang="en-US" sz="1200" dirty="0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8CE02B39-FAFF-4826-98FB-022DD18F6A0B}"/>
              </a:ext>
            </a:extLst>
          </p:cNvPr>
          <p:cNvSpPr/>
          <p:nvPr/>
        </p:nvSpPr>
        <p:spPr>
          <a:xfrm>
            <a:off x="7409186" y="3074635"/>
            <a:ext cx="1229445" cy="576867"/>
          </a:xfrm>
          <a:prstGeom prst="flowChartProcess">
            <a:avLst/>
          </a:prstGeom>
          <a:solidFill>
            <a:srgbClr val="FF6C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Add WITH CONNECTION code</a:t>
            </a:r>
            <a:endParaRPr lang="en-US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6FA3A1E-9764-4E96-BE0C-6A6F79063E8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3994645" y="703206"/>
            <a:ext cx="392937" cy="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1C31538-7F21-4A37-9681-38E4E677D33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617027" y="703206"/>
            <a:ext cx="368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1505BC2-CAB0-4D0D-A99C-0C42E8E831D8}"/>
              </a:ext>
            </a:extLst>
          </p:cNvPr>
          <p:cNvCxnSpPr>
            <a:cxnSpLocks/>
          </p:cNvCxnSpPr>
          <p:nvPr/>
        </p:nvCxnSpPr>
        <p:spPr>
          <a:xfrm>
            <a:off x="6902646" y="3372594"/>
            <a:ext cx="506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3D4198C-4D87-4A0D-83E3-3F4C7513C22E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226236" y="2714379"/>
            <a:ext cx="442581" cy="36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259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B1FDD13C-E9AD-4CCE-8F04-300A908BA0C0}"/>
              </a:ext>
            </a:extLst>
          </p:cNvPr>
          <p:cNvSpPr/>
          <p:nvPr/>
        </p:nvSpPr>
        <p:spPr>
          <a:xfrm>
            <a:off x="2872777" y="485132"/>
            <a:ext cx="792457" cy="271389"/>
          </a:xfrm>
          <a:prstGeom prst="flowChartTerminator">
            <a:avLst/>
          </a:prstGeom>
          <a:solidFill>
            <a:srgbClr val="006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800" dirty="0"/>
              <a:t>First Time</a:t>
            </a:r>
            <a:endParaRPr lang="en-US" sz="800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26D9330-7AFA-451E-BCDD-402A1C0F60C2}"/>
              </a:ext>
            </a:extLst>
          </p:cNvPr>
          <p:cNvSpPr/>
          <p:nvPr/>
        </p:nvSpPr>
        <p:spPr>
          <a:xfrm>
            <a:off x="3942794" y="414772"/>
            <a:ext cx="868447" cy="407483"/>
          </a:xfrm>
          <a:prstGeom prst="flowChartProcess">
            <a:avLst/>
          </a:prstGeom>
          <a:solidFill>
            <a:srgbClr val="006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800" dirty="0"/>
              <a:t>Create generic GET Connection</a:t>
            </a:r>
            <a:endParaRPr lang="en-US" sz="800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A74E602-5D5F-4563-A821-5F8DF3074081}"/>
              </a:ext>
            </a:extLst>
          </p:cNvPr>
          <p:cNvSpPr/>
          <p:nvPr/>
        </p:nvSpPr>
        <p:spPr>
          <a:xfrm>
            <a:off x="5071776" y="414772"/>
            <a:ext cx="868447" cy="407483"/>
          </a:xfrm>
          <a:prstGeom prst="flowChartProcess">
            <a:avLst/>
          </a:prstGeom>
          <a:solidFill>
            <a:srgbClr val="006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800" dirty="0"/>
              <a:t>Create generic POST Connection</a:t>
            </a:r>
            <a:endParaRPr lang="en-US" sz="8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2B109B5-4BB4-430E-9F07-69A87D495F74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5940223" y="618514"/>
            <a:ext cx="248931" cy="35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C0595898-0E3D-4B19-A886-D59FEB1C92FD}"/>
              </a:ext>
            </a:extLst>
          </p:cNvPr>
          <p:cNvSpPr/>
          <p:nvPr/>
        </p:nvSpPr>
        <p:spPr>
          <a:xfrm>
            <a:off x="6189154" y="418350"/>
            <a:ext cx="868447" cy="407483"/>
          </a:xfrm>
          <a:prstGeom prst="flowChartProcess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800" dirty="0"/>
              <a:t>Create temp REST Conn to</a:t>
            </a:r>
            <a:br>
              <a:rPr lang="de-AT" sz="800" dirty="0"/>
            </a:br>
            <a:r>
              <a:rPr lang="de-AT" sz="800" dirty="0"/>
              <a:t>original API</a:t>
            </a:r>
            <a:endParaRPr lang="en-US" sz="800" dirty="0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289A3F6A-1D27-4578-9FDF-D4FEE713359B}"/>
              </a:ext>
            </a:extLst>
          </p:cNvPr>
          <p:cNvSpPr/>
          <p:nvPr/>
        </p:nvSpPr>
        <p:spPr>
          <a:xfrm>
            <a:off x="7505709" y="1503187"/>
            <a:ext cx="1229445" cy="552646"/>
          </a:xfrm>
          <a:prstGeom prst="flowChartProcess">
            <a:avLst/>
          </a:prstGeom>
          <a:solidFill>
            <a:srgbClr val="FF6C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Use Add Data Wizard to create script</a:t>
            </a:r>
            <a:endParaRPr lang="en-US" sz="1200" dirty="0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8CE02B39-FAFF-4826-98FB-022DD18F6A0B}"/>
              </a:ext>
            </a:extLst>
          </p:cNvPr>
          <p:cNvSpPr/>
          <p:nvPr/>
        </p:nvSpPr>
        <p:spPr>
          <a:xfrm>
            <a:off x="7505708" y="3095429"/>
            <a:ext cx="1229445" cy="552646"/>
          </a:xfrm>
          <a:prstGeom prst="flowChartProcess">
            <a:avLst/>
          </a:prstGeom>
          <a:solidFill>
            <a:srgbClr val="FF6C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Add WITH CONNECTION code</a:t>
            </a:r>
            <a:endParaRPr lang="en-US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6FA3A1E-9764-4E96-BE0C-6A6F79063E8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3665234" y="618514"/>
            <a:ext cx="277560" cy="2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1C31538-7F21-4A37-9681-38E4E677D33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811241" y="618514"/>
            <a:ext cx="260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3D4198C-4D87-4A0D-83E3-3F4C7513C22E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623378" y="825833"/>
            <a:ext cx="882331" cy="677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E04C65B8-EC3E-466A-9065-D12E40088A81}"/>
              </a:ext>
            </a:extLst>
          </p:cNvPr>
          <p:cNvSpPr txBox="1">
            <a:spLocks/>
          </p:cNvSpPr>
          <p:nvPr/>
        </p:nvSpPr>
        <p:spPr>
          <a:xfrm>
            <a:off x="4812057" y="1308469"/>
            <a:ext cx="2978888" cy="10026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-"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688975" indent="-11430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="0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915988" indent="-112713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144588" indent="-115888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de-AT" sz="16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AE4900A-EC81-429B-9488-F3E4E48FD607}"/>
              </a:ext>
            </a:extLst>
          </p:cNvPr>
          <p:cNvGrpSpPr/>
          <p:nvPr/>
        </p:nvGrpSpPr>
        <p:grpSpPr>
          <a:xfrm>
            <a:off x="4992166" y="1480195"/>
            <a:ext cx="2490200" cy="1313531"/>
            <a:chOff x="6488206" y="1262564"/>
            <a:chExt cx="2481962" cy="130918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06B00F7-D90A-4178-8A32-2D2662191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61386" y="1262564"/>
              <a:ext cx="2342326" cy="1195261"/>
            </a:xfrm>
            <a:prstGeom prst="rect">
              <a:avLst/>
            </a:prstGeom>
          </p:spPr>
        </p:pic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AAA09D6-8BA4-4867-AB2B-D6878181A0D7}"/>
                </a:ext>
              </a:extLst>
            </p:cNvPr>
            <p:cNvSpPr/>
            <p:nvPr/>
          </p:nvSpPr>
          <p:spPr>
            <a:xfrm>
              <a:off x="6488206" y="2164976"/>
              <a:ext cx="672353" cy="40677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97DDAA9-BA06-48E3-9A4B-F6F4F2673581}"/>
                </a:ext>
              </a:extLst>
            </p:cNvPr>
            <p:cNvSpPr/>
            <p:nvPr/>
          </p:nvSpPr>
          <p:spPr>
            <a:xfrm>
              <a:off x="7864288" y="2113989"/>
              <a:ext cx="1105880" cy="40677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D2F20011-4C3C-40A4-81F3-99EA722DEAAD}"/>
              </a:ext>
            </a:extLst>
          </p:cNvPr>
          <p:cNvSpPr txBox="1">
            <a:spLocks/>
          </p:cNvSpPr>
          <p:nvPr/>
        </p:nvSpPr>
        <p:spPr>
          <a:xfrm>
            <a:off x="5326081" y="3503202"/>
            <a:ext cx="1792879" cy="10234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514350" indent="-171450" algn="l" defTabSz="685800" rtl="0" eaLnBrk="1" fontAlgn="base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-"/>
              <a:defRPr sz="14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688975" indent="-114300" algn="l" defTabSz="685800" rtl="0" eaLnBrk="1" fontAlgn="base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200" b="0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915988" indent="-112713" algn="l" defTabSz="685800" rtl="0" eaLnBrk="1" fontAlgn="base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2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144588" indent="-115888" algn="l" defTabSz="685800" rtl="0" eaLnBrk="1" fontAlgn="base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2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dirty="0"/>
              <a:t>Insert all API parameters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7EFA77-A064-4BD7-896E-3D0EC648A907}"/>
              </a:ext>
            </a:extLst>
          </p:cNvPr>
          <p:cNvSpPr txBox="1"/>
          <p:nvPr/>
        </p:nvSpPr>
        <p:spPr>
          <a:xfrm>
            <a:off x="435612" y="2961900"/>
            <a:ext cx="4520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highlight>
                  <a:srgbClr val="B6D330"/>
                </a:highlight>
                <a:latin typeface="Consolas" panose="020B0609020204030204" pitchFamily="49" charset="0"/>
              </a:rPr>
              <a:t>WITH CONNECTION</a:t>
            </a:r>
            <a:r>
              <a:rPr lang="de-DE" sz="1200" dirty="0">
                <a:latin typeface="Consolas" panose="020B0609020204030204" pitchFamily="49" charset="0"/>
              </a:rPr>
              <a:t> (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URL "$(vBaseAPIurl)/users/$(vAPIuserId)"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,QUERY "tenent" "qliktrainees"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,HTTPHEADER "Content-Type" "application/json"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,HTTPHEADER "Authorization" "Bearer $(vToken)"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//,HTTPHEADER "X-HTTP-Method-Override" "PUT",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,HTTPHEADER "cookie" "$(vCookie)"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,BODY "{""path"":""$(vAttribute)""}"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A3F4AA5-F871-4E24-9EFC-DAE80B814A7B}"/>
              </a:ext>
            </a:extLst>
          </p:cNvPr>
          <p:cNvCxnSpPr>
            <a:cxnSpLocks/>
          </p:cNvCxnSpPr>
          <p:nvPr/>
        </p:nvCxnSpPr>
        <p:spPr>
          <a:xfrm>
            <a:off x="8124825" y="2055833"/>
            <a:ext cx="1" cy="103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4536F9B-F3CD-4E8A-A979-7C994CC15AB2}"/>
              </a:ext>
            </a:extLst>
          </p:cNvPr>
          <p:cNvSpPr txBox="1"/>
          <p:nvPr/>
        </p:nvSpPr>
        <p:spPr>
          <a:xfrm>
            <a:off x="435612" y="1212104"/>
            <a:ext cx="45200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highlight>
                  <a:srgbClr val="D19F3B"/>
                </a:highlight>
                <a:latin typeface="Consolas" panose="020B0609020204030204" pitchFamily="49" charset="0"/>
              </a:rPr>
              <a:t>SQL SELECT</a:t>
            </a:r>
            <a:r>
              <a:rPr lang="de-DE" sz="1200" dirty="0">
                <a:highlight>
                  <a:srgbClr val="B6D330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"__KEY_root",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"rootfield",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(SELECT 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    "id",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    "name",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    "__FK_data"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FROM "data" FK "__FK_data")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FROM JSON (wrap on) "root" PK "__KEY_root"</a:t>
            </a:r>
          </a:p>
          <a:p>
            <a:endParaRPr lang="en-US" sz="12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B090C8B6-03FA-4D52-9632-578FAA6EB11B}"/>
              </a:ext>
            </a:extLst>
          </p:cNvPr>
          <p:cNvSpPr/>
          <p:nvPr/>
        </p:nvSpPr>
        <p:spPr>
          <a:xfrm rot="10800000">
            <a:off x="4687046" y="1235273"/>
            <a:ext cx="180109" cy="1600200"/>
          </a:xfrm>
          <a:prstGeom prst="leftBrace">
            <a:avLst>
              <a:gd name="adj1" fmla="val 58333"/>
              <a:gd name="adj2" fmla="val 50000"/>
            </a:avLst>
          </a:prstGeom>
          <a:ln w="12700">
            <a:solidFill>
              <a:srgbClr val="D19F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hought Bubble: Cloud 60">
            <a:extLst>
              <a:ext uri="{FF2B5EF4-FFF2-40B4-BE49-F238E27FC236}">
                <a16:creationId xmlns:a16="http://schemas.microsoft.com/office/drawing/2014/main" id="{D0BBA76D-D82A-498A-820D-4FCE89145C24}"/>
              </a:ext>
            </a:extLst>
          </p:cNvPr>
          <p:cNvSpPr/>
          <p:nvPr/>
        </p:nvSpPr>
        <p:spPr>
          <a:xfrm>
            <a:off x="5467922" y="4305130"/>
            <a:ext cx="1525521" cy="822191"/>
          </a:xfrm>
          <a:prstGeom prst="cloudCallout">
            <a:avLst>
              <a:gd name="adj1" fmla="val -67918"/>
              <a:gd name="adj2" fmla="val -3553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>
                <a:solidFill>
                  <a:schemeClr val="tx1">
                    <a:lumMod val="50000"/>
                  </a:schemeClr>
                </a:solidFill>
              </a:rPr>
              <a:t>2 golden steps 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8FF9744D-DABD-4158-932B-C01CBC019B19}"/>
              </a:ext>
            </a:extLst>
          </p:cNvPr>
          <p:cNvSpPr/>
          <p:nvPr/>
        </p:nvSpPr>
        <p:spPr>
          <a:xfrm rot="10800000">
            <a:off x="4703677" y="2985069"/>
            <a:ext cx="180109" cy="1600200"/>
          </a:xfrm>
          <a:prstGeom prst="leftBrace">
            <a:avLst>
              <a:gd name="adj1" fmla="val 58333"/>
              <a:gd name="adj2" fmla="val 50000"/>
            </a:avLst>
          </a:prstGeom>
          <a:ln w="12700">
            <a:solidFill>
              <a:srgbClr val="D19F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0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59" grpId="0"/>
      <p:bldP spid="34" grpId="0" animBg="1"/>
      <p:bldP spid="61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CAAA6-555D-45D8-AE0B-A7A711F6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Part 1/2) Select Syntax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C20C9-95E8-4396-9DBC-91C47D7AD3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AT" dirty="0"/>
              <a:t>The „Select Data“ Wizard is your friend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9A83B8-E959-4C32-8F42-F45892F0520C}"/>
              </a:ext>
            </a:extLst>
          </p:cNvPr>
          <p:cNvGrpSpPr/>
          <p:nvPr/>
        </p:nvGrpSpPr>
        <p:grpSpPr>
          <a:xfrm>
            <a:off x="7121155" y="479487"/>
            <a:ext cx="1379390" cy="727601"/>
            <a:chOff x="6488206" y="1262564"/>
            <a:chExt cx="2481962" cy="130918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ECBD67B-83AF-47AD-8BE5-124D0A56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61386" y="1262564"/>
              <a:ext cx="2342326" cy="1195261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22C3FF0-705E-4851-A277-BE311C3C15B7}"/>
                </a:ext>
              </a:extLst>
            </p:cNvPr>
            <p:cNvSpPr/>
            <p:nvPr/>
          </p:nvSpPr>
          <p:spPr>
            <a:xfrm>
              <a:off x="6488206" y="2164976"/>
              <a:ext cx="672353" cy="40677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DB494B9-2BFC-4AA5-B119-56A02BD3E42A}"/>
                </a:ext>
              </a:extLst>
            </p:cNvPr>
            <p:cNvSpPr/>
            <p:nvPr/>
          </p:nvSpPr>
          <p:spPr>
            <a:xfrm>
              <a:off x="7864288" y="2113989"/>
              <a:ext cx="1105880" cy="40677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0AF481F-33FE-42B5-83AB-CA338BD201A8}"/>
              </a:ext>
            </a:extLst>
          </p:cNvPr>
          <p:cNvSpPr/>
          <p:nvPr/>
        </p:nvSpPr>
        <p:spPr>
          <a:xfrm>
            <a:off x="7837009" y="832442"/>
            <a:ext cx="487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2800" dirty="0">
                <a:solidFill>
                  <a:srgbClr val="009845"/>
                </a:solidFill>
                <a:latin typeface="Wingdings" panose="05000000000000000000" pitchFamily="2" charset="2"/>
              </a:rPr>
              <a:t>J</a:t>
            </a:r>
            <a:endParaRPr lang="en-US" sz="1050" dirty="0">
              <a:solidFill>
                <a:srgbClr val="009845"/>
              </a:solidFill>
              <a:latin typeface="MS Shell Dlg 2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37C5C3-A42B-41D5-BC55-CDA513E36223}"/>
              </a:ext>
            </a:extLst>
          </p:cNvPr>
          <p:cNvSpPr txBox="1"/>
          <p:nvPr/>
        </p:nvSpPr>
        <p:spPr>
          <a:xfrm>
            <a:off x="365871" y="1590220"/>
            <a:ext cx="452004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highlight>
                  <a:srgbClr val="D19F3B"/>
                </a:highlight>
                <a:latin typeface="Consolas" panose="020B0609020204030204" pitchFamily="49" charset="0"/>
              </a:rPr>
              <a:t>SQL SELECT</a:t>
            </a:r>
            <a:r>
              <a:rPr lang="de-DE" sz="1050" dirty="0">
                <a:highlight>
                  <a:srgbClr val="B6D330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"__KEY_root",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"rootfield",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(SELECT 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    "id",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    "name",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    "__FK_data"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FROM "data" FK "__FK_data")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FROM JSON (wrap on) "root" PK "__KEY_root"</a:t>
            </a:r>
          </a:p>
          <a:p>
            <a:r>
              <a:rPr lang="de-DE" sz="1050" dirty="0">
                <a:highlight>
                  <a:srgbClr val="B6D330"/>
                </a:highlight>
                <a:latin typeface="Consolas" panose="020B0609020204030204" pitchFamily="49" charset="0"/>
              </a:rPr>
              <a:t>WITH CONNECTION</a:t>
            </a:r>
            <a:r>
              <a:rPr lang="de-DE" sz="1050" dirty="0">
                <a:latin typeface="Consolas" panose="020B0609020204030204" pitchFamily="49" charset="0"/>
              </a:rPr>
              <a:t> (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URL "$(vBaseAPIurl)/users/$(vAPIuserId)"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, QUERY "tenent" "qliktrainees"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,HTTPHEADER "Content-Type" "application/json"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,HTTPHEADER "Authorization" "Bearer $(vToken)"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</a:t>
            </a:r>
            <a:r>
              <a:rPr lang="de-DE" sz="105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//,HTTPHEADER "X-HTTP-Method-Override" "PUT",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,HTTPHEADER "cookie" "$(vCookie)"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,BODY "{""path"":""$(vAttribute)""}"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);</a:t>
            </a:r>
            <a:endParaRPr lang="en-US" sz="105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95686-9AE7-4F1D-9C2D-19EB120B08AC}"/>
              </a:ext>
            </a:extLst>
          </p:cNvPr>
          <p:cNvSpPr/>
          <p:nvPr/>
        </p:nvSpPr>
        <p:spPr>
          <a:xfrm>
            <a:off x="242454" y="3076414"/>
            <a:ext cx="3932857" cy="1495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655F1-EE02-42E7-BD4F-1D44D3C6B2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1353" y="1450750"/>
            <a:ext cx="4676776" cy="3418111"/>
          </a:xfrm>
          <a:solidFill>
            <a:schemeClr val="bg1"/>
          </a:solidFill>
        </p:spPr>
        <p:txBody>
          <a:bodyPr/>
          <a:lstStyle/>
          <a:p>
            <a:r>
              <a:rPr lang="de-AT" sz="1600" dirty="0"/>
              <a:t>Temporarily create a </a:t>
            </a:r>
            <a:r>
              <a:rPr lang="de-AT" sz="1600" u="sng" dirty="0"/>
              <a:t>third</a:t>
            </a:r>
            <a:r>
              <a:rPr lang="de-AT" sz="1600" dirty="0"/>
              <a:t> REST connection (POST or GET) and make your way to the response.</a:t>
            </a:r>
          </a:p>
          <a:p>
            <a:r>
              <a:rPr lang="de-AT" sz="1600" dirty="0"/>
              <a:t>If it is complex to the response (e.g. Token will expire soon), use Postman‘s </a:t>
            </a:r>
            <a:r>
              <a:rPr lang="de-AT" sz="1600" b="1" dirty="0"/>
              <a:t>mock server </a:t>
            </a:r>
            <a:r>
              <a:rPr lang="de-AT" sz="1600" dirty="0"/>
              <a:t>instead</a:t>
            </a:r>
          </a:p>
          <a:p>
            <a:pPr lvl="1"/>
            <a:r>
              <a:rPr lang="en-US" sz="1400" dirty="0"/>
              <a:t>https://xxxxxxxxx-xxxx-xxxx-xxxx-xxxxxxxxxxxx.mock.pstmn.io/&lt;apiendpoint&gt;</a:t>
            </a:r>
            <a:endParaRPr lang="de-AT" sz="1600" dirty="0"/>
          </a:p>
          <a:p>
            <a:pPr lvl="1"/>
            <a:r>
              <a:rPr lang="de-AT" sz="1400" dirty="0"/>
              <a:t>No authentication needed</a:t>
            </a:r>
          </a:p>
          <a:p>
            <a:pPr lvl="1"/>
            <a:r>
              <a:rPr lang="de-AT" sz="1400" dirty="0"/>
              <a:t>No query-strings, http-header etc. needed</a:t>
            </a:r>
          </a:p>
          <a:p>
            <a:pPr lvl="1"/>
            <a:r>
              <a:rPr lang="de-AT" sz="1400" dirty="0"/>
              <a:t>Consistent sample response</a:t>
            </a:r>
            <a:br>
              <a:rPr lang="de-AT" sz="1600" dirty="0"/>
            </a:br>
            <a:endParaRPr lang="de-AT" sz="1400" dirty="0"/>
          </a:p>
          <a:p>
            <a:r>
              <a:rPr lang="de-AT" sz="1600" dirty="0"/>
              <a:t>You will get a working load script that converts the response (Json, XML, CSV) into Qlik tables</a:t>
            </a:r>
            <a:br>
              <a:rPr lang="de-AT" sz="1600" dirty="0"/>
            </a:br>
            <a:endParaRPr lang="de-AT" sz="1600" dirty="0"/>
          </a:p>
          <a:p>
            <a:endParaRPr lang="de-AT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0894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6F3C509-B050-B747-B3D3-E9CA80A3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</a:t>
            </a:r>
            <a:r>
              <a:rPr lang="en-US" dirty="0" err="1"/>
              <a:t>genda</a:t>
            </a:r>
            <a:br>
              <a:rPr lang="en-US"/>
            </a:b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929A8B-C8C6-E64F-9A66-10768EB7D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I</a:t>
            </a:r>
            <a:r>
              <a:rPr lang="en-US" dirty="0" err="1"/>
              <a:t>ntroduction</a:t>
            </a:r>
            <a:r>
              <a:rPr lang="en-US" dirty="0"/>
              <a:t> </a:t>
            </a:r>
            <a:r>
              <a:rPr lang="de-AT" dirty="0"/>
              <a:t>to REST </a:t>
            </a:r>
          </a:p>
          <a:p>
            <a:r>
              <a:rPr lang="de-AT" dirty="0"/>
              <a:t>Understand an API </a:t>
            </a:r>
          </a:p>
          <a:p>
            <a:pPr lvl="1"/>
            <a:r>
              <a:rPr lang="de-AT" dirty="0"/>
              <a:t>test with 3rd party tool Postman</a:t>
            </a:r>
          </a:p>
          <a:p>
            <a:r>
              <a:rPr lang="de-AT" dirty="0"/>
              <a:t>Working with Qlik REST Connector </a:t>
            </a:r>
          </a:p>
          <a:p>
            <a:r>
              <a:rPr lang="de-AT" dirty="0"/>
              <a:t>Some Qlik Script tricks </a:t>
            </a:r>
          </a:p>
          <a:p>
            <a:pPr lvl="1"/>
            <a:r>
              <a:rPr lang="de-AT" dirty="0"/>
              <a:t>Request and use bearer token </a:t>
            </a:r>
          </a:p>
          <a:p>
            <a:pPr lvl="1"/>
            <a:r>
              <a:rPr lang="de-AT" dirty="0"/>
              <a:t>ISO-Date handling</a:t>
            </a:r>
          </a:p>
          <a:p>
            <a:pPr lvl="1"/>
            <a:r>
              <a:rPr lang="de-AT" dirty="0"/>
              <a:t>Transposing Data</a:t>
            </a:r>
          </a:p>
          <a:p>
            <a:pPr lvl="1"/>
            <a:r>
              <a:rPr lang="de-AT" dirty="0"/>
              <a:t>Paging Techniques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0FD13A-3A40-DE4A-A2BC-B175E4CE17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AT" dirty="0"/>
              <a:t>Don´t rest `till you REST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4B45A-D751-4C8D-B616-CC013825E74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FF8FF"/>
              </a:clrFrom>
              <a:clrTo>
                <a:srgbClr val="EFF8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45012" y="2133600"/>
            <a:ext cx="742222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78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D3129F-122A-4E7E-ABC6-BD3CB80EA7AC}"/>
              </a:ext>
            </a:extLst>
          </p:cNvPr>
          <p:cNvSpPr txBox="1"/>
          <p:nvPr/>
        </p:nvSpPr>
        <p:spPr>
          <a:xfrm>
            <a:off x="435612" y="771680"/>
            <a:ext cx="452004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highlight>
                  <a:srgbClr val="D19F3B"/>
                </a:highlight>
                <a:latin typeface="Consolas" panose="020B0609020204030204" pitchFamily="49" charset="0"/>
              </a:rPr>
              <a:t>SQL SELECT</a:t>
            </a:r>
            <a:r>
              <a:rPr lang="de-DE" sz="1050" dirty="0">
                <a:highlight>
                  <a:srgbClr val="B6D330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"__KEY_root",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"rootfield",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(SELECT 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    "id",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    "name",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    "__FK_data"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FROM "data" FK "__FK_data")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FROM JSON (wrap on) "root" PK "__KEY_root"</a:t>
            </a:r>
          </a:p>
          <a:p>
            <a:r>
              <a:rPr lang="de-DE" sz="1050" dirty="0">
                <a:highlight>
                  <a:srgbClr val="B6D330"/>
                </a:highlight>
                <a:latin typeface="Consolas" panose="020B0609020204030204" pitchFamily="49" charset="0"/>
              </a:rPr>
              <a:t>WITH CONNECTION</a:t>
            </a:r>
            <a:r>
              <a:rPr lang="de-DE" sz="1050" dirty="0">
                <a:latin typeface="Consolas" panose="020B0609020204030204" pitchFamily="49" charset="0"/>
              </a:rPr>
              <a:t> (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URL "$(vBaseAPIurl)/users/$(vAPIuserId)"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,QUERY "tenent" "qliktrainees"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,HTTPHEADER "Content-Type" "application/json"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,HTTPHEADER "Authorization" "Bearer $(vToken)"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</a:t>
            </a:r>
            <a:r>
              <a:rPr lang="de-DE" sz="105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//,HTTPHEADER "X-HTTP-Method-Override" "PUT",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,HTTPHEADER "cookie" "$(vCookie)"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    ,BODY "{""path"":""$(vAttribute)""}"</a:t>
            </a:r>
          </a:p>
          <a:p>
            <a:r>
              <a:rPr lang="de-DE" sz="1050" dirty="0">
                <a:latin typeface="Consolas" panose="020B0609020204030204" pitchFamily="49" charset="0"/>
              </a:rPr>
              <a:t>);</a:t>
            </a:r>
            <a:endParaRPr lang="en-US" sz="105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CAAA6-555D-45D8-AE0B-A7A711F6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Part 2/2) Endpoint parameters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655F1-EE02-42E7-BD4F-1D44D3C6B2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79010" y="1827569"/>
            <a:ext cx="4422535" cy="2715856"/>
          </a:xfrm>
          <a:solidFill>
            <a:schemeClr val="bg1"/>
          </a:solidFill>
        </p:spPr>
        <p:txBody>
          <a:bodyPr/>
          <a:lstStyle/>
          <a:p>
            <a:r>
              <a:rPr lang="de-AT" sz="1600" dirty="0"/>
              <a:t>Add WITH CONNECTION (...) block to the SELECT command </a:t>
            </a:r>
            <a:br>
              <a:rPr lang="de-AT" sz="1600" dirty="0"/>
            </a:br>
            <a:br>
              <a:rPr lang="de-AT" sz="1600" dirty="0"/>
            </a:br>
            <a:r>
              <a:rPr lang="de-AT" sz="900" dirty="0"/>
              <a:t>code snippet </a:t>
            </a:r>
            <a:r>
              <a:rPr lang="de-AT" sz="900" dirty="0">
                <a:sym typeface="Wingdings" panose="05000000000000000000" pitchFamily="2" charset="2"/>
              </a:rPr>
              <a:t></a:t>
            </a:r>
            <a:r>
              <a:rPr lang="de-AT" sz="900" dirty="0"/>
              <a:t> </a:t>
            </a:r>
            <a:r>
              <a:rPr lang="de-AT" sz="900" dirty="0">
                <a:hlinkClick r:id="rId2"/>
              </a:rPr>
              <a:t>https://github.com/ChristofSchwarz/qs_script_rest_api</a:t>
            </a:r>
            <a:endParaRPr lang="de-AT" sz="1600" dirty="0"/>
          </a:p>
          <a:p>
            <a:endParaRPr lang="de-AT" sz="1600" dirty="0"/>
          </a:p>
          <a:p>
            <a:r>
              <a:rPr lang="de-AT" sz="1600" dirty="0"/>
              <a:t>Provide all necessary params to satisfy the API</a:t>
            </a:r>
          </a:p>
          <a:p>
            <a:pPr lvl="1"/>
            <a:r>
              <a:rPr lang="de-AT" sz="1400" dirty="0"/>
              <a:t>URL</a:t>
            </a:r>
          </a:p>
          <a:p>
            <a:pPr lvl="1"/>
            <a:r>
              <a:rPr lang="de-AT" sz="1400" dirty="0"/>
              <a:t>Query-string(s)</a:t>
            </a:r>
          </a:p>
          <a:p>
            <a:pPr lvl="1"/>
            <a:r>
              <a:rPr lang="de-AT" sz="1400" dirty="0"/>
              <a:t>Http-Header(s) </a:t>
            </a:r>
          </a:p>
          <a:p>
            <a:pPr lvl="1"/>
            <a:r>
              <a:rPr lang="de-AT" sz="1400" dirty="0"/>
              <a:t>Body</a:t>
            </a:r>
          </a:p>
          <a:p>
            <a:endParaRPr lang="de-AT" sz="1600" dirty="0"/>
          </a:p>
          <a:p>
            <a:endParaRPr lang="en-US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F0504C-5456-47B7-8700-8EA272C856BD}"/>
              </a:ext>
            </a:extLst>
          </p:cNvPr>
          <p:cNvSpPr/>
          <p:nvPr/>
        </p:nvSpPr>
        <p:spPr>
          <a:xfrm>
            <a:off x="242455" y="790729"/>
            <a:ext cx="3505200" cy="14658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C20C9-95E8-4396-9DBC-91C47D7AD3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AT" dirty="0"/>
              <a:t>Endpoint documentation is your friend</a:t>
            </a:r>
            <a:endParaRPr lang="en-US" dirty="0"/>
          </a:p>
        </p:txBody>
      </p:sp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3CBC6151-A7BF-4374-B467-2958C199EB4D}"/>
              </a:ext>
            </a:extLst>
          </p:cNvPr>
          <p:cNvSpPr txBox="1"/>
          <p:nvPr/>
        </p:nvSpPr>
        <p:spPr>
          <a:xfrm>
            <a:off x="3311820" y="4496665"/>
            <a:ext cx="4887044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de-AT" sz="1050" u="sng" dirty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: A Json Body has to use two double-quotes for keys and values, because it is already inside a double-quoted string 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563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FA0E8-ED4E-49AD-847C-3EED680814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2209" y="1"/>
            <a:ext cx="2082373" cy="4185658"/>
          </a:xfrm>
        </p:spPr>
        <p:txBody>
          <a:bodyPr anchor="ctr"/>
          <a:lstStyle/>
          <a:p>
            <a:pPr marL="119062" indent="0">
              <a:buNone/>
            </a:pPr>
            <a:r>
              <a:rPr lang="de-AT" sz="2000" b="1" dirty="0">
                <a:solidFill>
                  <a:schemeClr val="bg1"/>
                </a:solidFill>
              </a:rPr>
              <a:t>Workflow for</a:t>
            </a:r>
          </a:p>
          <a:p>
            <a:pPr marL="119062" indent="0">
              <a:buNone/>
            </a:pPr>
            <a:r>
              <a:rPr lang="de-AT" sz="2000" b="1" dirty="0">
                <a:solidFill>
                  <a:schemeClr val="bg1"/>
                </a:solidFill>
              </a:rPr>
              <a:t>working with </a:t>
            </a:r>
          </a:p>
          <a:p>
            <a:pPr marL="119062" indent="0">
              <a:buNone/>
            </a:pPr>
            <a:r>
              <a:rPr lang="de-AT" sz="2000" b="1" dirty="0">
                <a:solidFill>
                  <a:schemeClr val="bg1"/>
                </a:solidFill>
              </a:rPr>
              <a:t>REST Connector</a:t>
            </a:r>
            <a:endParaRPr lang="en-US" sz="2000" dirty="0"/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B1FDD13C-E9AD-4CCE-8F04-300A908BA0C0}"/>
              </a:ext>
            </a:extLst>
          </p:cNvPr>
          <p:cNvSpPr/>
          <p:nvPr/>
        </p:nvSpPr>
        <p:spPr>
          <a:xfrm>
            <a:off x="2872777" y="514379"/>
            <a:ext cx="1121868" cy="384201"/>
          </a:xfrm>
          <a:prstGeom prst="flowChartTerminator">
            <a:avLst/>
          </a:prstGeom>
          <a:solidFill>
            <a:srgbClr val="006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First Time</a:t>
            </a:r>
            <a:endParaRPr lang="en-US" sz="1200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26D9330-7AFA-451E-BCDD-402A1C0F60C2}"/>
              </a:ext>
            </a:extLst>
          </p:cNvPr>
          <p:cNvSpPr/>
          <p:nvPr/>
        </p:nvSpPr>
        <p:spPr>
          <a:xfrm>
            <a:off x="4387582" y="414772"/>
            <a:ext cx="1229445" cy="576867"/>
          </a:xfrm>
          <a:prstGeom prst="flowChartProcess">
            <a:avLst/>
          </a:prstGeom>
          <a:solidFill>
            <a:srgbClr val="006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Create generic GET Connection</a:t>
            </a:r>
            <a:endParaRPr lang="en-US" sz="1200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A74E602-5D5F-4563-A821-5F8DF3074081}"/>
              </a:ext>
            </a:extLst>
          </p:cNvPr>
          <p:cNvSpPr/>
          <p:nvPr/>
        </p:nvSpPr>
        <p:spPr>
          <a:xfrm>
            <a:off x="5985862" y="414772"/>
            <a:ext cx="1229445" cy="576867"/>
          </a:xfrm>
          <a:prstGeom prst="flowChartProcess">
            <a:avLst/>
          </a:prstGeom>
          <a:solidFill>
            <a:srgbClr val="006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Create generic POST Connection</a:t>
            </a:r>
            <a:endParaRPr lang="en-US" sz="12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2B109B5-4BB4-430E-9F07-69A87D495F74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 rot="5400000">
            <a:off x="5340475" y="877401"/>
            <a:ext cx="1145873" cy="13743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C0595898-0E3D-4B19-A886-D59FEB1C92FD}"/>
              </a:ext>
            </a:extLst>
          </p:cNvPr>
          <p:cNvSpPr/>
          <p:nvPr/>
        </p:nvSpPr>
        <p:spPr>
          <a:xfrm>
            <a:off x="4611513" y="2137512"/>
            <a:ext cx="1229445" cy="576867"/>
          </a:xfrm>
          <a:prstGeom prst="flowChartProcess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Create temp REST Conn to</a:t>
            </a:r>
            <a:br>
              <a:rPr lang="de-AT" sz="1200" dirty="0"/>
            </a:br>
            <a:r>
              <a:rPr lang="de-AT" sz="1200" dirty="0"/>
              <a:t>original API</a:t>
            </a:r>
            <a:endParaRPr lang="en-US" sz="1200" dirty="0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289A3F6A-1D27-4578-9FDF-D4FEE713359B}"/>
              </a:ext>
            </a:extLst>
          </p:cNvPr>
          <p:cNvSpPr/>
          <p:nvPr/>
        </p:nvSpPr>
        <p:spPr>
          <a:xfrm>
            <a:off x="5673201" y="3074635"/>
            <a:ext cx="1229445" cy="576867"/>
          </a:xfrm>
          <a:prstGeom prst="flowChartProcess">
            <a:avLst/>
          </a:prstGeom>
          <a:solidFill>
            <a:srgbClr val="FF6C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Use Add Data Wizard to create script</a:t>
            </a:r>
            <a:endParaRPr lang="en-US" sz="1200" dirty="0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8CE02B39-FAFF-4826-98FB-022DD18F6A0B}"/>
              </a:ext>
            </a:extLst>
          </p:cNvPr>
          <p:cNvSpPr/>
          <p:nvPr/>
        </p:nvSpPr>
        <p:spPr>
          <a:xfrm>
            <a:off x="7409186" y="3074635"/>
            <a:ext cx="1229445" cy="576867"/>
          </a:xfrm>
          <a:prstGeom prst="flowChartProcess">
            <a:avLst/>
          </a:prstGeom>
          <a:solidFill>
            <a:srgbClr val="FF6C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Add WITH CONNECTION code</a:t>
            </a:r>
            <a:endParaRPr lang="en-US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6FA3A1E-9764-4E96-BE0C-6A6F79063E8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3994645" y="703206"/>
            <a:ext cx="392937" cy="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1C31538-7F21-4A37-9681-38E4E677D33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617027" y="703206"/>
            <a:ext cx="368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1505BC2-CAB0-4D0D-A99C-0C42E8E831D8}"/>
              </a:ext>
            </a:extLst>
          </p:cNvPr>
          <p:cNvCxnSpPr>
            <a:cxnSpLocks/>
          </p:cNvCxnSpPr>
          <p:nvPr/>
        </p:nvCxnSpPr>
        <p:spPr>
          <a:xfrm>
            <a:off x="6902646" y="3372594"/>
            <a:ext cx="506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3D4198C-4D87-4A0D-83E3-3F4C7513C22E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226236" y="2714379"/>
            <a:ext cx="442581" cy="36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E3757C64-7A02-4456-8B8F-15A2A408204F}"/>
              </a:ext>
            </a:extLst>
          </p:cNvPr>
          <p:cNvSpPr/>
          <p:nvPr/>
        </p:nvSpPr>
        <p:spPr>
          <a:xfrm>
            <a:off x="5652698" y="4011758"/>
            <a:ext cx="1229445" cy="576867"/>
          </a:xfrm>
          <a:prstGeom prst="flowChartProces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Delete temp REST Connection</a:t>
            </a:r>
            <a:endParaRPr lang="en-US" sz="12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3BC6B60-E34F-4451-BE25-0994DFDDCD54}"/>
              </a:ext>
            </a:extLst>
          </p:cNvPr>
          <p:cNvCxnSpPr>
            <a:cxnSpLocks/>
            <a:endCxn id="14" idx="3"/>
          </p:cNvCxnSpPr>
          <p:nvPr/>
        </p:nvCxnSpPr>
        <p:spPr>
          <a:xfrm rot="5400000">
            <a:off x="7128681" y="3404964"/>
            <a:ext cx="648690" cy="11417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359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FA0E8-ED4E-49AD-847C-3EED680814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2209" y="1"/>
            <a:ext cx="2082373" cy="4185658"/>
          </a:xfrm>
        </p:spPr>
        <p:txBody>
          <a:bodyPr anchor="ctr"/>
          <a:lstStyle/>
          <a:p>
            <a:pPr marL="119062" indent="0">
              <a:buNone/>
            </a:pPr>
            <a:r>
              <a:rPr lang="de-AT" sz="2000" b="1" dirty="0">
                <a:solidFill>
                  <a:schemeClr val="bg1"/>
                </a:solidFill>
              </a:rPr>
              <a:t>Workflow for</a:t>
            </a:r>
          </a:p>
          <a:p>
            <a:pPr marL="119062" indent="0">
              <a:buNone/>
            </a:pPr>
            <a:r>
              <a:rPr lang="de-AT" sz="2000" b="1" dirty="0">
                <a:solidFill>
                  <a:schemeClr val="bg1"/>
                </a:solidFill>
              </a:rPr>
              <a:t>working with </a:t>
            </a:r>
          </a:p>
          <a:p>
            <a:pPr marL="119062" indent="0">
              <a:buNone/>
            </a:pPr>
            <a:r>
              <a:rPr lang="de-AT" sz="2000" b="1" dirty="0">
                <a:solidFill>
                  <a:schemeClr val="bg1"/>
                </a:solidFill>
              </a:rPr>
              <a:t>REST Connector</a:t>
            </a:r>
            <a:endParaRPr lang="en-US" sz="2000" dirty="0"/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B1FDD13C-E9AD-4CCE-8F04-300A908BA0C0}"/>
              </a:ext>
            </a:extLst>
          </p:cNvPr>
          <p:cNvSpPr/>
          <p:nvPr/>
        </p:nvSpPr>
        <p:spPr>
          <a:xfrm>
            <a:off x="2872777" y="321879"/>
            <a:ext cx="1121868" cy="384201"/>
          </a:xfrm>
          <a:prstGeom prst="flowChartTerminator">
            <a:avLst/>
          </a:prstGeom>
          <a:solidFill>
            <a:srgbClr val="006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First Time</a:t>
            </a:r>
            <a:endParaRPr lang="en-US" sz="1200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26D9330-7AFA-451E-BCDD-402A1C0F60C2}"/>
              </a:ext>
            </a:extLst>
          </p:cNvPr>
          <p:cNvSpPr/>
          <p:nvPr/>
        </p:nvSpPr>
        <p:spPr>
          <a:xfrm>
            <a:off x="4387582" y="222272"/>
            <a:ext cx="1229445" cy="576867"/>
          </a:xfrm>
          <a:prstGeom prst="flowChartProcess">
            <a:avLst/>
          </a:prstGeom>
          <a:solidFill>
            <a:srgbClr val="006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Create generic GET Connection</a:t>
            </a:r>
            <a:endParaRPr lang="en-US" sz="1200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A74E602-5D5F-4563-A821-5F8DF3074081}"/>
              </a:ext>
            </a:extLst>
          </p:cNvPr>
          <p:cNvSpPr/>
          <p:nvPr/>
        </p:nvSpPr>
        <p:spPr>
          <a:xfrm>
            <a:off x="5985862" y="222272"/>
            <a:ext cx="1229445" cy="576867"/>
          </a:xfrm>
          <a:prstGeom prst="flowChartProcess">
            <a:avLst/>
          </a:prstGeom>
          <a:solidFill>
            <a:srgbClr val="006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Create generic POST Connection</a:t>
            </a:r>
            <a:endParaRPr lang="en-US" sz="1200" dirty="0"/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F25D08DB-4F8F-41D2-A224-08CEDCF7D76D}"/>
              </a:ext>
            </a:extLst>
          </p:cNvPr>
          <p:cNvSpPr/>
          <p:nvPr/>
        </p:nvSpPr>
        <p:spPr>
          <a:xfrm>
            <a:off x="2863152" y="1503282"/>
            <a:ext cx="1121868" cy="384201"/>
          </a:xfrm>
          <a:prstGeom prst="flowChartTerminator">
            <a:avLst/>
          </a:prstGeom>
          <a:solidFill>
            <a:srgbClr val="10CFC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Next Time</a:t>
            </a:r>
            <a:endParaRPr lang="en-US" sz="1200" dirty="0"/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F4151CCA-14BC-4ED1-8C0C-54B27B31139C}"/>
              </a:ext>
            </a:extLst>
          </p:cNvPr>
          <p:cNvSpPr/>
          <p:nvPr/>
        </p:nvSpPr>
        <p:spPr>
          <a:xfrm>
            <a:off x="4477042" y="1284288"/>
            <a:ext cx="1498387" cy="822191"/>
          </a:xfrm>
          <a:prstGeom prst="flowChartDecision">
            <a:avLst/>
          </a:prstGeom>
          <a:solidFill>
            <a:srgbClr val="10C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Complex Request?</a:t>
            </a:r>
            <a:endParaRPr lang="en-US" sz="12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2B109B5-4BB4-430E-9F07-69A87D495F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5400000">
            <a:off x="5670837" y="354539"/>
            <a:ext cx="485149" cy="13743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0EF407C-F566-4127-91D2-C39A318DBD40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3985020" y="1695383"/>
            <a:ext cx="49202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E9A862BC-12F4-4CD0-9533-BA9B77BA7B80}"/>
              </a:ext>
            </a:extLst>
          </p:cNvPr>
          <p:cNvSpPr/>
          <p:nvPr/>
        </p:nvSpPr>
        <p:spPr>
          <a:xfrm>
            <a:off x="6559414" y="1406950"/>
            <a:ext cx="1229445" cy="576867"/>
          </a:xfrm>
          <a:prstGeom prst="flowChartProcess">
            <a:avLst/>
          </a:prstGeom>
          <a:solidFill>
            <a:srgbClr val="10C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Use Postman Mock Server</a:t>
            </a:r>
            <a:endParaRPr lang="en-US" sz="1200" dirty="0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C0595898-0E3D-4B19-A886-D59FEB1C92FD}"/>
              </a:ext>
            </a:extLst>
          </p:cNvPr>
          <p:cNvSpPr/>
          <p:nvPr/>
        </p:nvSpPr>
        <p:spPr>
          <a:xfrm>
            <a:off x="4611513" y="2397387"/>
            <a:ext cx="1229445" cy="576867"/>
          </a:xfrm>
          <a:prstGeom prst="flowChartProcess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Create temp REST Conn to</a:t>
            </a:r>
            <a:br>
              <a:rPr lang="de-AT" sz="1200" dirty="0"/>
            </a:br>
            <a:r>
              <a:rPr lang="de-AT" sz="1200" dirty="0"/>
              <a:t>original API</a:t>
            </a:r>
            <a:endParaRPr lang="en-US" sz="1200" dirty="0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289A3F6A-1D27-4578-9FDF-D4FEE713359B}"/>
              </a:ext>
            </a:extLst>
          </p:cNvPr>
          <p:cNvSpPr/>
          <p:nvPr/>
        </p:nvSpPr>
        <p:spPr>
          <a:xfrm>
            <a:off x="5673201" y="3334510"/>
            <a:ext cx="1229445" cy="576867"/>
          </a:xfrm>
          <a:prstGeom prst="flowChartProcess">
            <a:avLst/>
          </a:prstGeom>
          <a:solidFill>
            <a:srgbClr val="FF6C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Use Add Data Wizard to create script</a:t>
            </a:r>
            <a:endParaRPr lang="en-US" sz="1200" dirty="0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8CE02B39-FAFF-4826-98FB-022DD18F6A0B}"/>
              </a:ext>
            </a:extLst>
          </p:cNvPr>
          <p:cNvSpPr/>
          <p:nvPr/>
        </p:nvSpPr>
        <p:spPr>
          <a:xfrm>
            <a:off x="7409186" y="3334510"/>
            <a:ext cx="1229445" cy="576867"/>
          </a:xfrm>
          <a:prstGeom prst="flowChartProcess">
            <a:avLst/>
          </a:prstGeom>
          <a:solidFill>
            <a:srgbClr val="FF6C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Add WITH CONNECTION code</a:t>
            </a:r>
            <a:endParaRPr lang="en-US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6FA3A1E-9764-4E96-BE0C-6A6F79063E8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3994645" y="510706"/>
            <a:ext cx="392937" cy="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1C31538-7F21-4A37-9681-38E4E677D33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617027" y="510706"/>
            <a:ext cx="368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D2759CA-7C9B-4505-9C80-A093A10458F2}"/>
              </a:ext>
            </a:extLst>
          </p:cNvPr>
          <p:cNvCxnSpPr>
            <a:stCxn id="13" idx="3"/>
            <a:endCxn id="22" idx="1"/>
          </p:cNvCxnSpPr>
          <p:nvPr/>
        </p:nvCxnSpPr>
        <p:spPr>
          <a:xfrm>
            <a:off x="5975429" y="1695384"/>
            <a:ext cx="583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BD9ED67-62D2-47D1-AA38-003241C50C77}"/>
              </a:ext>
            </a:extLst>
          </p:cNvPr>
          <p:cNvCxnSpPr>
            <a:stCxn id="13" idx="2"/>
            <a:endCxn id="23" idx="0"/>
          </p:cNvCxnSpPr>
          <p:nvPr/>
        </p:nvCxnSpPr>
        <p:spPr>
          <a:xfrm>
            <a:off x="5226236" y="2106479"/>
            <a:ext cx="0" cy="290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F19F044D-60C6-4AC7-BCEE-3F68D439479B}"/>
              </a:ext>
            </a:extLst>
          </p:cNvPr>
          <p:cNvSpPr/>
          <p:nvPr/>
        </p:nvSpPr>
        <p:spPr>
          <a:xfrm>
            <a:off x="6558362" y="2393219"/>
            <a:ext cx="1229445" cy="576867"/>
          </a:xfrm>
          <a:prstGeom prst="flowChartProcess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Create temp REST Conn to Mock Server</a:t>
            </a:r>
            <a:endParaRPr lang="en-US" sz="1200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0871135-9CEA-47B5-A16E-9F62C23A5B0D}"/>
              </a:ext>
            </a:extLst>
          </p:cNvPr>
          <p:cNvCxnSpPr>
            <a:cxnSpLocks/>
            <a:stCxn id="22" idx="2"/>
            <a:endCxn id="46" idx="0"/>
          </p:cNvCxnSpPr>
          <p:nvPr/>
        </p:nvCxnSpPr>
        <p:spPr>
          <a:xfrm rot="5400000">
            <a:off x="6968910" y="2187992"/>
            <a:ext cx="409402" cy="10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1505BC2-CAB0-4D0D-A99C-0C42E8E831D8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>
            <a:off x="6902646" y="3622944"/>
            <a:ext cx="506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3D4198C-4D87-4A0D-83E3-3F4C7513C22E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226236" y="2974254"/>
            <a:ext cx="442581" cy="36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ADE4503-4DC7-4350-A45D-9FD570C369B3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6902646" y="2970086"/>
            <a:ext cx="270439" cy="34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085B1B0-0956-4EAA-9B95-F1D805321DDB}"/>
              </a:ext>
            </a:extLst>
          </p:cNvPr>
          <p:cNvSpPr txBox="1"/>
          <p:nvPr/>
        </p:nvSpPr>
        <p:spPr>
          <a:xfrm>
            <a:off x="5975429" y="1406950"/>
            <a:ext cx="312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65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/>
              <a:t>Y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B1D94DA-8EFD-48F7-9B6D-52BFDC2B66F1}"/>
              </a:ext>
            </a:extLst>
          </p:cNvPr>
          <p:cNvSpPr txBox="1"/>
          <p:nvPr/>
        </p:nvSpPr>
        <p:spPr>
          <a:xfrm>
            <a:off x="5226815" y="2079431"/>
            <a:ext cx="312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400" dirty="0">
                <a:solidFill>
                  <a:srgbClr val="0065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sz="1400" dirty="0">
              <a:solidFill>
                <a:srgbClr val="0065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Flowchart: Process 80">
            <a:extLst>
              <a:ext uri="{FF2B5EF4-FFF2-40B4-BE49-F238E27FC236}">
                <a16:creationId xmlns:a16="http://schemas.microsoft.com/office/drawing/2014/main" id="{418A2388-0C45-456D-8B6C-885289CCB8A5}"/>
              </a:ext>
            </a:extLst>
          </p:cNvPr>
          <p:cNvSpPr/>
          <p:nvPr/>
        </p:nvSpPr>
        <p:spPr>
          <a:xfrm>
            <a:off x="5652698" y="4271633"/>
            <a:ext cx="1229445" cy="576867"/>
          </a:xfrm>
          <a:prstGeom prst="flowChartProces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Delete temp REST Connection</a:t>
            </a:r>
            <a:endParaRPr lang="en-US" sz="1200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8788957F-52F0-4019-A934-C211DE77A960}"/>
              </a:ext>
            </a:extLst>
          </p:cNvPr>
          <p:cNvCxnSpPr>
            <a:cxnSpLocks/>
            <a:stCxn id="28" idx="2"/>
            <a:endCxn id="81" idx="3"/>
          </p:cNvCxnSpPr>
          <p:nvPr/>
        </p:nvCxnSpPr>
        <p:spPr>
          <a:xfrm rot="5400000">
            <a:off x="7128681" y="3664839"/>
            <a:ext cx="648690" cy="11417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3DEBD8A-5475-49C2-98B7-2B1280CC088D}"/>
              </a:ext>
            </a:extLst>
          </p:cNvPr>
          <p:cNvCxnSpPr>
            <a:cxnSpLocks/>
            <a:stCxn id="81" idx="1"/>
            <a:endCxn id="12" idx="2"/>
          </p:cNvCxnSpPr>
          <p:nvPr/>
        </p:nvCxnSpPr>
        <p:spPr>
          <a:xfrm rot="10800000">
            <a:off x="3424086" y="1887483"/>
            <a:ext cx="2228612" cy="267258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020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FA0E8-ED4E-49AD-847C-3EED680814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2209" y="1"/>
            <a:ext cx="2082373" cy="4185658"/>
          </a:xfrm>
        </p:spPr>
        <p:txBody>
          <a:bodyPr anchor="ctr"/>
          <a:lstStyle/>
          <a:p>
            <a:pPr marL="119062" indent="0">
              <a:buNone/>
            </a:pPr>
            <a:r>
              <a:rPr lang="de-AT" sz="2000" b="1" dirty="0">
                <a:solidFill>
                  <a:schemeClr val="bg1"/>
                </a:solidFill>
              </a:rPr>
              <a:t>Workflow for</a:t>
            </a:r>
          </a:p>
          <a:p>
            <a:pPr marL="119062" indent="0">
              <a:buNone/>
            </a:pPr>
            <a:r>
              <a:rPr lang="de-AT" sz="2000" b="1" dirty="0">
                <a:solidFill>
                  <a:schemeClr val="bg1"/>
                </a:solidFill>
              </a:rPr>
              <a:t>working with </a:t>
            </a:r>
          </a:p>
          <a:p>
            <a:pPr marL="119062" indent="0">
              <a:buNone/>
            </a:pPr>
            <a:r>
              <a:rPr lang="de-AT" sz="2000" b="1" dirty="0">
                <a:solidFill>
                  <a:schemeClr val="bg1"/>
                </a:solidFill>
              </a:rPr>
              <a:t>REST Connector</a:t>
            </a:r>
            <a:endParaRPr lang="en-US" sz="2000" dirty="0"/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B1FDD13C-E9AD-4CCE-8F04-300A908BA0C0}"/>
              </a:ext>
            </a:extLst>
          </p:cNvPr>
          <p:cNvSpPr/>
          <p:nvPr/>
        </p:nvSpPr>
        <p:spPr>
          <a:xfrm>
            <a:off x="2872777" y="321879"/>
            <a:ext cx="1121868" cy="384201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First Time</a:t>
            </a:r>
            <a:endParaRPr lang="en-US" sz="1200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26D9330-7AFA-451E-BCDD-402A1C0F60C2}"/>
              </a:ext>
            </a:extLst>
          </p:cNvPr>
          <p:cNvSpPr/>
          <p:nvPr/>
        </p:nvSpPr>
        <p:spPr>
          <a:xfrm>
            <a:off x="4387582" y="222272"/>
            <a:ext cx="1229445" cy="57686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Create generic GET Connection</a:t>
            </a:r>
            <a:endParaRPr lang="en-US" sz="1200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A74E602-5D5F-4563-A821-5F8DF3074081}"/>
              </a:ext>
            </a:extLst>
          </p:cNvPr>
          <p:cNvSpPr/>
          <p:nvPr/>
        </p:nvSpPr>
        <p:spPr>
          <a:xfrm>
            <a:off x="5985862" y="222272"/>
            <a:ext cx="1229445" cy="57686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Create generic POST Connection</a:t>
            </a:r>
            <a:endParaRPr lang="en-US" sz="1200" dirty="0"/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F25D08DB-4F8F-41D2-A224-08CEDCF7D76D}"/>
              </a:ext>
            </a:extLst>
          </p:cNvPr>
          <p:cNvSpPr/>
          <p:nvPr/>
        </p:nvSpPr>
        <p:spPr>
          <a:xfrm>
            <a:off x="2863152" y="1503282"/>
            <a:ext cx="1121868" cy="384201"/>
          </a:xfrm>
          <a:prstGeom prst="flowChartTerminator">
            <a:avLst/>
          </a:prstGeom>
          <a:solidFill>
            <a:srgbClr val="10CFC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Next Time</a:t>
            </a:r>
            <a:endParaRPr lang="en-US" sz="1200" dirty="0"/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F4151CCA-14BC-4ED1-8C0C-54B27B31139C}"/>
              </a:ext>
            </a:extLst>
          </p:cNvPr>
          <p:cNvSpPr/>
          <p:nvPr/>
        </p:nvSpPr>
        <p:spPr>
          <a:xfrm>
            <a:off x="4477042" y="1284288"/>
            <a:ext cx="1498387" cy="822191"/>
          </a:xfrm>
          <a:prstGeom prst="flowChartDecision">
            <a:avLst/>
          </a:prstGeom>
          <a:solidFill>
            <a:srgbClr val="10C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Complex Request?</a:t>
            </a:r>
            <a:endParaRPr lang="en-US" sz="12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2B109B5-4BB4-430E-9F07-69A87D495F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5400000">
            <a:off x="5670837" y="354539"/>
            <a:ext cx="485149" cy="1374349"/>
          </a:xfrm>
          <a:prstGeom prst="bentConnector3">
            <a:avLst/>
          </a:prstGeom>
          <a:ln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0EF407C-F566-4127-91D2-C39A318DBD40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3985020" y="1695383"/>
            <a:ext cx="49202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E9A862BC-12F4-4CD0-9533-BA9B77BA7B80}"/>
              </a:ext>
            </a:extLst>
          </p:cNvPr>
          <p:cNvSpPr/>
          <p:nvPr/>
        </p:nvSpPr>
        <p:spPr>
          <a:xfrm>
            <a:off x="6559414" y="1406950"/>
            <a:ext cx="1229445" cy="576867"/>
          </a:xfrm>
          <a:prstGeom prst="flowChartProcess">
            <a:avLst/>
          </a:prstGeom>
          <a:solidFill>
            <a:srgbClr val="10C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Use Postman Mock Server</a:t>
            </a:r>
            <a:endParaRPr lang="en-US" sz="1200" dirty="0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C0595898-0E3D-4B19-A886-D59FEB1C92FD}"/>
              </a:ext>
            </a:extLst>
          </p:cNvPr>
          <p:cNvSpPr/>
          <p:nvPr/>
        </p:nvSpPr>
        <p:spPr>
          <a:xfrm>
            <a:off x="4611513" y="2397387"/>
            <a:ext cx="1229445" cy="57686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Create temp REST Conn to</a:t>
            </a:r>
            <a:br>
              <a:rPr lang="de-AT" sz="1200" dirty="0"/>
            </a:br>
            <a:r>
              <a:rPr lang="de-AT" sz="1200" dirty="0"/>
              <a:t>original API</a:t>
            </a:r>
            <a:endParaRPr lang="en-US" sz="1200" dirty="0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289A3F6A-1D27-4578-9FDF-D4FEE713359B}"/>
              </a:ext>
            </a:extLst>
          </p:cNvPr>
          <p:cNvSpPr/>
          <p:nvPr/>
        </p:nvSpPr>
        <p:spPr>
          <a:xfrm>
            <a:off x="5673201" y="3334510"/>
            <a:ext cx="1229445" cy="576867"/>
          </a:xfrm>
          <a:prstGeom prst="flowChartProcess">
            <a:avLst/>
          </a:prstGeom>
          <a:solidFill>
            <a:srgbClr val="FF6C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Use Add Data Wizard to create script</a:t>
            </a:r>
            <a:endParaRPr lang="en-US" sz="1200" dirty="0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8CE02B39-FAFF-4826-98FB-022DD18F6A0B}"/>
              </a:ext>
            </a:extLst>
          </p:cNvPr>
          <p:cNvSpPr/>
          <p:nvPr/>
        </p:nvSpPr>
        <p:spPr>
          <a:xfrm>
            <a:off x="7409186" y="3334510"/>
            <a:ext cx="1229445" cy="576867"/>
          </a:xfrm>
          <a:prstGeom prst="flowChartProcess">
            <a:avLst/>
          </a:prstGeom>
          <a:solidFill>
            <a:srgbClr val="FF6C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Add WITH CONNECTION code</a:t>
            </a:r>
            <a:endParaRPr lang="en-US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6FA3A1E-9764-4E96-BE0C-6A6F79063E8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3994645" y="510706"/>
            <a:ext cx="392937" cy="3274"/>
          </a:xfrm>
          <a:prstGeom prst="straightConnector1">
            <a:avLst/>
          </a:prstGeom>
          <a:ln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1C31538-7F21-4A37-9681-38E4E677D33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617027" y="510706"/>
            <a:ext cx="368835" cy="0"/>
          </a:xfrm>
          <a:prstGeom prst="straightConnector1">
            <a:avLst/>
          </a:prstGeom>
          <a:ln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D2759CA-7C9B-4505-9C80-A093A10458F2}"/>
              </a:ext>
            </a:extLst>
          </p:cNvPr>
          <p:cNvCxnSpPr>
            <a:stCxn id="13" idx="3"/>
            <a:endCxn id="22" idx="1"/>
          </p:cNvCxnSpPr>
          <p:nvPr/>
        </p:nvCxnSpPr>
        <p:spPr>
          <a:xfrm>
            <a:off x="5975429" y="1695384"/>
            <a:ext cx="583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BD9ED67-62D2-47D1-AA38-003241C50C77}"/>
              </a:ext>
            </a:extLst>
          </p:cNvPr>
          <p:cNvCxnSpPr>
            <a:stCxn id="13" idx="2"/>
            <a:endCxn id="23" idx="0"/>
          </p:cNvCxnSpPr>
          <p:nvPr/>
        </p:nvCxnSpPr>
        <p:spPr>
          <a:xfrm>
            <a:off x="5226236" y="2106479"/>
            <a:ext cx="0" cy="290908"/>
          </a:xfrm>
          <a:prstGeom prst="straightConnector1">
            <a:avLst/>
          </a:prstGeom>
          <a:ln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F19F044D-60C6-4AC7-BCEE-3F68D439479B}"/>
              </a:ext>
            </a:extLst>
          </p:cNvPr>
          <p:cNvSpPr/>
          <p:nvPr/>
        </p:nvSpPr>
        <p:spPr>
          <a:xfrm>
            <a:off x="6558362" y="2393219"/>
            <a:ext cx="1229445" cy="576867"/>
          </a:xfrm>
          <a:prstGeom prst="flowChartProcess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Create temp REST Conn to Mock Server</a:t>
            </a:r>
            <a:endParaRPr lang="en-US" sz="1200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0871135-9CEA-47B5-A16E-9F62C23A5B0D}"/>
              </a:ext>
            </a:extLst>
          </p:cNvPr>
          <p:cNvCxnSpPr>
            <a:cxnSpLocks/>
            <a:stCxn id="22" idx="2"/>
            <a:endCxn id="46" idx="0"/>
          </p:cNvCxnSpPr>
          <p:nvPr/>
        </p:nvCxnSpPr>
        <p:spPr>
          <a:xfrm rot="5400000">
            <a:off x="6968910" y="2187992"/>
            <a:ext cx="409402" cy="10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1505BC2-CAB0-4D0D-A99C-0C42E8E831D8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>
            <a:off x="6902646" y="3622944"/>
            <a:ext cx="506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3D4198C-4D87-4A0D-83E3-3F4C7513C22E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226236" y="2974254"/>
            <a:ext cx="442581" cy="360256"/>
          </a:xfrm>
          <a:prstGeom prst="straightConnector1">
            <a:avLst/>
          </a:prstGeom>
          <a:ln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ADE4503-4DC7-4350-A45D-9FD570C369B3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6902646" y="2970086"/>
            <a:ext cx="270439" cy="34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085B1B0-0956-4EAA-9B95-F1D805321DDB}"/>
              </a:ext>
            </a:extLst>
          </p:cNvPr>
          <p:cNvSpPr txBox="1"/>
          <p:nvPr/>
        </p:nvSpPr>
        <p:spPr>
          <a:xfrm>
            <a:off x="5975429" y="1406950"/>
            <a:ext cx="3120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65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/>
              <a:t>Y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B1D94DA-8EFD-48F7-9B6D-52BFDC2B66F1}"/>
              </a:ext>
            </a:extLst>
          </p:cNvPr>
          <p:cNvSpPr txBox="1"/>
          <p:nvPr/>
        </p:nvSpPr>
        <p:spPr>
          <a:xfrm>
            <a:off x="5226815" y="2079431"/>
            <a:ext cx="3120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de-AT" sz="1400" dirty="0">
                <a:solidFill>
                  <a:srgbClr val="D9D9D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sz="1400" dirty="0">
              <a:solidFill>
                <a:srgbClr val="D9D9D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Flowchart: Process 80">
            <a:extLst>
              <a:ext uri="{FF2B5EF4-FFF2-40B4-BE49-F238E27FC236}">
                <a16:creationId xmlns:a16="http://schemas.microsoft.com/office/drawing/2014/main" id="{418A2388-0C45-456D-8B6C-885289CCB8A5}"/>
              </a:ext>
            </a:extLst>
          </p:cNvPr>
          <p:cNvSpPr/>
          <p:nvPr/>
        </p:nvSpPr>
        <p:spPr>
          <a:xfrm>
            <a:off x="5652698" y="4271633"/>
            <a:ext cx="1229445" cy="576867"/>
          </a:xfrm>
          <a:prstGeom prst="flowChartProces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Delete temp REST Connection</a:t>
            </a:r>
            <a:endParaRPr lang="en-US" sz="1200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8788957F-52F0-4019-A934-C211DE77A960}"/>
              </a:ext>
            </a:extLst>
          </p:cNvPr>
          <p:cNvCxnSpPr>
            <a:cxnSpLocks/>
            <a:stCxn id="28" idx="2"/>
            <a:endCxn id="81" idx="3"/>
          </p:cNvCxnSpPr>
          <p:nvPr/>
        </p:nvCxnSpPr>
        <p:spPr>
          <a:xfrm rot="5400000">
            <a:off x="7128681" y="3664839"/>
            <a:ext cx="648690" cy="11417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3DEBD8A-5475-49C2-98B7-2B1280CC088D}"/>
              </a:ext>
            </a:extLst>
          </p:cNvPr>
          <p:cNvCxnSpPr>
            <a:cxnSpLocks/>
            <a:stCxn id="81" idx="1"/>
            <a:endCxn id="12" idx="2"/>
          </p:cNvCxnSpPr>
          <p:nvPr/>
        </p:nvCxnSpPr>
        <p:spPr>
          <a:xfrm rot="10800000">
            <a:off x="3424086" y="1887483"/>
            <a:ext cx="2228612" cy="267258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001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8FE1132-8968-8445-96B7-11A5B13A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Qlik Script Tricks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0926EC-4B85-2C48-BE3A-AD73C67DA3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4294" y="3131819"/>
            <a:ext cx="7771026" cy="580021"/>
          </a:xfrm>
        </p:spPr>
        <p:txBody>
          <a:bodyPr/>
          <a:lstStyle/>
          <a:p>
            <a:r>
              <a:rPr lang="de-AT" dirty="0"/>
              <a:t>Request and use bearer token, </a:t>
            </a:r>
          </a:p>
          <a:p>
            <a:r>
              <a:rPr lang="de-AT" dirty="0"/>
              <a:t>ISO-Date handling, Transposing Data, Paging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41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D5D8-1FEE-4ADA-A820-C5713D94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Receiving an access token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7189A-5B36-4C3D-874B-DA145324E6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880" y="1661916"/>
            <a:ext cx="3992880" cy="310412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LIB CONNECT TO 'REST POST Request';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Authentication: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SQL SELECT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"</a:t>
            </a:r>
            <a:r>
              <a:rPr lang="en-US" sz="1000" dirty="0" err="1">
                <a:latin typeface="Consolas" panose="020B0609020204030204" pitchFamily="49" charset="0"/>
              </a:rPr>
              <a:t>access_token</a:t>
            </a:r>
            <a:r>
              <a:rPr lang="en-US" sz="1000" dirty="0">
                <a:latin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"</a:t>
            </a:r>
            <a:r>
              <a:rPr lang="en-US" sz="1000" dirty="0" err="1">
                <a:latin typeface="Consolas" panose="020B0609020204030204" pitchFamily="49" charset="0"/>
              </a:rPr>
              <a:t>token_type</a:t>
            </a:r>
            <a:r>
              <a:rPr lang="en-US" sz="1000" dirty="0">
                <a:latin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"</a:t>
            </a:r>
            <a:r>
              <a:rPr lang="en-US" sz="1000" dirty="0" err="1">
                <a:latin typeface="Consolas" panose="020B0609020204030204" pitchFamily="49" charset="0"/>
              </a:rPr>
              <a:t>expires_in</a:t>
            </a:r>
            <a:r>
              <a:rPr lang="en-US" sz="1000" dirty="0">
                <a:latin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"</a:t>
            </a:r>
            <a:r>
              <a:rPr lang="en-US" sz="1000" dirty="0" err="1">
                <a:latin typeface="Consolas" panose="020B0609020204030204" pitchFamily="49" charset="0"/>
              </a:rPr>
              <a:t>expiration_time</a:t>
            </a:r>
            <a:r>
              <a:rPr lang="en-US" sz="1000" dirty="0">
                <a:latin typeface="Consolas" panose="020B06090202040302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"</a:t>
            </a:r>
            <a:r>
              <a:rPr lang="en-US" sz="1000" dirty="0" err="1">
                <a:latin typeface="Consolas" panose="020B0609020204030204" pitchFamily="49" charset="0"/>
              </a:rPr>
              <a:t>error_message</a:t>
            </a:r>
            <a:r>
              <a:rPr lang="en-US" sz="10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FROM JSON (wrap on) "root"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WITH CONNECTION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URL "$(</a:t>
            </a:r>
            <a:r>
              <a:rPr lang="en-US" sz="1000" dirty="0" err="1">
                <a:latin typeface="Consolas" panose="020B0609020204030204" pitchFamily="49" charset="0"/>
              </a:rPr>
              <a:t>vBaseAPIurl</a:t>
            </a:r>
            <a:r>
              <a:rPr lang="en-US" sz="1000" dirty="0">
                <a:latin typeface="Consolas" panose="020B0609020204030204" pitchFamily="49" charset="0"/>
              </a:rPr>
              <a:t>)/</a:t>
            </a:r>
            <a:r>
              <a:rPr lang="en-US" sz="1000" dirty="0" err="1">
                <a:latin typeface="Consolas" panose="020B0609020204030204" pitchFamily="49" charset="0"/>
              </a:rPr>
              <a:t>api</a:t>
            </a:r>
            <a:r>
              <a:rPr lang="en-US" sz="1000" dirty="0">
                <a:latin typeface="Consolas" panose="020B0609020204030204" pitchFamily="49" charset="0"/>
              </a:rPr>
              <a:t>/Authentication"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,QUERY "username" "#####"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,QUERY "password" "#####"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LET </a:t>
            </a:r>
            <a:r>
              <a:rPr lang="en-US" sz="1000" dirty="0" err="1">
                <a:latin typeface="Consolas" panose="020B0609020204030204" pitchFamily="49" charset="0"/>
              </a:rPr>
              <a:t>vToken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FieldValue</a:t>
            </a:r>
            <a:r>
              <a:rPr lang="en-US" sz="1000" dirty="0">
                <a:latin typeface="Consolas" panose="020B0609020204030204" pitchFamily="49" charset="0"/>
              </a:rPr>
              <a:t>('</a:t>
            </a:r>
            <a:r>
              <a:rPr lang="en-US" sz="1000" dirty="0" err="1">
                <a:latin typeface="Consolas" panose="020B0609020204030204" pitchFamily="49" charset="0"/>
              </a:rPr>
              <a:t>access_token</a:t>
            </a:r>
            <a:r>
              <a:rPr lang="en-US" sz="1000" dirty="0">
                <a:latin typeface="Consolas" panose="020B0609020204030204" pitchFamily="49" charset="0"/>
              </a:rPr>
              <a:t>', 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DROP TABLE Authentication;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   TRACE New Token is $(</a:t>
            </a:r>
            <a:r>
              <a:rPr lang="en-US" sz="1000" dirty="0" err="1">
                <a:latin typeface="Consolas" panose="020B0609020204030204" pitchFamily="49" charset="0"/>
              </a:rPr>
              <a:t>vToken</a:t>
            </a:r>
            <a:r>
              <a:rPr lang="en-US" sz="1000" dirty="0">
                <a:latin typeface="Consolas" panose="020B0609020204030204" pitchFamily="49" charset="0"/>
              </a:rPr>
              <a:t>);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362C1-493C-4153-B2D2-263C5E525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AT" dirty="0"/>
              <a:t>And use it as bearer authentication in subsequent calls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7D0EBF-D649-4052-AFD4-D083D380209A}"/>
              </a:ext>
            </a:extLst>
          </p:cNvPr>
          <p:cNvSpPr/>
          <p:nvPr/>
        </p:nvSpPr>
        <p:spPr>
          <a:xfrm>
            <a:off x="4557446" y="1661916"/>
            <a:ext cx="4084320" cy="16158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defTabSz="685800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</a:pPr>
            <a:r>
              <a:rPr lang="en-US" sz="1000" dirty="0">
                <a:latin typeface="Consolas" panose="020B0609020204030204" pitchFamily="49" charset="0"/>
                <a:cs typeface="Arial" charset="0"/>
              </a:rPr>
              <a:t>   LIB CONNECT TO 'REST GET Request';</a:t>
            </a:r>
          </a:p>
          <a:p>
            <a:pPr defTabSz="685800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</a:pPr>
            <a:endParaRPr lang="en-US" sz="1000" dirty="0">
              <a:latin typeface="Consolas" panose="020B0609020204030204" pitchFamily="49" charset="0"/>
              <a:cs typeface="Arial" charset="0"/>
            </a:endParaRPr>
          </a:p>
          <a:p>
            <a:pPr defTabSz="685800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</a:pPr>
            <a:r>
              <a:rPr lang="en-US" sz="1000" dirty="0">
                <a:latin typeface="Consolas" panose="020B0609020204030204" pitchFamily="49" charset="0"/>
                <a:cs typeface="Arial" charset="0"/>
              </a:rPr>
              <a:t>   </a:t>
            </a:r>
            <a:r>
              <a:rPr lang="en-US" sz="1000" dirty="0" err="1">
                <a:latin typeface="Consolas" panose="020B0609020204030204" pitchFamily="49" charset="0"/>
                <a:cs typeface="Arial" charset="0"/>
              </a:rPr>
              <a:t>RestConnectorMasterTable</a:t>
            </a:r>
            <a:r>
              <a:rPr lang="en-US" sz="1000" dirty="0">
                <a:latin typeface="Consolas" panose="020B0609020204030204" pitchFamily="49" charset="0"/>
                <a:cs typeface="Arial" charset="0"/>
              </a:rPr>
              <a:t>:</a:t>
            </a:r>
          </a:p>
          <a:p>
            <a:pPr defTabSz="685800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</a:pPr>
            <a:r>
              <a:rPr lang="en-US" sz="1000" dirty="0">
                <a:latin typeface="Consolas" panose="020B0609020204030204" pitchFamily="49" charset="0"/>
                <a:cs typeface="Arial" charset="0"/>
              </a:rPr>
              <a:t>   SQL SELECT </a:t>
            </a:r>
          </a:p>
          <a:p>
            <a:pPr defTabSz="685800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</a:pPr>
            <a:r>
              <a:rPr lang="en-US" sz="1000" dirty="0">
                <a:latin typeface="Consolas" panose="020B0609020204030204" pitchFamily="49" charset="0"/>
                <a:cs typeface="Arial" charset="0"/>
              </a:rPr>
              <a:t>       ...</a:t>
            </a:r>
          </a:p>
          <a:p>
            <a:pPr defTabSz="685800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</a:pPr>
            <a:r>
              <a:rPr lang="en-US" sz="1000" dirty="0">
                <a:latin typeface="Consolas" panose="020B0609020204030204" pitchFamily="49" charset="0"/>
                <a:cs typeface="Arial" charset="0"/>
              </a:rPr>
              <a:t>   FROM JSON (wrap on) "root"</a:t>
            </a:r>
          </a:p>
          <a:p>
            <a:pPr defTabSz="685800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</a:pPr>
            <a:r>
              <a:rPr lang="en-US" sz="1000" dirty="0">
                <a:latin typeface="Consolas" panose="020B0609020204030204" pitchFamily="49" charset="0"/>
                <a:cs typeface="Arial" charset="0"/>
              </a:rPr>
              <a:t>   WITH CONNECTION (</a:t>
            </a:r>
          </a:p>
          <a:p>
            <a:pPr defTabSz="685800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</a:pPr>
            <a:r>
              <a:rPr lang="en-US" sz="1000" dirty="0">
                <a:latin typeface="Consolas" panose="020B0609020204030204" pitchFamily="49" charset="0"/>
                <a:cs typeface="Arial" charset="0"/>
              </a:rPr>
              <a:t>       URL "$(</a:t>
            </a:r>
            <a:r>
              <a:rPr lang="en-US" sz="1000" dirty="0" err="1">
                <a:latin typeface="Consolas" panose="020B0609020204030204" pitchFamily="49" charset="0"/>
                <a:cs typeface="Arial" charset="0"/>
              </a:rPr>
              <a:t>vBaseAPIurl</a:t>
            </a:r>
            <a:r>
              <a:rPr lang="en-US" sz="1000" dirty="0">
                <a:latin typeface="Consolas" panose="020B0609020204030204" pitchFamily="49" charset="0"/>
                <a:cs typeface="Arial" charset="0"/>
              </a:rPr>
              <a:t>)/</a:t>
            </a:r>
            <a:r>
              <a:rPr lang="en-US" sz="1000" dirty="0" err="1">
                <a:latin typeface="Consolas" panose="020B0609020204030204" pitchFamily="49" charset="0"/>
                <a:cs typeface="Arial" charset="0"/>
              </a:rPr>
              <a:t>api</a:t>
            </a:r>
            <a:r>
              <a:rPr lang="en-US" sz="1000" dirty="0">
                <a:latin typeface="Consolas" panose="020B0609020204030204" pitchFamily="49" charset="0"/>
                <a:cs typeface="Arial" charset="0"/>
              </a:rPr>
              <a:t>/endpoint"</a:t>
            </a:r>
          </a:p>
          <a:p>
            <a:pPr defTabSz="685800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</a:pPr>
            <a:r>
              <a:rPr lang="en-US" sz="1000" dirty="0">
                <a:latin typeface="Consolas" panose="020B0609020204030204" pitchFamily="49" charset="0"/>
                <a:cs typeface="Arial" charset="0"/>
              </a:rPr>
              <a:t>       ,HTTPHEADER "Authorization" "Bearer $(</a:t>
            </a:r>
            <a:r>
              <a:rPr lang="en-US" sz="1000" dirty="0" err="1">
                <a:latin typeface="Consolas" panose="020B0609020204030204" pitchFamily="49" charset="0"/>
                <a:cs typeface="Arial" charset="0"/>
              </a:rPr>
              <a:t>vToken</a:t>
            </a:r>
            <a:r>
              <a:rPr lang="en-US" sz="1000" dirty="0">
                <a:latin typeface="Consolas" panose="020B0609020204030204" pitchFamily="49" charset="0"/>
                <a:cs typeface="Arial" charset="0"/>
              </a:rPr>
              <a:t>)"</a:t>
            </a:r>
          </a:p>
          <a:p>
            <a:pPr defTabSz="685800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</a:pPr>
            <a:r>
              <a:rPr lang="en-US" sz="1000" dirty="0">
                <a:latin typeface="Consolas" panose="020B0609020204030204" pitchFamily="49" charset="0"/>
                <a:cs typeface="Arial" charset="0"/>
              </a:rPr>
              <a:t>       ...</a:t>
            </a:r>
          </a:p>
          <a:p>
            <a:pPr defTabSz="685800">
              <a:lnSpc>
                <a:spcPct val="90000"/>
              </a:lnSpc>
              <a:spcBef>
                <a:spcPts val="0"/>
              </a:spcBef>
              <a:buClr>
                <a:schemeClr val="accent5"/>
              </a:buClr>
            </a:pPr>
            <a:r>
              <a:rPr lang="en-US" sz="1000" dirty="0">
                <a:latin typeface="Consolas" panose="020B0609020204030204" pitchFamily="49" charset="0"/>
                <a:cs typeface="Arial" charset="0"/>
              </a:rPr>
              <a:t>   ); 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A08CA40-3AC3-468B-99BE-FC15A7E4CDE2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179320" y="2120759"/>
            <a:ext cx="725246" cy="1615289"/>
          </a:xfrm>
          <a:prstGeom prst="bentConnector2">
            <a:avLst/>
          </a:prstGeom>
          <a:ln>
            <a:solidFill>
              <a:srgbClr val="87006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99F911F-F4E2-4294-B7FE-C0C59C352C6E}"/>
              </a:ext>
            </a:extLst>
          </p:cNvPr>
          <p:cNvCxnSpPr>
            <a:cxnSpLocks/>
            <a:stCxn id="22" idx="0"/>
            <a:endCxn id="17" idx="2"/>
          </p:cNvCxnSpPr>
          <p:nvPr/>
        </p:nvCxnSpPr>
        <p:spPr>
          <a:xfrm rot="5400000" flipH="1" flipV="1">
            <a:off x="4179794" y="8973"/>
            <a:ext cx="683559" cy="6703359"/>
          </a:xfrm>
          <a:prstGeom prst="bentConnector3">
            <a:avLst>
              <a:gd name="adj1" fmla="val 18525"/>
            </a:avLst>
          </a:prstGeom>
          <a:ln>
            <a:solidFill>
              <a:srgbClr val="00984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6B6F1E6-A8B8-47E0-B039-3F8093D3C2A1}"/>
              </a:ext>
            </a:extLst>
          </p:cNvPr>
          <p:cNvSpPr/>
          <p:nvPr/>
        </p:nvSpPr>
        <p:spPr>
          <a:xfrm>
            <a:off x="7496735" y="2951636"/>
            <a:ext cx="753036" cy="672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noFill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E7AB490-83FC-4D27-B1FA-9771E659B7E4}"/>
              </a:ext>
            </a:extLst>
          </p:cNvPr>
          <p:cNvSpPr/>
          <p:nvPr/>
        </p:nvSpPr>
        <p:spPr>
          <a:xfrm>
            <a:off x="793376" y="3702431"/>
            <a:ext cx="753036" cy="672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noFill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00B531E-B57A-4408-81DC-D4B2E4CBA5E8}"/>
              </a:ext>
            </a:extLst>
          </p:cNvPr>
          <p:cNvSpPr/>
          <p:nvPr/>
        </p:nvSpPr>
        <p:spPr>
          <a:xfrm>
            <a:off x="1955202" y="2021027"/>
            <a:ext cx="224118" cy="1994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noFill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93CF085-CFD5-4AF5-BBD2-D9FE3717B01E}"/>
              </a:ext>
            </a:extLst>
          </p:cNvPr>
          <p:cNvSpPr/>
          <p:nvPr/>
        </p:nvSpPr>
        <p:spPr>
          <a:xfrm>
            <a:off x="2949391" y="2140972"/>
            <a:ext cx="336861" cy="319140"/>
          </a:xfrm>
          <a:prstGeom prst="ellipse">
            <a:avLst/>
          </a:prstGeom>
          <a:solidFill>
            <a:srgbClr val="87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dirty="0"/>
              <a:t>1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14C35E9-368A-4BC5-8C4C-DC04E67D8E00}"/>
              </a:ext>
            </a:extLst>
          </p:cNvPr>
          <p:cNvSpPr/>
          <p:nvPr/>
        </p:nvSpPr>
        <p:spPr>
          <a:xfrm>
            <a:off x="5237631" y="3610097"/>
            <a:ext cx="336861" cy="319140"/>
          </a:xfrm>
          <a:prstGeom prst="ellipse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dirty="0"/>
              <a:t>2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57048F-0F56-4E84-9D17-B5C290A42F09}"/>
              </a:ext>
            </a:extLst>
          </p:cNvPr>
          <p:cNvSpPr txBox="1"/>
          <p:nvPr/>
        </p:nvSpPr>
        <p:spPr>
          <a:xfrm>
            <a:off x="665659" y="1197870"/>
            <a:ext cx="1659429" cy="33855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de-AT" sz="1600" dirty="0">
                <a:latin typeface="Arial" panose="020B0604020202020204" pitchFamily="34" charset="0"/>
                <a:cs typeface="Arial" panose="020B0604020202020204" pitchFamily="34" charset="0"/>
              </a:rPr>
              <a:t>1) Get the token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A44424-8BFC-4498-802D-55086DD86E3D}"/>
              </a:ext>
            </a:extLst>
          </p:cNvPr>
          <p:cNvSpPr txBox="1"/>
          <p:nvPr/>
        </p:nvSpPr>
        <p:spPr>
          <a:xfrm>
            <a:off x="4744777" y="1197870"/>
            <a:ext cx="1691489" cy="33855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de-AT" sz="1600" dirty="0">
                <a:latin typeface="Arial" panose="020B0604020202020204" pitchFamily="34" charset="0"/>
                <a:cs typeface="Arial" panose="020B0604020202020204" pitchFamily="34" charset="0"/>
              </a:rPr>
              <a:t>2) Use the token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DDD903-1203-49A3-B7D5-08E94EC78241}"/>
              </a:ext>
            </a:extLst>
          </p:cNvPr>
          <p:cNvSpPr txBox="1"/>
          <p:nvPr/>
        </p:nvSpPr>
        <p:spPr>
          <a:xfrm>
            <a:off x="2640119" y="4399093"/>
            <a:ext cx="5868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 better: Try the old token first, get a new only if the old doesn‘t work anymore </a:t>
            </a:r>
            <a:br>
              <a:rPr lang="de-AT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AT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AT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https://github.com/ChristofSchwarz/qs_script_rest_api/blob/master/sub_try_request.md</a:t>
            </a:r>
            <a:endParaRPr lang="de-AT" sz="105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8674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9" grpId="0" animBg="1"/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3CD993-2B7E-4545-8EA0-11D1A6A2A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Date handling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B5491C-33BD-4EC7-A29B-166CC85AE9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AT" dirty="0"/>
              <a:t>Reading ISO dates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557C8A-951D-4190-9402-0D29BED1B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491795"/>
              </p:ext>
            </p:extLst>
          </p:nvPr>
        </p:nvGraphicFramePr>
        <p:xfrm>
          <a:off x="1025380" y="2001621"/>
          <a:ext cx="5956300" cy="904875"/>
        </p:xfrm>
        <a:graphic>
          <a:graphicData uri="http://schemas.openxmlformats.org/drawingml/2006/table">
            <a:tbl>
              <a:tblPr/>
              <a:tblGrid>
                <a:gridCol w="1667764">
                  <a:extLst>
                    <a:ext uri="{9D8B030D-6E8A-4147-A177-3AD203B41FA5}">
                      <a16:colId xmlns:a16="http://schemas.microsoft.com/office/drawing/2014/main" val="2116219666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411541121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1445444994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2989397328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3256459978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2570990469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650122603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498851021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3259494752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18476196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1028116345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3249207837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3720342373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3098643742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2543068554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524710076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3455812802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1603346547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440898709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342615351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2337144039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160489874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518237890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1819758448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228437224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0286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BF8F00"/>
                          </a:solidFill>
                          <a:effectLst/>
                          <a:latin typeface="Consolas" panose="020B0609020204030204" pitchFamily="49" charset="0"/>
                        </a:rPr>
                        <a:t>Field </a:t>
                      </a:r>
                      <a:r>
                        <a:rPr lang="en-US" sz="1400" b="0" i="0" u="none" strike="noStrike" dirty="0">
                          <a:solidFill>
                            <a:srgbClr val="BF8F00"/>
                          </a:solidFill>
                          <a:effectLst/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1400" b="0" i="0" u="none" strike="noStrike" dirty="0">
                        <a:solidFill>
                          <a:srgbClr val="BF8F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79297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Left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i="0" u="none" strike="noStrike" kern="1200" dirty="0">
                          <a:solidFill>
                            <a:srgbClr val="BF8F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field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,10)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92739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Mid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i="0" u="none" strike="noStrike" kern="1200" dirty="0">
                          <a:solidFill>
                            <a:srgbClr val="BF8F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field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,12,6)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41761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8F11600-352E-4EBB-99CF-FE6A0A7A9524}"/>
              </a:ext>
            </a:extLst>
          </p:cNvPr>
          <p:cNvSpPr/>
          <p:nvPr/>
        </p:nvSpPr>
        <p:spPr>
          <a:xfrm>
            <a:off x="2632365" y="1939636"/>
            <a:ext cx="1828800" cy="243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5B11D5-A493-4B3A-A279-F0EC0D1DBD69}"/>
              </a:ext>
            </a:extLst>
          </p:cNvPr>
          <p:cNvSpPr/>
          <p:nvPr/>
        </p:nvSpPr>
        <p:spPr>
          <a:xfrm>
            <a:off x="990744" y="2662833"/>
            <a:ext cx="5990936" cy="243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4A55AF-186D-4FD0-BA98-A37454752396}"/>
              </a:ext>
            </a:extLst>
          </p:cNvPr>
          <p:cNvSpPr/>
          <p:nvPr/>
        </p:nvSpPr>
        <p:spPr>
          <a:xfrm>
            <a:off x="1025380" y="2419170"/>
            <a:ext cx="5990936" cy="243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DB436F-4597-4EDA-B697-FD02D191F7C3}"/>
              </a:ext>
            </a:extLst>
          </p:cNvPr>
          <p:cNvSpPr/>
          <p:nvPr/>
        </p:nvSpPr>
        <p:spPr>
          <a:xfrm>
            <a:off x="4461165" y="1934117"/>
            <a:ext cx="2672915" cy="243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3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3CD993-2B7E-4545-8EA0-11D1A6A2A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Date handling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B5491C-33BD-4EC7-A29B-166CC85AE9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AT" dirty="0"/>
              <a:t>Reading ISO dates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557C8A-951D-4190-9402-0D29BED1BDF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25380" y="2001621"/>
          <a:ext cx="5956300" cy="904875"/>
        </p:xfrm>
        <a:graphic>
          <a:graphicData uri="http://schemas.openxmlformats.org/drawingml/2006/table">
            <a:tbl>
              <a:tblPr/>
              <a:tblGrid>
                <a:gridCol w="1667764">
                  <a:extLst>
                    <a:ext uri="{9D8B030D-6E8A-4147-A177-3AD203B41FA5}">
                      <a16:colId xmlns:a16="http://schemas.microsoft.com/office/drawing/2014/main" val="2116219666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411541121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1445444994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2989397328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3256459978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2570990469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650122603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498851021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3259494752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18476196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1028116345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3249207837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3720342373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3098643742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2543068554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524710076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3455812802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1603346547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440898709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342615351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2337144039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160489874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518237890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1819758448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228437224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AEAAA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AEAAA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AEAAA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AEAAA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0286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BF8F00"/>
                          </a:solidFill>
                          <a:effectLst/>
                          <a:latin typeface="Consolas" panose="020B0609020204030204" pitchFamily="49" charset="0"/>
                        </a:rPr>
                        <a:t>Field </a:t>
                      </a:r>
                      <a:r>
                        <a:rPr lang="en-US" sz="1400" b="0" i="0" u="none" strike="noStrike" dirty="0">
                          <a:solidFill>
                            <a:srgbClr val="BF8F00"/>
                          </a:solidFill>
                          <a:effectLst/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1400" b="0" i="0" u="none" strike="noStrike" dirty="0">
                        <a:solidFill>
                          <a:srgbClr val="BF8F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79297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Left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i="0" u="none" strike="noStrike" kern="1200" dirty="0">
                          <a:solidFill>
                            <a:srgbClr val="BF8F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field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,10)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92739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Mid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i="0" u="none" strike="noStrike" kern="1200" dirty="0">
                          <a:solidFill>
                            <a:srgbClr val="BF8F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field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,12,6)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41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370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3CD993-2B7E-4545-8EA0-11D1A6A2A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Date handling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B5491C-33BD-4EC7-A29B-166CC85AE9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AT" dirty="0"/>
              <a:t>Reading ISO dates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557C8A-951D-4190-9402-0D29BED1B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956026"/>
              </p:ext>
            </p:extLst>
          </p:nvPr>
        </p:nvGraphicFramePr>
        <p:xfrm>
          <a:off x="1025380" y="2001621"/>
          <a:ext cx="5956300" cy="904875"/>
        </p:xfrm>
        <a:graphic>
          <a:graphicData uri="http://schemas.openxmlformats.org/drawingml/2006/table">
            <a:tbl>
              <a:tblPr/>
              <a:tblGrid>
                <a:gridCol w="1667764">
                  <a:extLst>
                    <a:ext uri="{9D8B030D-6E8A-4147-A177-3AD203B41FA5}">
                      <a16:colId xmlns:a16="http://schemas.microsoft.com/office/drawing/2014/main" val="2116219666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411541121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1445444994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2989397328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3256459978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2570990469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650122603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498851021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3259494752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18476196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1028116345"/>
                    </a:ext>
                  </a:extLst>
                </a:gridCol>
                <a:gridCol w="184174">
                  <a:extLst>
                    <a:ext uri="{9D8B030D-6E8A-4147-A177-3AD203B41FA5}">
                      <a16:colId xmlns:a16="http://schemas.microsoft.com/office/drawing/2014/main" val="3249207837"/>
                    </a:ext>
                  </a:extLst>
                </a:gridCol>
                <a:gridCol w="173204">
                  <a:extLst>
                    <a:ext uri="{9D8B030D-6E8A-4147-A177-3AD203B41FA5}">
                      <a16:colId xmlns:a16="http://schemas.microsoft.com/office/drawing/2014/main" val="3720342373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3098643742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2543068554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524710076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3455812802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1603346547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440898709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342615351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2337144039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160489874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518237890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1819758448"/>
                    </a:ext>
                  </a:extLst>
                </a:gridCol>
                <a:gridCol w="178689">
                  <a:extLst>
                    <a:ext uri="{9D8B030D-6E8A-4147-A177-3AD203B41FA5}">
                      <a16:colId xmlns:a16="http://schemas.microsoft.com/office/drawing/2014/main" val="228437224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 dirty="0">
                          <a:solidFill>
                            <a:srgbClr val="AEAAAA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AEAAA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AEAAA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AEAAA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AEAAA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0286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BF8F00"/>
                          </a:solidFill>
                          <a:effectLst/>
                          <a:latin typeface="Consolas" panose="020B0609020204030204" pitchFamily="49" charset="0"/>
                        </a:rPr>
                        <a:t>Field </a:t>
                      </a:r>
                      <a:r>
                        <a:rPr lang="en-US" sz="1400" b="0" i="0" u="none" strike="noStrike" dirty="0">
                          <a:solidFill>
                            <a:srgbClr val="BF8F00"/>
                          </a:solidFill>
                          <a:effectLst/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1400" b="0" i="0" u="none" strike="noStrike" dirty="0">
                        <a:solidFill>
                          <a:srgbClr val="BF8F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79297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Left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i="0" u="none" strike="noStrike" kern="1200" dirty="0">
                          <a:solidFill>
                            <a:srgbClr val="BF8F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field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,10)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,'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AT" sz="1400" b="0" i="0" u="none" strike="noStrike" dirty="0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endParaRPr lang="en-US" sz="1400" b="0" i="0" u="none" strike="noStrike" dirty="0">
                        <a:solidFill>
                          <a:srgbClr val="9C57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AT" sz="1400" b="0" i="0" u="none" strike="noStrike" dirty="0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9C57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92739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Mid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i="0" u="none" strike="noStrike" kern="1200" dirty="0">
                          <a:solidFill>
                            <a:srgbClr val="BF8F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field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,12,6)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h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h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s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AT" sz="1400" b="0" i="0" u="none" strike="noStrike" dirty="0">
                          <a:solidFill>
                            <a:srgbClr val="9C5700"/>
                          </a:solidFill>
                          <a:effectLst/>
                          <a:latin typeface="Consolas" panose="020B0609020204030204" pitchFamily="49" charset="0"/>
                        </a:rPr>
                        <a:t>s</a:t>
                      </a:r>
                      <a:endParaRPr lang="en-US" sz="1400" b="0" i="0" u="none" strike="noStrike" dirty="0">
                        <a:solidFill>
                          <a:srgbClr val="9C57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41761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62A4863-A32B-4F3E-AF47-714173B9BDDD}"/>
              </a:ext>
            </a:extLst>
          </p:cNvPr>
          <p:cNvSpPr/>
          <p:nvPr/>
        </p:nvSpPr>
        <p:spPr>
          <a:xfrm>
            <a:off x="317900" y="2387084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Date#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47EF3-D5EB-4006-B63A-6E64BCCB4B12}"/>
              </a:ext>
            </a:extLst>
          </p:cNvPr>
          <p:cNvSpPr/>
          <p:nvPr/>
        </p:nvSpPr>
        <p:spPr>
          <a:xfrm>
            <a:off x="317900" y="2630747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Time#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A1645-FE1A-4263-890D-609B5570A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14"/>
          <a:stretch/>
        </p:blipFill>
        <p:spPr>
          <a:xfrm>
            <a:off x="391886" y="3764105"/>
            <a:ext cx="8534608" cy="532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B73963-0618-4F82-81AB-305A199CE1B1}"/>
              </a:ext>
            </a:extLst>
          </p:cNvPr>
          <p:cNvSpPr txBox="1"/>
          <p:nvPr/>
        </p:nvSpPr>
        <p:spPr>
          <a:xfrm>
            <a:off x="217505" y="3312591"/>
            <a:ext cx="250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All together: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DE631-DBFA-434C-A16E-6D585DFF77E2}"/>
              </a:ext>
            </a:extLst>
          </p:cNvPr>
          <p:cNvSpPr/>
          <p:nvPr/>
        </p:nvSpPr>
        <p:spPr>
          <a:xfrm>
            <a:off x="1917167" y="4539532"/>
            <a:ext cx="74189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+mj-lt"/>
              </a:rPr>
              <a:t>Code Snippet </a:t>
            </a:r>
            <a:r>
              <a:rPr lang="en-US" sz="1100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sz="1100" dirty="0">
                <a:latin typeface="+mj-lt"/>
                <a:hlinkClick r:id="rId3"/>
              </a:rPr>
              <a:t>https://github.com/ChristofSchwarz/qs_script_rest_api/blob/master/date_field_processing.md</a:t>
            </a:r>
            <a:endParaRPr 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020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F2F7-8999-4A0D-9FF9-4227CB22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Transposing Arrays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CCCF4-96E6-4636-8C37-F0D57EECAE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DBE9E9-04A3-4E2F-B3E0-DDB7F2DB9193}"/>
              </a:ext>
            </a:extLst>
          </p:cNvPr>
          <p:cNvSpPr/>
          <p:nvPr/>
        </p:nvSpPr>
        <p:spPr>
          <a:xfrm>
            <a:off x="683879" y="1404734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D5A464-F544-48BA-A2F6-84B75053175C}"/>
              </a:ext>
            </a:extLst>
          </p:cNvPr>
          <p:cNvSpPr/>
          <p:nvPr/>
        </p:nvSpPr>
        <p:spPr>
          <a:xfrm>
            <a:off x="683879" y="1631968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1DFADC-EDAD-4E09-BC09-DD8D0BC603D5}"/>
              </a:ext>
            </a:extLst>
          </p:cNvPr>
          <p:cNvSpPr/>
          <p:nvPr/>
        </p:nvSpPr>
        <p:spPr>
          <a:xfrm>
            <a:off x="683879" y="1859202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8A159E-D1C4-4B3C-A84C-8A3790896476}"/>
              </a:ext>
            </a:extLst>
          </p:cNvPr>
          <p:cNvSpPr/>
          <p:nvPr/>
        </p:nvSpPr>
        <p:spPr>
          <a:xfrm>
            <a:off x="683879" y="2086436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77608-1240-43A7-8F99-E876ECB682C5}"/>
              </a:ext>
            </a:extLst>
          </p:cNvPr>
          <p:cNvSpPr/>
          <p:nvPr/>
        </p:nvSpPr>
        <p:spPr>
          <a:xfrm>
            <a:off x="683879" y="2313670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F2BA6E-C727-4F8D-96EF-5373E7966FEF}"/>
              </a:ext>
            </a:extLst>
          </p:cNvPr>
          <p:cNvSpPr/>
          <p:nvPr/>
        </p:nvSpPr>
        <p:spPr>
          <a:xfrm>
            <a:off x="683879" y="2540904"/>
            <a:ext cx="576303" cy="192101"/>
          </a:xfrm>
          <a:prstGeom prst="rect">
            <a:avLst/>
          </a:prstGeom>
          <a:solidFill>
            <a:srgbClr val="87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2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D7ECB-C250-40A7-B5E3-DCB822004931}"/>
              </a:ext>
            </a:extLst>
          </p:cNvPr>
          <p:cNvSpPr/>
          <p:nvPr/>
        </p:nvSpPr>
        <p:spPr>
          <a:xfrm>
            <a:off x="683879" y="2768138"/>
            <a:ext cx="576303" cy="192101"/>
          </a:xfrm>
          <a:prstGeom prst="rect">
            <a:avLst/>
          </a:prstGeom>
          <a:solidFill>
            <a:srgbClr val="87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2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2FD16C-BFE8-4671-A208-DAE84E861905}"/>
              </a:ext>
            </a:extLst>
          </p:cNvPr>
          <p:cNvSpPr/>
          <p:nvPr/>
        </p:nvSpPr>
        <p:spPr>
          <a:xfrm>
            <a:off x="683879" y="2995372"/>
            <a:ext cx="576303" cy="192101"/>
          </a:xfrm>
          <a:prstGeom prst="rect">
            <a:avLst/>
          </a:prstGeom>
          <a:solidFill>
            <a:srgbClr val="87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2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45EC91-8899-45EF-B968-7B2D2EA24DE6}"/>
              </a:ext>
            </a:extLst>
          </p:cNvPr>
          <p:cNvSpPr/>
          <p:nvPr/>
        </p:nvSpPr>
        <p:spPr>
          <a:xfrm>
            <a:off x="683879" y="3222606"/>
            <a:ext cx="576303" cy="192101"/>
          </a:xfrm>
          <a:prstGeom prst="rect">
            <a:avLst/>
          </a:prstGeom>
          <a:solidFill>
            <a:srgbClr val="87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2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393FAD-3C84-4BC9-A93B-6664C85CF09F}"/>
              </a:ext>
            </a:extLst>
          </p:cNvPr>
          <p:cNvSpPr/>
          <p:nvPr/>
        </p:nvSpPr>
        <p:spPr>
          <a:xfrm>
            <a:off x="683879" y="3449840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51E22B-247D-4FDA-8E61-371399B7F2E7}"/>
              </a:ext>
            </a:extLst>
          </p:cNvPr>
          <p:cNvSpPr/>
          <p:nvPr/>
        </p:nvSpPr>
        <p:spPr>
          <a:xfrm>
            <a:off x="683879" y="3677074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B68AAB-387D-45F0-ADCF-BEDDF27CCE07}"/>
              </a:ext>
            </a:extLst>
          </p:cNvPr>
          <p:cNvSpPr/>
          <p:nvPr/>
        </p:nvSpPr>
        <p:spPr>
          <a:xfrm>
            <a:off x="683879" y="3904308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DFDD9D-ECB8-4DF6-97ED-D9401816FCD2}"/>
              </a:ext>
            </a:extLst>
          </p:cNvPr>
          <p:cNvSpPr/>
          <p:nvPr/>
        </p:nvSpPr>
        <p:spPr>
          <a:xfrm>
            <a:off x="683879" y="4131542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95C98-FE01-4D79-AA34-F2C312DA9FB8}"/>
              </a:ext>
            </a:extLst>
          </p:cNvPr>
          <p:cNvSpPr/>
          <p:nvPr/>
        </p:nvSpPr>
        <p:spPr>
          <a:xfrm>
            <a:off x="683879" y="4358782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3605D-B864-4956-B25A-E040DE31BA35}"/>
              </a:ext>
            </a:extLst>
          </p:cNvPr>
          <p:cNvSpPr/>
          <p:nvPr/>
        </p:nvSpPr>
        <p:spPr>
          <a:xfrm>
            <a:off x="1443319" y="1402980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2A16EC-D0D6-4FC2-8D39-BF8CA0A4AECB}"/>
              </a:ext>
            </a:extLst>
          </p:cNvPr>
          <p:cNvSpPr/>
          <p:nvPr/>
        </p:nvSpPr>
        <p:spPr>
          <a:xfrm>
            <a:off x="1443319" y="1634778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7BD358-67DE-48F3-9615-FE180C2B8092}"/>
              </a:ext>
            </a:extLst>
          </p:cNvPr>
          <p:cNvSpPr/>
          <p:nvPr/>
        </p:nvSpPr>
        <p:spPr>
          <a:xfrm>
            <a:off x="1443319" y="1859201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6FB57C-E39E-4FA3-98EC-A3B5F7E78364}"/>
              </a:ext>
            </a:extLst>
          </p:cNvPr>
          <p:cNvSpPr/>
          <p:nvPr/>
        </p:nvSpPr>
        <p:spPr>
          <a:xfrm>
            <a:off x="1443319" y="2089863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F3A38F-6D3F-49C7-8C8C-E9BC36422C03}"/>
              </a:ext>
            </a:extLst>
          </p:cNvPr>
          <p:cNvSpPr/>
          <p:nvPr/>
        </p:nvSpPr>
        <p:spPr>
          <a:xfrm>
            <a:off x="1443319" y="2313669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FEA383-8B34-4A4D-B235-1BC0FC151D17}"/>
              </a:ext>
            </a:extLst>
          </p:cNvPr>
          <p:cNvSpPr/>
          <p:nvPr/>
        </p:nvSpPr>
        <p:spPr>
          <a:xfrm>
            <a:off x="1443319" y="2539791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A2D8B1-14A9-467D-947F-872D7B767122}"/>
              </a:ext>
            </a:extLst>
          </p:cNvPr>
          <p:cNvSpPr/>
          <p:nvPr/>
        </p:nvSpPr>
        <p:spPr>
          <a:xfrm>
            <a:off x="1443319" y="2771589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53B158-64FB-4EA7-81FE-D6C219139392}"/>
              </a:ext>
            </a:extLst>
          </p:cNvPr>
          <p:cNvSpPr/>
          <p:nvPr/>
        </p:nvSpPr>
        <p:spPr>
          <a:xfrm>
            <a:off x="1443319" y="2996012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01C024-90AE-4D97-B135-454DD4AAB29C}"/>
              </a:ext>
            </a:extLst>
          </p:cNvPr>
          <p:cNvSpPr/>
          <p:nvPr/>
        </p:nvSpPr>
        <p:spPr>
          <a:xfrm>
            <a:off x="1443319" y="3226674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7B51B4-13FE-4519-AD18-4BAC5A380963}"/>
              </a:ext>
            </a:extLst>
          </p:cNvPr>
          <p:cNvSpPr/>
          <p:nvPr/>
        </p:nvSpPr>
        <p:spPr>
          <a:xfrm>
            <a:off x="1443319" y="3448093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2EDE8E-E4BB-4C51-ABA3-EA3E08EE6B7D}"/>
              </a:ext>
            </a:extLst>
          </p:cNvPr>
          <p:cNvSpPr/>
          <p:nvPr/>
        </p:nvSpPr>
        <p:spPr>
          <a:xfrm>
            <a:off x="1443319" y="3679891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9BF143-415B-49AE-A531-3BD2A0FA8E98}"/>
              </a:ext>
            </a:extLst>
          </p:cNvPr>
          <p:cNvSpPr/>
          <p:nvPr/>
        </p:nvSpPr>
        <p:spPr>
          <a:xfrm>
            <a:off x="1443319" y="3904314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675B3F-4BF2-433F-882A-6EF0392DFCCD}"/>
              </a:ext>
            </a:extLst>
          </p:cNvPr>
          <p:cNvSpPr/>
          <p:nvPr/>
        </p:nvSpPr>
        <p:spPr>
          <a:xfrm>
            <a:off x="1443319" y="4134976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AB72F6-810C-4646-9DCF-AB2EE7C70972}"/>
              </a:ext>
            </a:extLst>
          </p:cNvPr>
          <p:cNvSpPr/>
          <p:nvPr/>
        </p:nvSpPr>
        <p:spPr>
          <a:xfrm>
            <a:off x="1443319" y="4358782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A2B5B04-F4E5-4D7A-B013-443BE24BA156}"/>
              </a:ext>
            </a:extLst>
          </p:cNvPr>
          <p:cNvSpPr txBox="1">
            <a:spLocks/>
          </p:cNvSpPr>
          <p:nvPr/>
        </p:nvSpPr>
        <p:spPr>
          <a:xfrm>
            <a:off x="2438400" y="1314450"/>
            <a:ext cx="6534150" cy="32364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-"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688975" indent="-11430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="0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915988" indent="-112713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144588" indent="-115888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Introduce a row autoid __X which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restarts at 1 and</a:t>
            </a:r>
          </a:p>
          <a:p>
            <a:pPr lvl="1"/>
            <a:r>
              <a:rPr lang="en-US" dirty="0"/>
              <a:t>increments when the main key is the same as above</a:t>
            </a:r>
            <a:endParaRPr lang="de-AT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81DA7D0-C4DE-4773-A1BD-363C9745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18" y="2408863"/>
            <a:ext cx="4337597" cy="2574142"/>
          </a:xfrm>
          <a:prstGeom prst="rect">
            <a:avLst/>
          </a:prstGeom>
        </p:spPr>
      </p:pic>
      <p:pic>
        <p:nvPicPr>
          <p:cNvPr id="52" name="Picture 2" descr="Image result for logo eye">
            <a:extLst>
              <a:ext uri="{FF2B5EF4-FFF2-40B4-BE49-F238E27FC236}">
                <a16:creationId xmlns:a16="http://schemas.microsoft.com/office/drawing/2014/main" id="{9183B6A6-C42B-407F-8A43-2633E5616D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720" t="18319" r="19287" b="18674"/>
          <a:stretch/>
        </p:blipFill>
        <p:spPr bwMode="auto">
          <a:xfrm flipH="1">
            <a:off x="6199195" y="3907740"/>
            <a:ext cx="561332" cy="32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Arrow: Right 52">
            <a:extLst>
              <a:ext uri="{FF2B5EF4-FFF2-40B4-BE49-F238E27FC236}">
                <a16:creationId xmlns:a16="http://schemas.microsoft.com/office/drawing/2014/main" id="{50B642C7-60C9-4C78-8394-C6561F528CB5}"/>
              </a:ext>
            </a:extLst>
          </p:cNvPr>
          <p:cNvSpPr/>
          <p:nvPr/>
        </p:nvSpPr>
        <p:spPr>
          <a:xfrm rot="5400000">
            <a:off x="6381536" y="4222083"/>
            <a:ext cx="177533" cy="192101"/>
          </a:xfrm>
          <a:prstGeom prst="rightArrow">
            <a:avLst/>
          </a:prstGeom>
          <a:solidFill>
            <a:srgbClr val="7A17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5A562F-27B8-4334-A79E-39301FCDDC50}"/>
              </a:ext>
            </a:extLst>
          </p:cNvPr>
          <p:cNvSpPr/>
          <p:nvPr/>
        </p:nvSpPr>
        <p:spPr>
          <a:xfrm>
            <a:off x="4517813" y="4679233"/>
            <a:ext cx="438150" cy="330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2400" dirty="0">
                <a:solidFill>
                  <a:schemeClr val="tx1"/>
                </a:solidFill>
              </a:rPr>
              <a:t>...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E8F72E9-42D6-4E1E-8FB6-0A2F2E40BA10}"/>
              </a:ext>
            </a:extLst>
          </p:cNvPr>
          <p:cNvSpPr/>
          <p:nvPr/>
        </p:nvSpPr>
        <p:spPr>
          <a:xfrm>
            <a:off x="3364318" y="2556510"/>
            <a:ext cx="4248062" cy="707390"/>
          </a:xfrm>
          <a:prstGeom prst="roundRect">
            <a:avLst/>
          </a:prstGeom>
          <a:noFill/>
          <a:ln>
            <a:solidFill>
              <a:srgbClr val="0098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B25D26-4F73-48D9-BCA2-264971B4E05A}"/>
              </a:ext>
            </a:extLst>
          </p:cNvPr>
          <p:cNvCxnSpPr/>
          <p:nvPr/>
        </p:nvCxnSpPr>
        <p:spPr>
          <a:xfrm flipV="1">
            <a:off x="5533116" y="2995372"/>
            <a:ext cx="393974" cy="1378323"/>
          </a:xfrm>
          <a:prstGeom prst="straightConnector1">
            <a:avLst/>
          </a:prstGeom>
          <a:ln w="38100">
            <a:solidFill>
              <a:srgbClr val="7A17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489BD12-8C87-40B9-B0D7-D493A7026FEE}"/>
              </a:ext>
            </a:extLst>
          </p:cNvPr>
          <p:cNvCxnSpPr>
            <a:cxnSpLocks/>
          </p:cNvCxnSpPr>
          <p:nvPr/>
        </p:nvCxnSpPr>
        <p:spPr>
          <a:xfrm flipH="1" flipV="1">
            <a:off x="5072214" y="2996012"/>
            <a:ext cx="460902" cy="1374563"/>
          </a:xfrm>
          <a:prstGeom prst="straightConnector1">
            <a:avLst/>
          </a:prstGeom>
          <a:ln w="38100">
            <a:solidFill>
              <a:srgbClr val="7A17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CE3FCDE-B44E-433A-A7F2-0FB3A1A73245}"/>
              </a:ext>
            </a:extLst>
          </p:cNvPr>
          <p:cNvSpPr/>
          <p:nvPr/>
        </p:nvSpPr>
        <p:spPr>
          <a:xfrm>
            <a:off x="4955963" y="4406900"/>
            <a:ext cx="971127" cy="143983"/>
          </a:xfrm>
          <a:prstGeom prst="rect">
            <a:avLst/>
          </a:prstGeom>
          <a:solidFill>
            <a:srgbClr val="FFFF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35C6BC1-4E68-461A-A51A-4E83C816AA62}"/>
              </a:ext>
            </a:extLst>
          </p:cNvPr>
          <p:cNvSpPr/>
          <p:nvPr/>
        </p:nvSpPr>
        <p:spPr>
          <a:xfrm>
            <a:off x="6921500" y="4399084"/>
            <a:ext cx="485990" cy="143983"/>
          </a:xfrm>
          <a:prstGeom prst="rect">
            <a:avLst/>
          </a:prstGeom>
          <a:solidFill>
            <a:srgbClr val="FFFF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9C01EFE-5737-40FA-8394-36BA7B97EDB4}"/>
              </a:ext>
            </a:extLst>
          </p:cNvPr>
          <p:cNvSpPr/>
          <p:nvPr/>
        </p:nvSpPr>
        <p:spPr>
          <a:xfrm>
            <a:off x="4183657" y="4112490"/>
            <a:ext cx="485990" cy="143983"/>
          </a:xfrm>
          <a:prstGeom prst="rect">
            <a:avLst/>
          </a:prstGeom>
          <a:solidFill>
            <a:srgbClr val="FFFF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7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6" grpId="0"/>
      <p:bldP spid="27" grpId="0"/>
      <p:bldP spid="28" grpId="0"/>
      <p:bldP spid="29" grpId="0"/>
      <p:bldP spid="34" grpId="0"/>
      <p:bldP spid="35" grpId="0"/>
      <p:bldP spid="36" grpId="0"/>
      <p:bldP spid="37" grpId="0"/>
      <p:bldP spid="38" grpId="0"/>
      <p:bldP spid="53" grpId="0" animBg="1"/>
      <p:bldP spid="54" grpId="0"/>
      <p:bldP spid="51" grpId="0" animBg="1"/>
      <p:bldP spid="55" grpId="0" animBg="1"/>
      <p:bldP spid="57" grpId="0" animBg="1"/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6F3C509-B050-B747-B3D3-E9CA80A32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295" y="992132"/>
            <a:ext cx="7065738" cy="1757287"/>
          </a:xfrm>
        </p:spPr>
        <p:txBody>
          <a:bodyPr/>
          <a:lstStyle/>
          <a:p>
            <a:r>
              <a:rPr lang="en-US" dirty="0"/>
              <a:t>What`s out there in the jungle?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929A8B-C8C6-E64F-9A66-10768EB7DD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 of REST</a:t>
            </a:r>
          </a:p>
        </p:txBody>
      </p:sp>
    </p:spTree>
    <p:extLst>
      <p:ext uri="{BB962C8B-B14F-4D97-AF65-F5344CB8AC3E}">
        <p14:creationId xmlns:p14="http://schemas.microsoft.com/office/powerpoint/2010/main" val="2870290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F2F7-8999-4A0D-9FF9-4227CB22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Transposing Arrays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CCCF4-96E6-4636-8C37-F0D57EECAE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DBE9E9-04A3-4E2F-B3E0-DDB7F2DB9193}"/>
              </a:ext>
            </a:extLst>
          </p:cNvPr>
          <p:cNvSpPr/>
          <p:nvPr/>
        </p:nvSpPr>
        <p:spPr>
          <a:xfrm>
            <a:off x="500989" y="1282814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D5A464-F544-48BA-A2F6-84B75053175C}"/>
              </a:ext>
            </a:extLst>
          </p:cNvPr>
          <p:cNvSpPr/>
          <p:nvPr/>
        </p:nvSpPr>
        <p:spPr>
          <a:xfrm>
            <a:off x="1138773" y="1282814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1DFADC-EDAD-4E09-BC09-DD8D0BC603D5}"/>
              </a:ext>
            </a:extLst>
          </p:cNvPr>
          <p:cNvSpPr/>
          <p:nvPr/>
        </p:nvSpPr>
        <p:spPr>
          <a:xfrm>
            <a:off x="1776547" y="1282814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8A159E-D1C4-4B3C-A84C-8A3790896476}"/>
              </a:ext>
            </a:extLst>
          </p:cNvPr>
          <p:cNvSpPr/>
          <p:nvPr/>
        </p:nvSpPr>
        <p:spPr>
          <a:xfrm>
            <a:off x="2414321" y="1282814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77608-1240-43A7-8F99-E876ECB682C5}"/>
              </a:ext>
            </a:extLst>
          </p:cNvPr>
          <p:cNvSpPr/>
          <p:nvPr/>
        </p:nvSpPr>
        <p:spPr>
          <a:xfrm>
            <a:off x="3052095" y="1282814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F2BA6E-C727-4F8D-96EF-5373E7966FEF}"/>
              </a:ext>
            </a:extLst>
          </p:cNvPr>
          <p:cNvSpPr/>
          <p:nvPr/>
        </p:nvSpPr>
        <p:spPr>
          <a:xfrm>
            <a:off x="500989" y="1542727"/>
            <a:ext cx="576303" cy="192101"/>
          </a:xfrm>
          <a:prstGeom prst="rect">
            <a:avLst/>
          </a:prstGeom>
          <a:solidFill>
            <a:srgbClr val="87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2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D7ECB-C250-40A7-B5E3-DCB822004931}"/>
              </a:ext>
            </a:extLst>
          </p:cNvPr>
          <p:cNvSpPr/>
          <p:nvPr/>
        </p:nvSpPr>
        <p:spPr>
          <a:xfrm>
            <a:off x="1138773" y="1542727"/>
            <a:ext cx="576303" cy="192101"/>
          </a:xfrm>
          <a:prstGeom prst="rect">
            <a:avLst/>
          </a:prstGeom>
          <a:solidFill>
            <a:srgbClr val="87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2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2FD16C-BFE8-4671-A208-DAE84E861905}"/>
              </a:ext>
            </a:extLst>
          </p:cNvPr>
          <p:cNvSpPr/>
          <p:nvPr/>
        </p:nvSpPr>
        <p:spPr>
          <a:xfrm>
            <a:off x="1776547" y="1542727"/>
            <a:ext cx="576303" cy="192101"/>
          </a:xfrm>
          <a:prstGeom prst="rect">
            <a:avLst/>
          </a:prstGeom>
          <a:solidFill>
            <a:srgbClr val="87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2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45EC91-8899-45EF-B968-7B2D2EA24DE6}"/>
              </a:ext>
            </a:extLst>
          </p:cNvPr>
          <p:cNvSpPr/>
          <p:nvPr/>
        </p:nvSpPr>
        <p:spPr>
          <a:xfrm>
            <a:off x="2414321" y="1542727"/>
            <a:ext cx="576303" cy="192101"/>
          </a:xfrm>
          <a:prstGeom prst="rect">
            <a:avLst/>
          </a:prstGeom>
          <a:solidFill>
            <a:srgbClr val="87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2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393FAD-3C84-4BC9-A93B-6664C85CF09F}"/>
              </a:ext>
            </a:extLst>
          </p:cNvPr>
          <p:cNvSpPr/>
          <p:nvPr/>
        </p:nvSpPr>
        <p:spPr>
          <a:xfrm>
            <a:off x="500989" y="1802640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51E22B-247D-4FDA-8E61-371399B7F2E7}"/>
              </a:ext>
            </a:extLst>
          </p:cNvPr>
          <p:cNvSpPr/>
          <p:nvPr/>
        </p:nvSpPr>
        <p:spPr>
          <a:xfrm>
            <a:off x="1138773" y="1802640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B68AAB-387D-45F0-ADCF-BEDDF27CCE07}"/>
              </a:ext>
            </a:extLst>
          </p:cNvPr>
          <p:cNvSpPr/>
          <p:nvPr/>
        </p:nvSpPr>
        <p:spPr>
          <a:xfrm>
            <a:off x="1776547" y="1802640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DFDD9D-ECB8-4DF6-97ED-D9401816FCD2}"/>
              </a:ext>
            </a:extLst>
          </p:cNvPr>
          <p:cNvSpPr/>
          <p:nvPr/>
        </p:nvSpPr>
        <p:spPr>
          <a:xfrm>
            <a:off x="2414320" y="1802640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95C98-FE01-4D79-AA34-F2C312DA9FB8}"/>
              </a:ext>
            </a:extLst>
          </p:cNvPr>
          <p:cNvSpPr/>
          <p:nvPr/>
        </p:nvSpPr>
        <p:spPr>
          <a:xfrm>
            <a:off x="3052095" y="1802640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D40995-95BC-49FC-A34D-131C77B62585}"/>
              </a:ext>
            </a:extLst>
          </p:cNvPr>
          <p:cNvSpPr/>
          <p:nvPr/>
        </p:nvSpPr>
        <p:spPr>
          <a:xfrm>
            <a:off x="500989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E8AC3A-44F2-4C95-9E5B-82095BA9975B}"/>
              </a:ext>
            </a:extLst>
          </p:cNvPr>
          <p:cNvSpPr/>
          <p:nvPr/>
        </p:nvSpPr>
        <p:spPr>
          <a:xfrm>
            <a:off x="1138773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255E16-971A-4516-A0B1-D1946B215BFC}"/>
              </a:ext>
            </a:extLst>
          </p:cNvPr>
          <p:cNvSpPr/>
          <p:nvPr/>
        </p:nvSpPr>
        <p:spPr>
          <a:xfrm>
            <a:off x="1776546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5FDA5F-A681-4A45-8AAE-1BF9F1320E34}"/>
              </a:ext>
            </a:extLst>
          </p:cNvPr>
          <p:cNvSpPr/>
          <p:nvPr/>
        </p:nvSpPr>
        <p:spPr>
          <a:xfrm>
            <a:off x="2414319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6AD3C9-606C-4C33-84C1-CBDE15E3A3EF}"/>
              </a:ext>
            </a:extLst>
          </p:cNvPr>
          <p:cNvSpPr/>
          <p:nvPr/>
        </p:nvSpPr>
        <p:spPr>
          <a:xfrm>
            <a:off x="3052095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D9A409-0468-4ABC-B24B-851594345A97}"/>
              </a:ext>
            </a:extLst>
          </p:cNvPr>
          <p:cNvSpPr/>
          <p:nvPr/>
        </p:nvSpPr>
        <p:spPr>
          <a:xfrm>
            <a:off x="500989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562D3F-C425-4102-B076-38987400F2D1}"/>
              </a:ext>
            </a:extLst>
          </p:cNvPr>
          <p:cNvSpPr/>
          <p:nvPr/>
        </p:nvSpPr>
        <p:spPr>
          <a:xfrm>
            <a:off x="1138770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F82BF9-3345-4BB6-BFBA-7302232608B4}"/>
              </a:ext>
            </a:extLst>
          </p:cNvPr>
          <p:cNvSpPr/>
          <p:nvPr/>
        </p:nvSpPr>
        <p:spPr>
          <a:xfrm>
            <a:off x="1776542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7D3DAF-BD51-4433-A3C7-840F67183F4E}"/>
              </a:ext>
            </a:extLst>
          </p:cNvPr>
          <p:cNvSpPr/>
          <p:nvPr/>
        </p:nvSpPr>
        <p:spPr>
          <a:xfrm>
            <a:off x="2414321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A09EDF-7EB6-4E38-994D-15D3DD35425C}"/>
              </a:ext>
            </a:extLst>
          </p:cNvPr>
          <p:cNvSpPr/>
          <p:nvPr/>
        </p:nvSpPr>
        <p:spPr>
          <a:xfrm>
            <a:off x="500989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E54CDA-A4C4-453C-BFE6-F69D0A5861AE}"/>
              </a:ext>
            </a:extLst>
          </p:cNvPr>
          <p:cNvSpPr/>
          <p:nvPr/>
        </p:nvSpPr>
        <p:spPr>
          <a:xfrm>
            <a:off x="1138773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311775-D91F-44A1-9519-FD021CE10812}"/>
              </a:ext>
            </a:extLst>
          </p:cNvPr>
          <p:cNvSpPr/>
          <p:nvPr/>
        </p:nvSpPr>
        <p:spPr>
          <a:xfrm>
            <a:off x="1776547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E2D940-2CE8-4252-A6E7-CBE6A177751A}"/>
              </a:ext>
            </a:extLst>
          </p:cNvPr>
          <p:cNvSpPr/>
          <p:nvPr/>
        </p:nvSpPr>
        <p:spPr>
          <a:xfrm>
            <a:off x="2414311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34BF59-C0A0-4D71-AD2B-F2884183246D}"/>
              </a:ext>
            </a:extLst>
          </p:cNvPr>
          <p:cNvSpPr/>
          <p:nvPr/>
        </p:nvSpPr>
        <p:spPr>
          <a:xfrm>
            <a:off x="3052095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DCFD27C-4814-477A-AB71-1D457539E33E}"/>
              </a:ext>
            </a:extLst>
          </p:cNvPr>
          <p:cNvSpPr txBox="1">
            <a:spLocks/>
          </p:cNvSpPr>
          <p:nvPr/>
        </p:nvSpPr>
        <p:spPr>
          <a:xfrm>
            <a:off x="4137661" y="1364419"/>
            <a:ext cx="4645190" cy="5359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-"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688975" indent="-11430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="0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915988" indent="-112713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144588" indent="-115888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Use Generic Load to achieve this transpose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79680A-FF3A-4651-9040-25D55FE28970}"/>
              </a:ext>
            </a:extLst>
          </p:cNvPr>
          <p:cNvSpPr txBox="1"/>
          <p:nvPr/>
        </p:nvSpPr>
        <p:spPr>
          <a:xfrm>
            <a:off x="2414311" y="2571750"/>
            <a:ext cx="422423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GENERIC LOAD</a:t>
            </a:r>
          </a:p>
          <a:p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sz="16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__FK_values_u0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16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__X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16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@Value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RESIDENT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87006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RestConnectorMasterTable</a:t>
            </a:r>
            <a:endParaRPr lang="en-US" sz="1600" dirty="0">
              <a:solidFill>
                <a:srgbClr val="870064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__FK_values_u0 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&gt; 0;</a:t>
            </a:r>
          </a:p>
          <a:p>
            <a:endParaRPr lang="en-US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TABLE </a:t>
            </a:r>
            <a:r>
              <a:rPr lang="en-US" sz="1600" dirty="0" err="1">
                <a:solidFill>
                  <a:srgbClr val="87006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RestConnectorMasterTable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algn="l"/>
            <a:endParaRPr lang="en-US" sz="1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229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F2F7-8999-4A0D-9FF9-4227CB22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Transposing Arrays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CCCF4-96E6-4636-8C37-F0D57EECAE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DBE9E9-04A3-4E2F-B3E0-DDB7F2DB9193}"/>
              </a:ext>
            </a:extLst>
          </p:cNvPr>
          <p:cNvSpPr/>
          <p:nvPr/>
        </p:nvSpPr>
        <p:spPr>
          <a:xfrm>
            <a:off x="500989" y="1282814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D5A464-F544-48BA-A2F6-84B75053175C}"/>
              </a:ext>
            </a:extLst>
          </p:cNvPr>
          <p:cNvSpPr/>
          <p:nvPr/>
        </p:nvSpPr>
        <p:spPr>
          <a:xfrm>
            <a:off x="1138773" y="1282814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1DFADC-EDAD-4E09-BC09-DD8D0BC603D5}"/>
              </a:ext>
            </a:extLst>
          </p:cNvPr>
          <p:cNvSpPr/>
          <p:nvPr/>
        </p:nvSpPr>
        <p:spPr>
          <a:xfrm>
            <a:off x="1776547" y="1282814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8A159E-D1C4-4B3C-A84C-8A3790896476}"/>
              </a:ext>
            </a:extLst>
          </p:cNvPr>
          <p:cNvSpPr/>
          <p:nvPr/>
        </p:nvSpPr>
        <p:spPr>
          <a:xfrm>
            <a:off x="2414321" y="1282814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77608-1240-43A7-8F99-E876ECB682C5}"/>
              </a:ext>
            </a:extLst>
          </p:cNvPr>
          <p:cNvSpPr/>
          <p:nvPr/>
        </p:nvSpPr>
        <p:spPr>
          <a:xfrm>
            <a:off x="3052095" y="1282814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F2BA6E-C727-4F8D-96EF-5373E7966FEF}"/>
              </a:ext>
            </a:extLst>
          </p:cNvPr>
          <p:cNvSpPr/>
          <p:nvPr/>
        </p:nvSpPr>
        <p:spPr>
          <a:xfrm>
            <a:off x="500989" y="1542727"/>
            <a:ext cx="576303" cy="192101"/>
          </a:xfrm>
          <a:prstGeom prst="rect">
            <a:avLst/>
          </a:prstGeom>
          <a:solidFill>
            <a:srgbClr val="87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2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D7ECB-C250-40A7-B5E3-DCB822004931}"/>
              </a:ext>
            </a:extLst>
          </p:cNvPr>
          <p:cNvSpPr/>
          <p:nvPr/>
        </p:nvSpPr>
        <p:spPr>
          <a:xfrm>
            <a:off x="1138773" y="1542727"/>
            <a:ext cx="576303" cy="192101"/>
          </a:xfrm>
          <a:prstGeom prst="rect">
            <a:avLst/>
          </a:prstGeom>
          <a:solidFill>
            <a:srgbClr val="87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2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2FD16C-BFE8-4671-A208-DAE84E861905}"/>
              </a:ext>
            </a:extLst>
          </p:cNvPr>
          <p:cNvSpPr/>
          <p:nvPr/>
        </p:nvSpPr>
        <p:spPr>
          <a:xfrm>
            <a:off x="1776547" y="1542727"/>
            <a:ext cx="576303" cy="192101"/>
          </a:xfrm>
          <a:prstGeom prst="rect">
            <a:avLst/>
          </a:prstGeom>
          <a:solidFill>
            <a:srgbClr val="87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2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45EC91-8899-45EF-B968-7B2D2EA24DE6}"/>
              </a:ext>
            </a:extLst>
          </p:cNvPr>
          <p:cNvSpPr/>
          <p:nvPr/>
        </p:nvSpPr>
        <p:spPr>
          <a:xfrm>
            <a:off x="2414321" y="1542727"/>
            <a:ext cx="576303" cy="192101"/>
          </a:xfrm>
          <a:prstGeom prst="rect">
            <a:avLst/>
          </a:prstGeom>
          <a:solidFill>
            <a:srgbClr val="87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2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393FAD-3C84-4BC9-A93B-6664C85CF09F}"/>
              </a:ext>
            </a:extLst>
          </p:cNvPr>
          <p:cNvSpPr/>
          <p:nvPr/>
        </p:nvSpPr>
        <p:spPr>
          <a:xfrm>
            <a:off x="500989" y="1802640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51E22B-247D-4FDA-8E61-371399B7F2E7}"/>
              </a:ext>
            </a:extLst>
          </p:cNvPr>
          <p:cNvSpPr/>
          <p:nvPr/>
        </p:nvSpPr>
        <p:spPr>
          <a:xfrm>
            <a:off x="1138773" y="1802640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B68AAB-387D-45F0-ADCF-BEDDF27CCE07}"/>
              </a:ext>
            </a:extLst>
          </p:cNvPr>
          <p:cNvSpPr/>
          <p:nvPr/>
        </p:nvSpPr>
        <p:spPr>
          <a:xfrm>
            <a:off x="1776547" y="1802640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DFDD9D-ECB8-4DF6-97ED-D9401816FCD2}"/>
              </a:ext>
            </a:extLst>
          </p:cNvPr>
          <p:cNvSpPr/>
          <p:nvPr/>
        </p:nvSpPr>
        <p:spPr>
          <a:xfrm>
            <a:off x="2414320" y="1802640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95C98-FE01-4D79-AA34-F2C312DA9FB8}"/>
              </a:ext>
            </a:extLst>
          </p:cNvPr>
          <p:cNvSpPr/>
          <p:nvPr/>
        </p:nvSpPr>
        <p:spPr>
          <a:xfrm>
            <a:off x="3052095" y="1802640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D40995-95BC-49FC-A34D-131C77B62585}"/>
              </a:ext>
            </a:extLst>
          </p:cNvPr>
          <p:cNvSpPr/>
          <p:nvPr/>
        </p:nvSpPr>
        <p:spPr>
          <a:xfrm>
            <a:off x="500989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E8AC3A-44F2-4C95-9E5B-82095BA9975B}"/>
              </a:ext>
            </a:extLst>
          </p:cNvPr>
          <p:cNvSpPr/>
          <p:nvPr/>
        </p:nvSpPr>
        <p:spPr>
          <a:xfrm>
            <a:off x="1138773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255E16-971A-4516-A0B1-D1946B215BFC}"/>
              </a:ext>
            </a:extLst>
          </p:cNvPr>
          <p:cNvSpPr/>
          <p:nvPr/>
        </p:nvSpPr>
        <p:spPr>
          <a:xfrm>
            <a:off x="1776546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5FDA5F-A681-4A45-8AAE-1BF9F1320E34}"/>
              </a:ext>
            </a:extLst>
          </p:cNvPr>
          <p:cNvSpPr/>
          <p:nvPr/>
        </p:nvSpPr>
        <p:spPr>
          <a:xfrm>
            <a:off x="2414319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6AD3C9-606C-4C33-84C1-CBDE15E3A3EF}"/>
              </a:ext>
            </a:extLst>
          </p:cNvPr>
          <p:cNvSpPr/>
          <p:nvPr/>
        </p:nvSpPr>
        <p:spPr>
          <a:xfrm>
            <a:off x="3052095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D9A409-0468-4ABC-B24B-851594345A97}"/>
              </a:ext>
            </a:extLst>
          </p:cNvPr>
          <p:cNvSpPr/>
          <p:nvPr/>
        </p:nvSpPr>
        <p:spPr>
          <a:xfrm>
            <a:off x="500989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562D3F-C425-4102-B076-38987400F2D1}"/>
              </a:ext>
            </a:extLst>
          </p:cNvPr>
          <p:cNvSpPr/>
          <p:nvPr/>
        </p:nvSpPr>
        <p:spPr>
          <a:xfrm>
            <a:off x="1138770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F82BF9-3345-4BB6-BFBA-7302232608B4}"/>
              </a:ext>
            </a:extLst>
          </p:cNvPr>
          <p:cNvSpPr/>
          <p:nvPr/>
        </p:nvSpPr>
        <p:spPr>
          <a:xfrm>
            <a:off x="1776542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7D3DAF-BD51-4433-A3C7-840F67183F4E}"/>
              </a:ext>
            </a:extLst>
          </p:cNvPr>
          <p:cNvSpPr/>
          <p:nvPr/>
        </p:nvSpPr>
        <p:spPr>
          <a:xfrm>
            <a:off x="2414321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A09EDF-7EB6-4E38-994D-15D3DD35425C}"/>
              </a:ext>
            </a:extLst>
          </p:cNvPr>
          <p:cNvSpPr/>
          <p:nvPr/>
        </p:nvSpPr>
        <p:spPr>
          <a:xfrm>
            <a:off x="500989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E54CDA-A4C4-453C-BFE6-F69D0A5861AE}"/>
              </a:ext>
            </a:extLst>
          </p:cNvPr>
          <p:cNvSpPr/>
          <p:nvPr/>
        </p:nvSpPr>
        <p:spPr>
          <a:xfrm>
            <a:off x="1138773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311775-D91F-44A1-9519-FD021CE10812}"/>
              </a:ext>
            </a:extLst>
          </p:cNvPr>
          <p:cNvSpPr/>
          <p:nvPr/>
        </p:nvSpPr>
        <p:spPr>
          <a:xfrm>
            <a:off x="1776547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E2D940-2CE8-4252-A6E7-CBE6A177751A}"/>
              </a:ext>
            </a:extLst>
          </p:cNvPr>
          <p:cNvSpPr/>
          <p:nvPr/>
        </p:nvSpPr>
        <p:spPr>
          <a:xfrm>
            <a:off x="2414311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34BF59-C0A0-4D71-AD2B-F2884183246D}"/>
              </a:ext>
            </a:extLst>
          </p:cNvPr>
          <p:cNvSpPr/>
          <p:nvPr/>
        </p:nvSpPr>
        <p:spPr>
          <a:xfrm>
            <a:off x="3052095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DCFD27C-4814-477A-AB71-1D457539E33E}"/>
              </a:ext>
            </a:extLst>
          </p:cNvPr>
          <p:cNvSpPr txBox="1">
            <a:spLocks/>
          </p:cNvSpPr>
          <p:nvPr/>
        </p:nvSpPr>
        <p:spPr>
          <a:xfrm>
            <a:off x="4137661" y="1364419"/>
            <a:ext cx="4645190" cy="5359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-"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688975" indent="-11430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="0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915988" indent="-112713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144588" indent="-115888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Use Generic Load to achieve this transpose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79DE3C-C240-4F31-B957-6CE985A35BF5}"/>
              </a:ext>
            </a:extLst>
          </p:cNvPr>
          <p:cNvSpPr txBox="1"/>
          <p:nvPr/>
        </p:nvSpPr>
        <p:spPr>
          <a:xfrm>
            <a:off x="463199" y="2676801"/>
            <a:ext cx="1275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If the field names are not part of the response ...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619C968D-AFD5-4982-92F5-972319DCC303}"/>
              </a:ext>
            </a:extLst>
          </p:cNvPr>
          <p:cNvSpPr/>
          <p:nvPr/>
        </p:nvSpPr>
        <p:spPr>
          <a:xfrm>
            <a:off x="1776543" y="2571750"/>
            <a:ext cx="120838" cy="1208928"/>
          </a:xfrm>
          <a:prstGeom prst="leftBrace">
            <a:avLst>
              <a:gd name="adj1" fmla="val 4577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79680A-FF3A-4651-9040-25D55FE28970}"/>
              </a:ext>
            </a:extLst>
          </p:cNvPr>
          <p:cNvSpPr txBox="1"/>
          <p:nvPr/>
        </p:nvSpPr>
        <p:spPr>
          <a:xfrm>
            <a:off x="2414311" y="2205318"/>
            <a:ext cx="180690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7006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__</a:t>
            </a:r>
            <a:r>
              <a:rPr lang="en-US" sz="1000" dirty="0" err="1">
                <a:solidFill>
                  <a:srgbClr val="87006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FieldNames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MAPPING LOAD 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* 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INLINE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 [</a:t>
            </a:r>
          </a:p>
          <a:p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    1, Timestamp</a:t>
            </a:r>
          </a:p>
          <a:p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    2, Passenger</a:t>
            </a:r>
          </a:p>
          <a:p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    3, From Airport</a:t>
            </a:r>
          </a:p>
          <a:p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    4, To Airport</a:t>
            </a:r>
          </a:p>
          <a:p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    5, Date</a:t>
            </a:r>
          </a:p>
          <a:p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    6, Operator</a:t>
            </a:r>
          </a:p>
          <a:p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    7, Aircraft Type</a:t>
            </a:r>
          </a:p>
          <a:p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] (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 labels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401338-1D16-494C-8D5C-199562871C09}"/>
              </a:ext>
            </a:extLst>
          </p:cNvPr>
          <p:cNvSpPr txBox="1"/>
          <p:nvPr/>
        </p:nvSpPr>
        <p:spPr>
          <a:xfrm>
            <a:off x="2414311" y="3805673"/>
            <a:ext cx="45781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GENERIC LOAD</a:t>
            </a:r>
          </a:p>
          <a:p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sz="10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__FK_values_u0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10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__X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10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@Value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RESIDENT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87006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RestConnectorMasterTable</a:t>
            </a:r>
            <a:endParaRPr lang="en-US" sz="1000" dirty="0">
              <a:solidFill>
                <a:srgbClr val="870064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__FK_values_u0 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&gt; 0;</a:t>
            </a:r>
          </a:p>
          <a:p>
            <a:endParaRPr lang="en-US" sz="10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TABLE </a:t>
            </a:r>
            <a:r>
              <a:rPr lang="en-US" sz="1000" dirty="0" err="1">
                <a:solidFill>
                  <a:srgbClr val="87006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RestConnectorMasterTable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algn="l"/>
            <a:endParaRPr lang="en-US" sz="10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952E08-F72B-4D7D-8A47-85F2477CF7AA}"/>
              </a:ext>
            </a:extLst>
          </p:cNvPr>
          <p:cNvSpPr txBox="1"/>
          <p:nvPr/>
        </p:nvSpPr>
        <p:spPr>
          <a:xfrm>
            <a:off x="2414311" y="3805673"/>
            <a:ext cx="4747208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GENERIC LOAD</a:t>
            </a:r>
          </a:p>
          <a:p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sz="10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__FK_values_u0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ApplyMap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('</a:t>
            </a:r>
            <a:r>
              <a:rPr lang="en-US" sz="1000" dirty="0">
                <a:solidFill>
                  <a:srgbClr val="00984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__</a:t>
            </a:r>
            <a:r>
              <a:rPr lang="en-US" sz="1000" dirty="0" err="1">
                <a:solidFill>
                  <a:srgbClr val="00984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FieldNames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', </a:t>
            </a:r>
            <a:r>
              <a:rPr lang="en-US" sz="10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__X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), </a:t>
            </a:r>
            <a:r>
              <a:rPr lang="en-US" sz="10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@Value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RESIDENT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87006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RestConnectorMasterTable</a:t>
            </a:r>
            <a:endParaRPr lang="en-US" sz="1000" dirty="0">
              <a:solidFill>
                <a:srgbClr val="870064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__FK_values_u0 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&gt; 0;</a:t>
            </a:r>
          </a:p>
          <a:p>
            <a:endParaRPr lang="en-US" sz="10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TABLE </a:t>
            </a:r>
            <a:r>
              <a:rPr lang="en-US" sz="1000" dirty="0" err="1">
                <a:solidFill>
                  <a:srgbClr val="87006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RestConnectorMasterTable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algn="l"/>
            <a:endParaRPr lang="en-US" sz="10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39F4CC-65CC-4C53-B28A-7FAEC45FF399}"/>
              </a:ext>
            </a:extLst>
          </p:cNvPr>
          <p:cNvCxnSpPr/>
          <p:nvPr/>
        </p:nvCxnSpPr>
        <p:spPr>
          <a:xfrm>
            <a:off x="3826649" y="2766252"/>
            <a:ext cx="1398494" cy="118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2DF5E26-C23C-4D06-9BD1-8D163C5D331D}"/>
              </a:ext>
            </a:extLst>
          </p:cNvPr>
          <p:cNvSpPr txBox="1"/>
          <p:nvPr/>
        </p:nvSpPr>
        <p:spPr>
          <a:xfrm>
            <a:off x="6117578" y="2728497"/>
            <a:ext cx="2743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j-lt"/>
                <a:sym typeface="Wingdings" panose="05000000000000000000" pitchFamily="2" charset="2"/>
              </a:rPr>
              <a:t>Script Snippets  </a:t>
            </a:r>
            <a:r>
              <a:rPr lang="en-US" sz="1000" dirty="0">
                <a:latin typeface="+mj-lt"/>
                <a:hlinkClick r:id="rId2"/>
              </a:rPr>
              <a:t>https://github.com/ChristofSchwarz/qs_script_rest_api/blob/master/transposing.md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434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F2F7-8999-4A0D-9FF9-4227CB22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Transposing Arrays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CCCF4-96E6-4636-8C37-F0D57EECAE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DBE9E9-04A3-4E2F-B3E0-DDB7F2DB9193}"/>
              </a:ext>
            </a:extLst>
          </p:cNvPr>
          <p:cNvSpPr/>
          <p:nvPr/>
        </p:nvSpPr>
        <p:spPr>
          <a:xfrm>
            <a:off x="500989" y="1282814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D5A464-F544-48BA-A2F6-84B75053175C}"/>
              </a:ext>
            </a:extLst>
          </p:cNvPr>
          <p:cNvSpPr/>
          <p:nvPr/>
        </p:nvSpPr>
        <p:spPr>
          <a:xfrm>
            <a:off x="1138773" y="1282814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1DFADC-EDAD-4E09-BC09-DD8D0BC603D5}"/>
              </a:ext>
            </a:extLst>
          </p:cNvPr>
          <p:cNvSpPr/>
          <p:nvPr/>
        </p:nvSpPr>
        <p:spPr>
          <a:xfrm>
            <a:off x="1776547" y="1282814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8A159E-D1C4-4B3C-A84C-8A3790896476}"/>
              </a:ext>
            </a:extLst>
          </p:cNvPr>
          <p:cNvSpPr/>
          <p:nvPr/>
        </p:nvSpPr>
        <p:spPr>
          <a:xfrm>
            <a:off x="2414321" y="1282814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77608-1240-43A7-8F99-E876ECB682C5}"/>
              </a:ext>
            </a:extLst>
          </p:cNvPr>
          <p:cNvSpPr/>
          <p:nvPr/>
        </p:nvSpPr>
        <p:spPr>
          <a:xfrm>
            <a:off x="3052095" y="1282814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F2BA6E-C727-4F8D-96EF-5373E7966FEF}"/>
              </a:ext>
            </a:extLst>
          </p:cNvPr>
          <p:cNvSpPr/>
          <p:nvPr/>
        </p:nvSpPr>
        <p:spPr>
          <a:xfrm>
            <a:off x="500989" y="1542727"/>
            <a:ext cx="576303" cy="192101"/>
          </a:xfrm>
          <a:prstGeom prst="rect">
            <a:avLst/>
          </a:prstGeom>
          <a:solidFill>
            <a:srgbClr val="87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2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D7ECB-C250-40A7-B5E3-DCB822004931}"/>
              </a:ext>
            </a:extLst>
          </p:cNvPr>
          <p:cNvSpPr/>
          <p:nvPr/>
        </p:nvSpPr>
        <p:spPr>
          <a:xfrm>
            <a:off x="1138773" y="1542727"/>
            <a:ext cx="576303" cy="192101"/>
          </a:xfrm>
          <a:prstGeom prst="rect">
            <a:avLst/>
          </a:prstGeom>
          <a:solidFill>
            <a:srgbClr val="87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2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2FD16C-BFE8-4671-A208-DAE84E861905}"/>
              </a:ext>
            </a:extLst>
          </p:cNvPr>
          <p:cNvSpPr/>
          <p:nvPr/>
        </p:nvSpPr>
        <p:spPr>
          <a:xfrm>
            <a:off x="1776547" y="1542727"/>
            <a:ext cx="576303" cy="192101"/>
          </a:xfrm>
          <a:prstGeom prst="rect">
            <a:avLst/>
          </a:prstGeom>
          <a:solidFill>
            <a:srgbClr val="87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2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45EC91-8899-45EF-B968-7B2D2EA24DE6}"/>
              </a:ext>
            </a:extLst>
          </p:cNvPr>
          <p:cNvSpPr/>
          <p:nvPr/>
        </p:nvSpPr>
        <p:spPr>
          <a:xfrm>
            <a:off x="2414321" y="1542727"/>
            <a:ext cx="576303" cy="192101"/>
          </a:xfrm>
          <a:prstGeom prst="rect">
            <a:avLst/>
          </a:prstGeom>
          <a:solidFill>
            <a:srgbClr val="87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2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393FAD-3C84-4BC9-A93B-6664C85CF09F}"/>
              </a:ext>
            </a:extLst>
          </p:cNvPr>
          <p:cNvSpPr/>
          <p:nvPr/>
        </p:nvSpPr>
        <p:spPr>
          <a:xfrm>
            <a:off x="500989" y="1802640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51E22B-247D-4FDA-8E61-371399B7F2E7}"/>
              </a:ext>
            </a:extLst>
          </p:cNvPr>
          <p:cNvSpPr/>
          <p:nvPr/>
        </p:nvSpPr>
        <p:spPr>
          <a:xfrm>
            <a:off x="1138773" y="1802640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B68AAB-387D-45F0-ADCF-BEDDF27CCE07}"/>
              </a:ext>
            </a:extLst>
          </p:cNvPr>
          <p:cNvSpPr/>
          <p:nvPr/>
        </p:nvSpPr>
        <p:spPr>
          <a:xfrm>
            <a:off x="1776547" y="1802640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DFDD9D-ECB8-4DF6-97ED-D9401816FCD2}"/>
              </a:ext>
            </a:extLst>
          </p:cNvPr>
          <p:cNvSpPr/>
          <p:nvPr/>
        </p:nvSpPr>
        <p:spPr>
          <a:xfrm>
            <a:off x="2414320" y="1802640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95C98-FE01-4D79-AA34-F2C312DA9FB8}"/>
              </a:ext>
            </a:extLst>
          </p:cNvPr>
          <p:cNvSpPr/>
          <p:nvPr/>
        </p:nvSpPr>
        <p:spPr>
          <a:xfrm>
            <a:off x="3052095" y="1802640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D40995-95BC-49FC-A34D-131C77B62585}"/>
              </a:ext>
            </a:extLst>
          </p:cNvPr>
          <p:cNvSpPr/>
          <p:nvPr/>
        </p:nvSpPr>
        <p:spPr>
          <a:xfrm>
            <a:off x="500989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E8AC3A-44F2-4C95-9E5B-82095BA9975B}"/>
              </a:ext>
            </a:extLst>
          </p:cNvPr>
          <p:cNvSpPr/>
          <p:nvPr/>
        </p:nvSpPr>
        <p:spPr>
          <a:xfrm>
            <a:off x="1138773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255E16-971A-4516-A0B1-D1946B215BFC}"/>
              </a:ext>
            </a:extLst>
          </p:cNvPr>
          <p:cNvSpPr/>
          <p:nvPr/>
        </p:nvSpPr>
        <p:spPr>
          <a:xfrm>
            <a:off x="1776546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5FDA5F-A681-4A45-8AAE-1BF9F1320E34}"/>
              </a:ext>
            </a:extLst>
          </p:cNvPr>
          <p:cNvSpPr/>
          <p:nvPr/>
        </p:nvSpPr>
        <p:spPr>
          <a:xfrm>
            <a:off x="2414319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6AD3C9-606C-4C33-84C1-CBDE15E3A3EF}"/>
              </a:ext>
            </a:extLst>
          </p:cNvPr>
          <p:cNvSpPr/>
          <p:nvPr/>
        </p:nvSpPr>
        <p:spPr>
          <a:xfrm>
            <a:off x="3052095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D9A409-0468-4ABC-B24B-851594345A97}"/>
              </a:ext>
            </a:extLst>
          </p:cNvPr>
          <p:cNvSpPr/>
          <p:nvPr/>
        </p:nvSpPr>
        <p:spPr>
          <a:xfrm>
            <a:off x="500989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562D3F-C425-4102-B076-38987400F2D1}"/>
              </a:ext>
            </a:extLst>
          </p:cNvPr>
          <p:cNvSpPr/>
          <p:nvPr/>
        </p:nvSpPr>
        <p:spPr>
          <a:xfrm>
            <a:off x="1138770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F82BF9-3345-4BB6-BFBA-7302232608B4}"/>
              </a:ext>
            </a:extLst>
          </p:cNvPr>
          <p:cNvSpPr/>
          <p:nvPr/>
        </p:nvSpPr>
        <p:spPr>
          <a:xfrm>
            <a:off x="1776542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7D3DAF-BD51-4433-A3C7-840F67183F4E}"/>
              </a:ext>
            </a:extLst>
          </p:cNvPr>
          <p:cNvSpPr/>
          <p:nvPr/>
        </p:nvSpPr>
        <p:spPr>
          <a:xfrm>
            <a:off x="2414321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A09EDF-7EB6-4E38-994D-15D3DD35425C}"/>
              </a:ext>
            </a:extLst>
          </p:cNvPr>
          <p:cNvSpPr/>
          <p:nvPr/>
        </p:nvSpPr>
        <p:spPr>
          <a:xfrm>
            <a:off x="500989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E54CDA-A4C4-453C-BFE6-F69D0A5861AE}"/>
              </a:ext>
            </a:extLst>
          </p:cNvPr>
          <p:cNvSpPr/>
          <p:nvPr/>
        </p:nvSpPr>
        <p:spPr>
          <a:xfrm>
            <a:off x="1138773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311775-D91F-44A1-9519-FD021CE10812}"/>
              </a:ext>
            </a:extLst>
          </p:cNvPr>
          <p:cNvSpPr/>
          <p:nvPr/>
        </p:nvSpPr>
        <p:spPr>
          <a:xfrm>
            <a:off x="1776547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E2D940-2CE8-4252-A6E7-CBE6A177751A}"/>
              </a:ext>
            </a:extLst>
          </p:cNvPr>
          <p:cNvSpPr/>
          <p:nvPr/>
        </p:nvSpPr>
        <p:spPr>
          <a:xfrm>
            <a:off x="2414311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34BF59-C0A0-4D71-AD2B-F2884183246D}"/>
              </a:ext>
            </a:extLst>
          </p:cNvPr>
          <p:cNvSpPr/>
          <p:nvPr/>
        </p:nvSpPr>
        <p:spPr>
          <a:xfrm>
            <a:off x="3052095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DCFD27C-4814-477A-AB71-1D457539E33E}"/>
              </a:ext>
            </a:extLst>
          </p:cNvPr>
          <p:cNvSpPr txBox="1">
            <a:spLocks/>
          </p:cNvSpPr>
          <p:nvPr/>
        </p:nvSpPr>
        <p:spPr>
          <a:xfrm>
            <a:off x="4137661" y="1364419"/>
            <a:ext cx="4645190" cy="5359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-"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688975" indent="-11430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="0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915988" indent="-112713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144588" indent="-115888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Use Generic Load to achieve this transpose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79680A-FF3A-4651-9040-25D55FE28970}"/>
              </a:ext>
            </a:extLst>
          </p:cNvPr>
          <p:cNvSpPr txBox="1"/>
          <p:nvPr/>
        </p:nvSpPr>
        <p:spPr>
          <a:xfrm>
            <a:off x="2414310" y="2205318"/>
            <a:ext cx="4862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87006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__</a:t>
            </a:r>
            <a:r>
              <a:rPr lang="en-US" sz="1000" dirty="0" err="1">
                <a:solidFill>
                  <a:srgbClr val="87006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FieldNames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MAPPING LOAD </a:t>
            </a:r>
            <a:r>
              <a:rPr lang="en-US" sz="10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__X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@Value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RESIDENT </a:t>
            </a:r>
            <a:r>
              <a:rPr lang="en-US" sz="1000" dirty="0" err="1">
                <a:solidFill>
                  <a:srgbClr val="87006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RestConnectorMasterTable</a:t>
            </a:r>
            <a:endParaRPr lang="en-US" sz="1000" dirty="0">
              <a:solidFill>
                <a:srgbClr val="870064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WHERE </a:t>
            </a:r>
            <a:r>
              <a:rPr lang="en-US" sz="10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__FK_values_u0 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 1</a:t>
            </a:r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AND Len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0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@Value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964619-F18B-4DF7-AB99-05BA4304B48E}"/>
              </a:ext>
            </a:extLst>
          </p:cNvPr>
          <p:cNvSpPr txBox="1"/>
          <p:nvPr/>
        </p:nvSpPr>
        <p:spPr>
          <a:xfrm>
            <a:off x="682015" y="2354464"/>
            <a:ext cx="1275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If the field names are in block 1 of the response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0DBEBCEF-886F-474A-B362-CB9AA830AF7E}"/>
              </a:ext>
            </a:extLst>
          </p:cNvPr>
          <p:cNvSpPr/>
          <p:nvPr/>
        </p:nvSpPr>
        <p:spPr>
          <a:xfrm>
            <a:off x="2012763" y="2407920"/>
            <a:ext cx="120838" cy="609600"/>
          </a:xfrm>
          <a:prstGeom prst="leftBrace">
            <a:avLst>
              <a:gd name="adj1" fmla="val 4577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7C6D72-A51A-4B5C-BCDE-43DACAA887E9}"/>
              </a:ext>
            </a:extLst>
          </p:cNvPr>
          <p:cNvSpPr txBox="1"/>
          <p:nvPr/>
        </p:nvSpPr>
        <p:spPr>
          <a:xfrm>
            <a:off x="2414311" y="3805673"/>
            <a:ext cx="4747208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GENERIC LOAD</a:t>
            </a:r>
          </a:p>
          <a:p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sz="10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__FK_values_u0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ApplyMap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('</a:t>
            </a:r>
            <a:r>
              <a:rPr lang="en-US" sz="1000" dirty="0">
                <a:solidFill>
                  <a:srgbClr val="00984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__</a:t>
            </a:r>
            <a:r>
              <a:rPr lang="en-US" sz="1000" dirty="0" err="1">
                <a:solidFill>
                  <a:srgbClr val="00984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FieldNames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', </a:t>
            </a:r>
            <a:r>
              <a:rPr lang="en-US" sz="10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__X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), </a:t>
            </a:r>
            <a:r>
              <a:rPr lang="en-US" sz="10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@Value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RESIDENT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87006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RestConnectorMasterTable</a:t>
            </a:r>
            <a:endParaRPr lang="en-US" sz="1000" dirty="0">
              <a:solidFill>
                <a:srgbClr val="870064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__FK_values_u0 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&gt; 0;</a:t>
            </a:r>
          </a:p>
          <a:p>
            <a:endParaRPr lang="en-US" sz="10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TABLE </a:t>
            </a:r>
            <a:r>
              <a:rPr lang="en-US" sz="1000" dirty="0" err="1">
                <a:solidFill>
                  <a:srgbClr val="87006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RestConnectorMasterTable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algn="l"/>
            <a:endParaRPr lang="en-US" sz="10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25883A-E379-4E65-B309-F0DC22BCFF69}"/>
              </a:ext>
            </a:extLst>
          </p:cNvPr>
          <p:cNvSpPr txBox="1"/>
          <p:nvPr/>
        </p:nvSpPr>
        <p:spPr>
          <a:xfrm>
            <a:off x="2414311" y="3805672"/>
            <a:ext cx="4747208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GENERIC LOAD</a:t>
            </a:r>
          </a:p>
          <a:p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sz="10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__FK_values_u0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ApplyMap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('</a:t>
            </a:r>
            <a:r>
              <a:rPr lang="en-US" sz="1000" dirty="0">
                <a:solidFill>
                  <a:srgbClr val="00984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__</a:t>
            </a:r>
            <a:r>
              <a:rPr lang="en-US" sz="1000" dirty="0" err="1">
                <a:solidFill>
                  <a:srgbClr val="00984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FieldNames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', </a:t>
            </a:r>
            <a:r>
              <a:rPr lang="en-US" sz="10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__X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), </a:t>
            </a:r>
            <a:r>
              <a:rPr lang="en-US" sz="10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@Value</a:t>
            </a: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RESIDENT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87006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RestConnectorMasterTable</a:t>
            </a:r>
            <a:endParaRPr lang="en-US" sz="1000" dirty="0">
              <a:solidFill>
                <a:srgbClr val="870064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FF6C3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__FK_values_u0 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&gt; 1;</a:t>
            </a:r>
          </a:p>
          <a:p>
            <a:endParaRPr lang="en-US" sz="10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TABLE </a:t>
            </a:r>
            <a:r>
              <a:rPr lang="en-US" sz="1000" dirty="0" err="1">
                <a:solidFill>
                  <a:srgbClr val="87006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RestConnectorMasterTable</a:t>
            </a:r>
            <a:r>
              <a:rPr lang="en-US" sz="1000" dirty="0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algn="l"/>
            <a:endParaRPr lang="en-US" sz="10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3A5430-B495-42D3-B531-297CF30E99FA}"/>
              </a:ext>
            </a:extLst>
          </p:cNvPr>
          <p:cNvSpPr/>
          <p:nvPr/>
        </p:nvSpPr>
        <p:spPr>
          <a:xfrm>
            <a:off x="3901440" y="2674620"/>
            <a:ext cx="342900" cy="261444"/>
          </a:xfrm>
          <a:prstGeom prst="ellipse">
            <a:avLst/>
          </a:prstGeom>
          <a:solidFill>
            <a:srgbClr val="FFFF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F0F5161-E27A-43DA-A4BB-B779AC301BF7}"/>
              </a:ext>
            </a:extLst>
          </p:cNvPr>
          <p:cNvSpPr/>
          <p:nvPr/>
        </p:nvSpPr>
        <p:spPr>
          <a:xfrm>
            <a:off x="3909060" y="4267345"/>
            <a:ext cx="342900" cy="261444"/>
          </a:xfrm>
          <a:prstGeom prst="ellipse">
            <a:avLst/>
          </a:prstGeom>
          <a:solidFill>
            <a:srgbClr val="FFFF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5D05AE-1003-4FCB-B301-5954CF853A57}"/>
              </a:ext>
            </a:extLst>
          </p:cNvPr>
          <p:cNvSpPr txBox="1"/>
          <p:nvPr/>
        </p:nvSpPr>
        <p:spPr>
          <a:xfrm>
            <a:off x="6117578" y="2728497"/>
            <a:ext cx="2743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j-lt"/>
                <a:sym typeface="Wingdings" panose="05000000000000000000" pitchFamily="2" charset="2"/>
              </a:rPr>
              <a:t>Script Snippets  </a:t>
            </a:r>
            <a:r>
              <a:rPr lang="en-US" sz="1000" dirty="0">
                <a:latin typeface="+mj-lt"/>
                <a:hlinkClick r:id="rId2"/>
              </a:rPr>
              <a:t>https://github.com/ChristofSchwarz/qs_script_rest_api/blob/master/transposing.md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98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F2F7-8999-4A0D-9FF9-4227CB22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Transposing Arrays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CCCF4-96E6-4636-8C37-F0D57EECAE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DBE9E9-04A3-4E2F-B3E0-DDB7F2DB9193}"/>
              </a:ext>
            </a:extLst>
          </p:cNvPr>
          <p:cNvSpPr/>
          <p:nvPr/>
        </p:nvSpPr>
        <p:spPr>
          <a:xfrm>
            <a:off x="500989" y="1282814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D5A464-F544-48BA-A2F6-84B75053175C}"/>
              </a:ext>
            </a:extLst>
          </p:cNvPr>
          <p:cNvSpPr/>
          <p:nvPr/>
        </p:nvSpPr>
        <p:spPr>
          <a:xfrm>
            <a:off x="1138773" y="1282814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1DFADC-EDAD-4E09-BC09-DD8D0BC603D5}"/>
              </a:ext>
            </a:extLst>
          </p:cNvPr>
          <p:cNvSpPr/>
          <p:nvPr/>
        </p:nvSpPr>
        <p:spPr>
          <a:xfrm>
            <a:off x="1776547" y="1282814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8A159E-D1C4-4B3C-A84C-8A3790896476}"/>
              </a:ext>
            </a:extLst>
          </p:cNvPr>
          <p:cNvSpPr/>
          <p:nvPr/>
        </p:nvSpPr>
        <p:spPr>
          <a:xfrm>
            <a:off x="2414321" y="1282814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77608-1240-43A7-8F99-E876ECB682C5}"/>
              </a:ext>
            </a:extLst>
          </p:cNvPr>
          <p:cNvSpPr/>
          <p:nvPr/>
        </p:nvSpPr>
        <p:spPr>
          <a:xfrm>
            <a:off x="3052095" y="1282814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F2BA6E-C727-4F8D-96EF-5373E7966FEF}"/>
              </a:ext>
            </a:extLst>
          </p:cNvPr>
          <p:cNvSpPr/>
          <p:nvPr/>
        </p:nvSpPr>
        <p:spPr>
          <a:xfrm>
            <a:off x="500989" y="1542727"/>
            <a:ext cx="576303" cy="192101"/>
          </a:xfrm>
          <a:prstGeom prst="rect">
            <a:avLst/>
          </a:prstGeom>
          <a:solidFill>
            <a:srgbClr val="87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2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D7ECB-C250-40A7-B5E3-DCB822004931}"/>
              </a:ext>
            </a:extLst>
          </p:cNvPr>
          <p:cNvSpPr/>
          <p:nvPr/>
        </p:nvSpPr>
        <p:spPr>
          <a:xfrm>
            <a:off x="1138773" y="1542727"/>
            <a:ext cx="576303" cy="192101"/>
          </a:xfrm>
          <a:prstGeom prst="rect">
            <a:avLst/>
          </a:prstGeom>
          <a:solidFill>
            <a:srgbClr val="87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2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2FD16C-BFE8-4671-A208-DAE84E861905}"/>
              </a:ext>
            </a:extLst>
          </p:cNvPr>
          <p:cNvSpPr/>
          <p:nvPr/>
        </p:nvSpPr>
        <p:spPr>
          <a:xfrm>
            <a:off x="1776547" y="1542727"/>
            <a:ext cx="576303" cy="192101"/>
          </a:xfrm>
          <a:prstGeom prst="rect">
            <a:avLst/>
          </a:prstGeom>
          <a:solidFill>
            <a:srgbClr val="87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2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45EC91-8899-45EF-B968-7B2D2EA24DE6}"/>
              </a:ext>
            </a:extLst>
          </p:cNvPr>
          <p:cNvSpPr/>
          <p:nvPr/>
        </p:nvSpPr>
        <p:spPr>
          <a:xfrm>
            <a:off x="2414321" y="1542727"/>
            <a:ext cx="576303" cy="192101"/>
          </a:xfrm>
          <a:prstGeom prst="rect">
            <a:avLst/>
          </a:prstGeom>
          <a:solidFill>
            <a:srgbClr val="87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2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393FAD-3C84-4BC9-A93B-6664C85CF09F}"/>
              </a:ext>
            </a:extLst>
          </p:cNvPr>
          <p:cNvSpPr/>
          <p:nvPr/>
        </p:nvSpPr>
        <p:spPr>
          <a:xfrm>
            <a:off x="500989" y="1802640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51E22B-247D-4FDA-8E61-371399B7F2E7}"/>
              </a:ext>
            </a:extLst>
          </p:cNvPr>
          <p:cNvSpPr/>
          <p:nvPr/>
        </p:nvSpPr>
        <p:spPr>
          <a:xfrm>
            <a:off x="1138773" y="1802640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B68AAB-387D-45F0-ADCF-BEDDF27CCE07}"/>
              </a:ext>
            </a:extLst>
          </p:cNvPr>
          <p:cNvSpPr/>
          <p:nvPr/>
        </p:nvSpPr>
        <p:spPr>
          <a:xfrm>
            <a:off x="1776547" y="1802640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DFDD9D-ECB8-4DF6-97ED-D9401816FCD2}"/>
              </a:ext>
            </a:extLst>
          </p:cNvPr>
          <p:cNvSpPr/>
          <p:nvPr/>
        </p:nvSpPr>
        <p:spPr>
          <a:xfrm>
            <a:off x="2414320" y="1802640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95C98-FE01-4D79-AA34-F2C312DA9FB8}"/>
              </a:ext>
            </a:extLst>
          </p:cNvPr>
          <p:cNvSpPr/>
          <p:nvPr/>
        </p:nvSpPr>
        <p:spPr>
          <a:xfrm>
            <a:off x="3052095" y="1802640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D40995-95BC-49FC-A34D-131C77B62585}"/>
              </a:ext>
            </a:extLst>
          </p:cNvPr>
          <p:cNvSpPr/>
          <p:nvPr/>
        </p:nvSpPr>
        <p:spPr>
          <a:xfrm>
            <a:off x="500989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E8AC3A-44F2-4C95-9E5B-82095BA9975B}"/>
              </a:ext>
            </a:extLst>
          </p:cNvPr>
          <p:cNvSpPr/>
          <p:nvPr/>
        </p:nvSpPr>
        <p:spPr>
          <a:xfrm>
            <a:off x="1138773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255E16-971A-4516-A0B1-D1946B215BFC}"/>
              </a:ext>
            </a:extLst>
          </p:cNvPr>
          <p:cNvSpPr/>
          <p:nvPr/>
        </p:nvSpPr>
        <p:spPr>
          <a:xfrm>
            <a:off x="1776546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5FDA5F-A681-4A45-8AAE-1BF9F1320E34}"/>
              </a:ext>
            </a:extLst>
          </p:cNvPr>
          <p:cNvSpPr/>
          <p:nvPr/>
        </p:nvSpPr>
        <p:spPr>
          <a:xfrm>
            <a:off x="2414319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6AD3C9-606C-4C33-84C1-CBDE15E3A3EF}"/>
              </a:ext>
            </a:extLst>
          </p:cNvPr>
          <p:cNvSpPr/>
          <p:nvPr/>
        </p:nvSpPr>
        <p:spPr>
          <a:xfrm>
            <a:off x="3052095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D9A409-0468-4ABC-B24B-851594345A97}"/>
              </a:ext>
            </a:extLst>
          </p:cNvPr>
          <p:cNvSpPr/>
          <p:nvPr/>
        </p:nvSpPr>
        <p:spPr>
          <a:xfrm>
            <a:off x="500989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562D3F-C425-4102-B076-38987400F2D1}"/>
              </a:ext>
            </a:extLst>
          </p:cNvPr>
          <p:cNvSpPr/>
          <p:nvPr/>
        </p:nvSpPr>
        <p:spPr>
          <a:xfrm>
            <a:off x="1138770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F82BF9-3345-4BB6-BFBA-7302232608B4}"/>
              </a:ext>
            </a:extLst>
          </p:cNvPr>
          <p:cNvSpPr/>
          <p:nvPr/>
        </p:nvSpPr>
        <p:spPr>
          <a:xfrm>
            <a:off x="1776542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7D3DAF-BD51-4433-A3C7-840F67183F4E}"/>
              </a:ext>
            </a:extLst>
          </p:cNvPr>
          <p:cNvSpPr/>
          <p:nvPr/>
        </p:nvSpPr>
        <p:spPr>
          <a:xfrm>
            <a:off x="2414321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A09EDF-7EB6-4E38-994D-15D3DD35425C}"/>
              </a:ext>
            </a:extLst>
          </p:cNvPr>
          <p:cNvSpPr/>
          <p:nvPr/>
        </p:nvSpPr>
        <p:spPr>
          <a:xfrm>
            <a:off x="500989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E54CDA-A4C4-453C-BFE6-F69D0A5861AE}"/>
              </a:ext>
            </a:extLst>
          </p:cNvPr>
          <p:cNvSpPr/>
          <p:nvPr/>
        </p:nvSpPr>
        <p:spPr>
          <a:xfrm>
            <a:off x="1138773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311775-D91F-44A1-9519-FD021CE10812}"/>
              </a:ext>
            </a:extLst>
          </p:cNvPr>
          <p:cNvSpPr/>
          <p:nvPr/>
        </p:nvSpPr>
        <p:spPr>
          <a:xfrm>
            <a:off x="1776547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E2D940-2CE8-4252-A6E7-CBE6A177751A}"/>
              </a:ext>
            </a:extLst>
          </p:cNvPr>
          <p:cNvSpPr/>
          <p:nvPr/>
        </p:nvSpPr>
        <p:spPr>
          <a:xfrm>
            <a:off x="2414311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34BF59-C0A0-4D71-AD2B-F2884183246D}"/>
              </a:ext>
            </a:extLst>
          </p:cNvPr>
          <p:cNvSpPr/>
          <p:nvPr/>
        </p:nvSpPr>
        <p:spPr>
          <a:xfrm>
            <a:off x="3052095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DCFD27C-4814-477A-AB71-1D457539E33E}"/>
              </a:ext>
            </a:extLst>
          </p:cNvPr>
          <p:cNvSpPr txBox="1">
            <a:spLocks/>
          </p:cNvSpPr>
          <p:nvPr/>
        </p:nvSpPr>
        <p:spPr>
          <a:xfrm>
            <a:off x="4137660" y="1364418"/>
            <a:ext cx="6173971" cy="1312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-"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688975" indent="-11430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="0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915988" indent="-112713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144588" indent="-115888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G</a:t>
            </a:r>
            <a:r>
              <a:rPr lang="en-US" dirty="0" err="1"/>
              <a:t>roup</a:t>
            </a:r>
            <a:r>
              <a:rPr lang="en-US" dirty="0"/>
              <a:t> by the main key and</a:t>
            </a:r>
          </a:p>
          <a:p>
            <a:pPr lvl="1"/>
            <a:r>
              <a:rPr lang="de-AT" dirty="0"/>
              <a:t>L</a:t>
            </a:r>
            <a:r>
              <a:rPr lang="en-US" dirty="0" err="1"/>
              <a:t>oad</a:t>
            </a:r>
            <a:r>
              <a:rPr lang="en-US" dirty="0"/>
              <a:t> each __X into another column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F2799C3-9A00-41F8-8488-886B56BD00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95" b="45191"/>
          <a:stretch/>
        </p:blipFill>
        <p:spPr>
          <a:xfrm>
            <a:off x="1959714" y="2465378"/>
            <a:ext cx="6083308" cy="13153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4B121CE-AD8A-4175-9382-9F746063E3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805"/>
          <a:stretch/>
        </p:blipFill>
        <p:spPr>
          <a:xfrm>
            <a:off x="1959714" y="2127770"/>
            <a:ext cx="6083308" cy="33760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89E6650-941E-42AB-913D-34A30E7F7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237" b="-1"/>
          <a:stretch/>
        </p:blipFill>
        <p:spPr>
          <a:xfrm>
            <a:off x="1959714" y="3780678"/>
            <a:ext cx="6083308" cy="138009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879DE3C-C240-4F31-B957-6CE985A35BF5}"/>
              </a:ext>
            </a:extLst>
          </p:cNvPr>
          <p:cNvSpPr txBox="1"/>
          <p:nvPr/>
        </p:nvSpPr>
        <p:spPr>
          <a:xfrm>
            <a:off x="463199" y="2676801"/>
            <a:ext cx="1275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If the field names are not part of the response ...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619C968D-AFD5-4982-92F5-972319DCC303}"/>
              </a:ext>
            </a:extLst>
          </p:cNvPr>
          <p:cNvSpPr/>
          <p:nvPr/>
        </p:nvSpPr>
        <p:spPr>
          <a:xfrm>
            <a:off x="1776543" y="2571750"/>
            <a:ext cx="120838" cy="1208928"/>
          </a:xfrm>
          <a:prstGeom prst="leftBrace">
            <a:avLst>
              <a:gd name="adj1" fmla="val 4577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765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F2F7-8999-4A0D-9FF9-4227CB22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Transposing Arrays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CCCF4-96E6-4636-8C37-F0D57EECAE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DBE9E9-04A3-4E2F-B3E0-DDB7F2DB9193}"/>
              </a:ext>
            </a:extLst>
          </p:cNvPr>
          <p:cNvSpPr/>
          <p:nvPr/>
        </p:nvSpPr>
        <p:spPr>
          <a:xfrm>
            <a:off x="500989" y="1282814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D5A464-F544-48BA-A2F6-84B75053175C}"/>
              </a:ext>
            </a:extLst>
          </p:cNvPr>
          <p:cNvSpPr/>
          <p:nvPr/>
        </p:nvSpPr>
        <p:spPr>
          <a:xfrm>
            <a:off x="1138773" y="1282814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1DFADC-EDAD-4E09-BC09-DD8D0BC603D5}"/>
              </a:ext>
            </a:extLst>
          </p:cNvPr>
          <p:cNvSpPr/>
          <p:nvPr/>
        </p:nvSpPr>
        <p:spPr>
          <a:xfrm>
            <a:off x="1776547" y="1282814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8A159E-D1C4-4B3C-A84C-8A3790896476}"/>
              </a:ext>
            </a:extLst>
          </p:cNvPr>
          <p:cNvSpPr/>
          <p:nvPr/>
        </p:nvSpPr>
        <p:spPr>
          <a:xfrm>
            <a:off x="2414321" y="1282814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77608-1240-43A7-8F99-E876ECB682C5}"/>
              </a:ext>
            </a:extLst>
          </p:cNvPr>
          <p:cNvSpPr/>
          <p:nvPr/>
        </p:nvSpPr>
        <p:spPr>
          <a:xfrm>
            <a:off x="3052095" y="1282814"/>
            <a:ext cx="576303" cy="19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1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F2BA6E-C727-4F8D-96EF-5373E7966FEF}"/>
              </a:ext>
            </a:extLst>
          </p:cNvPr>
          <p:cNvSpPr/>
          <p:nvPr/>
        </p:nvSpPr>
        <p:spPr>
          <a:xfrm>
            <a:off x="500989" y="1542727"/>
            <a:ext cx="576303" cy="192101"/>
          </a:xfrm>
          <a:prstGeom prst="rect">
            <a:avLst/>
          </a:prstGeom>
          <a:solidFill>
            <a:srgbClr val="87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2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D7ECB-C250-40A7-B5E3-DCB822004931}"/>
              </a:ext>
            </a:extLst>
          </p:cNvPr>
          <p:cNvSpPr/>
          <p:nvPr/>
        </p:nvSpPr>
        <p:spPr>
          <a:xfrm>
            <a:off x="1138773" y="1542727"/>
            <a:ext cx="576303" cy="192101"/>
          </a:xfrm>
          <a:prstGeom prst="rect">
            <a:avLst/>
          </a:prstGeom>
          <a:solidFill>
            <a:srgbClr val="87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2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2FD16C-BFE8-4671-A208-DAE84E861905}"/>
              </a:ext>
            </a:extLst>
          </p:cNvPr>
          <p:cNvSpPr/>
          <p:nvPr/>
        </p:nvSpPr>
        <p:spPr>
          <a:xfrm>
            <a:off x="1776547" y="1542727"/>
            <a:ext cx="576303" cy="192101"/>
          </a:xfrm>
          <a:prstGeom prst="rect">
            <a:avLst/>
          </a:prstGeom>
          <a:solidFill>
            <a:srgbClr val="87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2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45EC91-8899-45EF-B968-7B2D2EA24DE6}"/>
              </a:ext>
            </a:extLst>
          </p:cNvPr>
          <p:cNvSpPr/>
          <p:nvPr/>
        </p:nvSpPr>
        <p:spPr>
          <a:xfrm>
            <a:off x="2414321" y="1542727"/>
            <a:ext cx="576303" cy="192101"/>
          </a:xfrm>
          <a:prstGeom prst="rect">
            <a:avLst/>
          </a:prstGeom>
          <a:solidFill>
            <a:srgbClr val="87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2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393FAD-3C84-4BC9-A93B-6664C85CF09F}"/>
              </a:ext>
            </a:extLst>
          </p:cNvPr>
          <p:cNvSpPr/>
          <p:nvPr/>
        </p:nvSpPr>
        <p:spPr>
          <a:xfrm>
            <a:off x="500989" y="1802640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51E22B-247D-4FDA-8E61-371399B7F2E7}"/>
              </a:ext>
            </a:extLst>
          </p:cNvPr>
          <p:cNvSpPr/>
          <p:nvPr/>
        </p:nvSpPr>
        <p:spPr>
          <a:xfrm>
            <a:off x="1138773" y="1802640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B68AAB-387D-45F0-ADCF-BEDDF27CCE07}"/>
              </a:ext>
            </a:extLst>
          </p:cNvPr>
          <p:cNvSpPr/>
          <p:nvPr/>
        </p:nvSpPr>
        <p:spPr>
          <a:xfrm>
            <a:off x="1776547" y="1802640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DFDD9D-ECB8-4DF6-97ED-D9401816FCD2}"/>
              </a:ext>
            </a:extLst>
          </p:cNvPr>
          <p:cNvSpPr/>
          <p:nvPr/>
        </p:nvSpPr>
        <p:spPr>
          <a:xfrm>
            <a:off x="2414320" y="1802640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95C98-FE01-4D79-AA34-F2C312DA9FB8}"/>
              </a:ext>
            </a:extLst>
          </p:cNvPr>
          <p:cNvSpPr/>
          <p:nvPr/>
        </p:nvSpPr>
        <p:spPr>
          <a:xfrm>
            <a:off x="3052095" y="1802640"/>
            <a:ext cx="576303" cy="192101"/>
          </a:xfrm>
          <a:prstGeom prst="rect">
            <a:avLst/>
          </a:prstGeom>
          <a:solidFill>
            <a:srgbClr val="009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600" dirty="0"/>
              <a:t>3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D40995-95BC-49FC-A34D-131C77B62585}"/>
              </a:ext>
            </a:extLst>
          </p:cNvPr>
          <p:cNvSpPr/>
          <p:nvPr/>
        </p:nvSpPr>
        <p:spPr>
          <a:xfrm>
            <a:off x="500989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E8AC3A-44F2-4C95-9E5B-82095BA9975B}"/>
              </a:ext>
            </a:extLst>
          </p:cNvPr>
          <p:cNvSpPr/>
          <p:nvPr/>
        </p:nvSpPr>
        <p:spPr>
          <a:xfrm>
            <a:off x="1138773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255E16-971A-4516-A0B1-D1946B215BFC}"/>
              </a:ext>
            </a:extLst>
          </p:cNvPr>
          <p:cNvSpPr/>
          <p:nvPr/>
        </p:nvSpPr>
        <p:spPr>
          <a:xfrm>
            <a:off x="1776546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5FDA5F-A681-4A45-8AAE-1BF9F1320E34}"/>
              </a:ext>
            </a:extLst>
          </p:cNvPr>
          <p:cNvSpPr/>
          <p:nvPr/>
        </p:nvSpPr>
        <p:spPr>
          <a:xfrm>
            <a:off x="2414319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6AD3C9-606C-4C33-84C1-CBDE15E3A3EF}"/>
              </a:ext>
            </a:extLst>
          </p:cNvPr>
          <p:cNvSpPr/>
          <p:nvPr/>
        </p:nvSpPr>
        <p:spPr>
          <a:xfrm>
            <a:off x="3052095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D9A409-0468-4ABC-B24B-851594345A97}"/>
              </a:ext>
            </a:extLst>
          </p:cNvPr>
          <p:cNvSpPr/>
          <p:nvPr/>
        </p:nvSpPr>
        <p:spPr>
          <a:xfrm>
            <a:off x="500989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562D3F-C425-4102-B076-38987400F2D1}"/>
              </a:ext>
            </a:extLst>
          </p:cNvPr>
          <p:cNvSpPr/>
          <p:nvPr/>
        </p:nvSpPr>
        <p:spPr>
          <a:xfrm>
            <a:off x="1138770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F82BF9-3345-4BB6-BFBA-7302232608B4}"/>
              </a:ext>
            </a:extLst>
          </p:cNvPr>
          <p:cNvSpPr/>
          <p:nvPr/>
        </p:nvSpPr>
        <p:spPr>
          <a:xfrm>
            <a:off x="1776542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7D3DAF-BD51-4433-A3C7-840F67183F4E}"/>
              </a:ext>
            </a:extLst>
          </p:cNvPr>
          <p:cNvSpPr/>
          <p:nvPr/>
        </p:nvSpPr>
        <p:spPr>
          <a:xfrm>
            <a:off x="2414321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A09EDF-7EB6-4E38-994D-15D3DD35425C}"/>
              </a:ext>
            </a:extLst>
          </p:cNvPr>
          <p:cNvSpPr/>
          <p:nvPr/>
        </p:nvSpPr>
        <p:spPr>
          <a:xfrm>
            <a:off x="500989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E54CDA-A4C4-453C-BFE6-F69D0A5861AE}"/>
              </a:ext>
            </a:extLst>
          </p:cNvPr>
          <p:cNvSpPr/>
          <p:nvPr/>
        </p:nvSpPr>
        <p:spPr>
          <a:xfrm>
            <a:off x="1138773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311775-D91F-44A1-9519-FD021CE10812}"/>
              </a:ext>
            </a:extLst>
          </p:cNvPr>
          <p:cNvSpPr/>
          <p:nvPr/>
        </p:nvSpPr>
        <p:spPr>
          <a:xfrm>
            <a:off x="1776547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E2D940-2CE8-4252-A6E7-CBE6A177751A}"/>
              </a:ext>
            </a:extLst>
          </p:cNvPr>
          <p:cNvSpPr/>
          <p:nvPr/>
        </p:nvSpPr>
        <p:spPr>
          <a:xfrm>
            <a:off x="2414311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34BF59-C0A0-4D71-AD2B-F2884183246D}"/>
              </a:ext>
            </a:extLst>
          </p:cNvPr>
          <p:cNvSpPr/>
          <p:nvPr/>
        </p:nvSpPr>
        <p:spPr>
          <a:xfrm>
            <a:off x="3052095" y="1066785"/>
            <a:ext cx="576303" cy="19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5</a:t>
            </a:r>
            <a:endParaRPr lang="en-US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DCFD27C-4814-477A-AB71-1D457539E33E}"/>
              </a:ext>
            </a:extLst>
          </p:cNvPr>
          <p:cNvSpPr txBox="1">
            <a:spLocks/>
          </p:cNvSpPr>
          <p:nvPr/>
        </p:nvSpPr>
        <p:spPr>
          <a:xfrm>
            <a:off x="4137660" y="1364418"/>
            <a:ext cx="6173971" cy="1312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-"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688975" indent="-11430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="0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915988" indent="-112713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144588" indent="-115888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G</a:t>
            </a:r>
            <a:r>
              <a:rPr lang="en-US" dirty="0" err="1"/>
              <a:t>roup</a:t>
            </a:r>
            <a:r>
              <a:rPr lang="en-US" dirty="0"/>
              <a:t> by the main key and</a:t>
            </a:r>
          </a:p>
          <a:p>
            <a:pPr lvl="1"/>
            <a:r>
              <a:rPr lang="de-AT" dirty="0"/>
              <a:t>L</a:t>
            </a:r>
            <a:r>
              <a:rPr lang="en-US" dirty="0" err="1"/>
              <a:t>oad</a:t>
            </a:r>
            <a:r>
              <a:rPr lang="en-US" dirty="0"/>
              <a:t> each __X into another column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F2799C3-9A00-41F8-8488-886B56BD00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95" r="98519" b="45191"/>
          <a:stretch/>
        </p:blipFill>
        <p:spPr>
          <a:xfrm>
            <a:off x="1959714" y="2465378"/>
            <a:ext cx="90066" cy="13153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4B121CE-AD8A-4175-9382-9F746063E3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805"/>
          <a:stretch/>
        </p:blipFill>
        <p:spPr>
          <a:xfrm>
            <a:off x="1959714" y="2127770"/>
            <a:ext cx="6083308" cy="33760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89E6650-941E-42AB-913D-34A30E7F7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237" b="-1"/>
          <a:stretch/>
        </p:blipFill>
        <p:spPr>
          <a:xfrm>
            <a:off x="1959714" y="3220555"/>
            <a:ext cx="6083308" cy="138009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09FF98E-90F2-45F3-A92B-85A6AE754D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530" b="1"/>
          <a:stretch/>
        </p:blipFill>
        <p:spPr>
          <a:xfrm>
            <a:off x="1952570" y="3212935"/>
            <a:ext cx="6554091" cy="138009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460F23F-7E26-4B64-98B7-BA6028DB71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15" b="65351"/>
          <a:stretch/>
        </p:blipFill>
        <p:spPr>
          <a:xfrm>
            <a:off x="1952571" y="2647596"/>
            <a:ext cx="6554091" cy="48006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EF51C4C-DC32-4214-A56C-A1E5630ADDFE}"/>
              </a:ext>
            </a:extLst>
          </p:cNvPr>
          <p:cNvSpPr txBox="1"/>
          <p:nvPr/>
        </p:nvSpPr>
        <p:spPr>
          <a:xfrm>
            <a:off x="445795" y="2518294"/>
            <a:ext cx="1275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If the field names are in block 1 of the response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83219A59-C0FF-4564-8C4A-E331A7BB8E7F}"/>
              </a:ext>
            </a:extLst>
          </p:cNvPr>
          <p:cNvSpPr/>
          <p:nvPr/>
        </p:nvSpPr>
        <p:spPr>
          <a:xfrm>
            <a:off x="1776543" y="2571750"/>
            <a:ext cx="120838" cy="609600"/>
          </a:xfrm>
          <a:prstGeom prst="leftBrace">
            <a:avLst>
              <a:gd name="adj1" fmla="val 4577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1BDED18-AD1E-4E27-987E-B46B2E3C347E}"/>
              </a:ext>
            </a:extLst>
          </p:cNvPr>
          <p:cNvSpPr/>
          <p:nvPr/>
        </p:nvSpPr>
        <p:spPr>
          <a:xfrm>
            <a:off x="1959714" y="2932203"/>
            <a:ext cx="1780436" cy="186030"/>
          </a:xfrm>
          <a:prstGeom prst="roundRect">
            <a:avLst/>
          </a:prstGeom>
          <a:noFill/>
          <a:ln>
            <a:solidFill>
              <a:srgbClr val="0098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5FB40B0-C7F2-4850-BB47-253631428E9B}"/>
              </a:ext>
            </a:extLst>
          </p:cNvPr>
          <p:cNvSpPr/>
          <p:nvPr/>
        </p:nvSpPr>
        <p:spPr>
          <a:xfrm>
            <a:off x="1959714" y="4205755"/>
            <a:ext cx="1780436" cy="186030"/>
          </a:xfrm>
          <a:prstGeom prst="roundRect">
            <a:avLst/>
          </a:prstGeom>
          <a:noFill/>
          <a:ln>
            <a:solidFill>
              <a:srgbClr val="0098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03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CB97-B35D-43A8-BBFA-7842EC6D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Paging with REST APIs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9D75D-7378-420A-BF92-C4B0CCEF50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300" y="1446756"/>
            <a:ext cx="4191961" cy="2583465"/>
          </a:xfrm>
        </p:spPr>
        <p:txBody>
          <a:bodyPr/>
          <a:lstStyle/>
          <a:p>
            <a:r>
              <a:rPr lang="de-AT" sz="1800" dirty="0"/>
              <a:t>There are some paging strategies supported with no coding, e.g.</a:t>
            </a:r>
          </a:p>
          <a:p>
            <a:pPr lvl="1"/>
            <a:r>
              <a:rPr lang="de-AT" sz="1600" dirty="0"/>
              <a:t>BestBuy</a:t>
            </a:r>
          </a:p>
          <a:p>
            <a:pPr lvl="1"/>
            <a:r>
              <a:rPr lang="de-AT" sz="1600" dirty="0"/>
              <a:t>Facebook</a:t>
            </a:r>
          </a:p>
          <a:p>
            <a:pPr lvl="1"/>
            <a:r>
              <a:rPr lang="de-AT" sz="1600" dirty="0"/>
              <a:t>Google Analytics</a:t>
            </a:r>
          </a:p>
          <a:p>
            <a:r>
              <a:rPr lang="de-AT" sz="1800" dirty="0"/>
              <a:t>R</a:t>
            </a:r>
            <a:r>
              <a:rPr lang="en-US" sz="1800" dirty="0"/>
              <a:t>EST Connector and Pagination Video (M. Tarallo) </a:t>
            </a:r>
            <a:r>
              <a:rPr lang="en-US" sz="1400" dirty="0">
                <a:hlinkClick r:id="rId2"/>
              </a:rPr>
              <a:t>https://youtu.be/QlCT55_712I</a:t>
            </a:r>
            <a:endParaRPr lang="en-US" sz="1400" dirty="0"/>
          </a:p>
          <a:p>
            <a:endParaRPr lang="de-AT" sz="1800" dirty="0"/>
          </a:p>
          <a:p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3ADD9-CF8B-4D28-B6C7-658AF29734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AT" dirty="0"/>
              <a:t>Built-in paging types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285CA4-1805-41D8-BC51-FC5E7CE71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412" y="985489"/>
            <a:ext cx="3986730" cy="30886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74FDAD-F765-4A43-81F7-4275086DCF85}"/>
              </a:ext>
            </a:extLst>
          </p:cNvPr>
          <p:cNvSpPr txBox="1"/>
          <p:nvPr/>
        </p:nvSpPr>
        <p:spPr>
          <a:xfrm>
            <a:off x="353466" y="4273884"/>
            <a:ext cx="87905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sz="950" dirty="0">
                <a:latin typeface="+mj-lt"/>
                <a:hlinkClick r:id="rId4"/>
              </a:rPr>
              <a:t>https://help.qlik.com/en-US/connectors/Subsystems/REST_connector_help/Content/Connectors_REST/Create-REST-connection/Pagination-scenarios.htm</a:t>
            </a:r>
            <a:endParaRPr lang="de-AT" sz="950" dirty="0">
              <a:latin typeface="+mj-lt"/>
            </a:endParaRPr>
          </a:p>
          <a:p>
            <a:pPr algn="l"/>
            <a:endParaRPr lang="en-US" sz="95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0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DE88-0AFF-4680-BF6E-A73038DC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Tricks for Paging, OData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2EDB2-B7DE-4286-9CF6-5AB751F798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8053" y="1239309"/>
            <a:ext cx="6960993" cy="32270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AT" sz="1800" dirty="0"/>
              <a:t>Set Key Generation strategy to „Current Record“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1800" dirty="0"/>
              <a:t>G</a:t>
            </a:r>
            <a:r>
              <a:rPr lang="en-US" sz="1800" dirty="0"/>
              <a:t>et the first data page with the REST Connector Wizard.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1800" dirty="0"/>
              <a:t>Before first LOAD block</a:t>
            </a:r>
          </a:p>
          <a:p>
            <a:pPr lvl="1"/>
            <a:r>
              <a:rPr lang="de-AT" sz="1600" dirty="0"/>
              <a:t>Create variable and start „DO“ loop 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1800" dirty="0"/>
              <a:t>In the first LOAD block</a:t>
            </a:r>
          </a:p>
          <a:p>
            <a:pPr lvl="1"/>
            <a:r>
              <a:rPr lang="de-AT" sz="1600" dirty="0"/>
              <a:t>(If missing add "odata.nextLink“)</a:t>
            </a:r>
          </a:p>
          <a:p>
            <a:pPr lvl="1"/>
            <a:r>
              <a:rPr lang="de-AT" sz="1600" dirty="0"/>
              <a:t>Add „WITH CONNECTION“ to RestConnectorMasterTable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1800" dirty="0"/>
              <a:t>Before „DROP RestConnectorMasterTable“</a:t>
            </a:r>
          </a:p>
          <a:p>
            <a:pPr lvl="1"/>
            <a:r>
              <a:rPr lang="de-AT" sz="1600" dirty="0"/>
              <a:t>Parse the „$skiptoken“ argument from odata.nextLink field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1800" dirty="0"/>
              <a:t>After „DROP RestConnectorMasterTable“ </a:t>
            </a:r>
          </a:p>
          <a:p>
            <a:pPr lvl="1"/>
            <a:r>
              <a:rPr lang="de-AT" sz="1600" dirty="0"/>
              <a:t>Close „LOOP WHILE“</a:t>
            </a:r>
            <a:endParaRPr lang="en-US" sz="1600" dirty="0"/>
          </a:p>
          <a:p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90211-7F65-4D3A-931A-B5465F8DEA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AT" dirty="0"/>
              <a:t>OData Standard with "odata.nextLink" and "$skiptoken"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65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DE88-0AFF-4680-BF6E-A73038DC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Tricks for Paging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E1F49-CDF3-41CE-9115-0F4B078252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3"/>
          <a:stretch/>
        </p:blipFill>
        <p:spPr>
          <a:xfrm>
            <a:off x="4034118" y="3458514"/>
            <a:ext cx="5253020" cy="15317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74B18C-156F-48EE-855A-14C0203E4A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1"/>
          <a:stretch/>
        </p:blipFill>
        <p:spPr>
          <a:xfrm>
            <a:off x="4018750" y="730383"/>
            <a:ext cx="1942914" cy="4115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6F2178-C223-4E69-9509-2092911433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9"/>
          <a:stretch/>
        </p:blipFill>
        <p:spPr>
          <a:xfrm>
            <a:off x="4126326" y="2416691"/>
            <a:ext cx="3952775" cy="6553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3FFE0F5-9935-4C44-8F4A-2C7349A522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56"/>
          <a:stretch/>
        </p:blipFill>
        <p:spPr>
          <a:xfrm>
            <a:off x="4126326" y="1215747"/>
            <a:ext cx="4219372" cy="823031"/>
          </a:xfrm>
          <a:prstGeom prst="rect">
            <a:avLst/>
          </a:prstGeo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326FADE-DC90-4265-BA24-2EE329BD37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4295" y="787850"/>
            <a:ext cx="3011808" cy="243662"/>
          </a:xfrm>
        </p:spPr>
        <p:txBody>
          <a:bodyPr/>
          <a:lstStyle/>
          <a:p>
            <a:r>
              <a:rPr lang="de-AT" dirty="0"/>
              <a:t>OData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F34CB7-1B74-4CCE-AAB8-1905868E8610}"/>
              </a:ext>
            </a:extLst>
          </p:cNvPr>
          <p:cNvSpPr/>
          <p:nvPr/>
        </p:nvSpPr>
        <p:spPr>
          <a:xfrm>
            <a:off x="4407579" y="2061046"/>
            <a:ext cx="3510524" cy="3361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...</a:t>
            </a:r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9AA299-F580-46E5-8D41-CE752252EF5E}"/>
              </a:ext>
            </a:extLst>
          </p:cNvPr>
          <p:cNvSpPr/>
          <p:nvPr/>
        </p:nvSpPr>
        <p:spPr>
          <a:xfrm>
            <a:off x="4163324" y="3045850"/>
            <a:ext cx="3754779" cy="3361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... Other tables like „values“ and „root“</a:t>
            </a:r>
            <a:endParaRPr lang="en-US" sz="12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16186BB-1AA2-480A-9010-0424C4BC5A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294" y="1140811"/>
            <a:ext cx="3102963" cy="42437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AEBBDC-493F-4C48-9890-10A36D9A8493}"/>
              </a:ext>
            </a:extLst>
          </p:cNvPr>
          <p:cNvCxnSpPr>
            <a:cxnSpLocks/>
          </p:cNvCxnSpPr>
          <p:nvPr/>
        </p:nvCxnSpPr>
        <p:spPr>
          <a:xfrm flipV="1">
            <a:off x="1467651" y="1443355"/>
            <a:ext cx="0" cy="24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2DD4F4B-9951-4D47-B067-FA5A6D2A587E}"/>
              </a:ext>
            </a:extLst>
          </p:cNvPr>
          <p:cNvCxnSpPr>
            <a:cxnSpLocks/>
          </p:cNvCxnSpPr>
          <p:nvPr/>
        </p:nvCxnSpPr>
        <p:spPr>
          <a:xfrm flipV="1">
            <a:off x="2513343" y="936142"/>
            <a:ext cx="1469879" cy="1453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FE8A334-6C17-4C19-A306-B81F7F235A9D}"/>
              </a:ext>
            </a:extLst>
          </p:cNvPr>
          <p:cNvCxnSpPr>
            <a:cxnSpLocks/>
          </p:cNvCxnSpPr>
          <p:nvPr/>
        </p:nvCxnSpPr>
        <p:spPr>
          <a:xfrm flipV="1">
            <a:off x="2431009" y="1760107"/>
            <a:ext cx="1787525" cy="110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D0540DF-ACB8-4FBE-ACB8-52A395D84D2A}"/>
              </a:ext>
            </a:extLst>
          </p:cNvPr>
          <p:cNvCxnSpPr>
            <a:cxnSpLocks/>
          </p:cNvCxnSpPr>
          <p:nvPr/>
        </p:nvCxnSpPr>
        <p:spPr>
          <a:xfrm flipV="1">
            <a:off x="3701256" y="2867890"/>
            <a:ext cx="340546" cy="14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9CE1D3-88BE-4BA2-8C96-A4E13D59A837}"/>
              </a:ext>
            </a:extLst>
          </p:cNvPr>
          <p:cNvCxnSpPr>
            <a:cxnSpLocks/>
          </p:cNvCxnSpPr>
          <p:nvPr/>
        </p:nvCxnSpPr>
        <p:spPr>
          <a:xfrm>
            <a:off x="3607257" y="3550671"/>
            <a:ext cx="375965" cy="32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6EA72E-399B-4DE3-A8CF-10AF4540AC7D}"/>
              </a:ext>
            </a:extLst>
          </p:cNvPr>
          <p:cNvCxnSpPr>
            <a:cxnSpLocks/>
          </p:cNvCxnSpPr>
          <p:nvPr/>
        </p:nvCxnSpPr>
        <p:spPr>
          <a:xfrm>
            <a:off x="1928692" y="3878714"/>
            <a:ext cx="2054530" cy="96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9571F87B-34C9-4386-BE6F-0BBE423EB1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759" y="1749421"/>
            <a:ext cx="3754779" cy="32270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AT" sz="1000" dirty="0"/>
              <a:t>Set Key Generation strategy to „Current Record“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1000" dirty="0"/>
              <a:t>G</a:t>
            </a:r>
            <a:r>
              <a:rPr lang="en-US" sz="1000" dirty="0"/>
              <a:t>et the first data page with the REST Connector Wizard.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1000" dirty="0"/>
              <a:t>Before first LOAD block</a:t>
            </a:r>
          </a:p>
          <a:p>
            <a:pPr lvl="1"/>
            <a:r>
              <a:rPr lang="de-AT" sz="900" dirty="0"/>
              <a:t>Create variable and start „DO“ loop 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1000" dirty="0"/>
              <a:t>In the first LOAD block</a:t>
            </a:r>
          </a:p>
          <a:p>
            <a:pPr lvl="1"/>
            <a:r>
              <a:rPr lang="de-AT" sz="900" dirty="0"/>
              <a:t>(If missing add "odata.nextLink“)</a:t>
            </a:r>
          </a:p>
          <a:p>
            <a:pPr lvl="1"/>
            <a:r>
              <a:rPr lang="de-AT" sz="900" dirty="0"/>
              <a:t>Add „WITH CONNECTION“ to RestConnectorMasterTable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1000" dirty="0"/>
              <a:t>Before „DROP RestConnectorMasterTable“</a:t>
            </a:r>
          </a:p>
          <a:p>
            <a:pPr lvl="1"/>
            <a:r>
              <a:rPr lang="de-AT" sz="900" dirty="0"/>
              <a:t>Parse the „$skiptoken“ argument from odata.nextLink field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1000" dirty="0"/>
              <a:t>After „DROP RestConnectorMasterTable“ </a:t>
            </a:r>
          </a:p>
          <a:p>
            <a:pPr lvl="1"/>
            <a:r>
              <a:rPr lang="de-AT" sz="900" dirty="0"/>
              <a:t>Close „LOOP WHILE“</a:t>
            </a:r>
            <a:endParaRPr lang="en-US" sz="900" dirty="0"/>
          </a:p>
          <a:p>
            <a:endParaRPr 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9AECEC-24CE-4ED7-9DCF-CBDEF71069E2}"/>
              </a:ext>
            </a:extLst>
          </p:cNvPr>
          <p:cNvSpPr txBox="1"/>
          <p:nvPr/>
        </p:nvSpPr>
        <p:spPr>
          <a:xfrm>
            <a:off x="6296596" y="1017344"/>
            <a:ext cx="29143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/>
              <a:t>Sampe</a:t>
            </a:r>
            <a:r>
              <a:rPr lang="en-US" sz="900" b="1" dirty="0"/>
              <a:t> Data</a:t>
            </a:r>
            <a:r>
              <a:rPr lang="en-US" sz="900" dirty="0"/>
              <a:t>:</a:t>
            </a:r>
            <a:endParaRPr lang="en-US" sz="900" dirty="0">
              <a:hlinkClick r:id="rId7"/>
            </a:endParaRPr>
          </a:p>
          <a:p>
            <a:r>
              <a:rPr lang="en-US" sz="900" dirty="0">
                <a:hlinkClick r:id="rId7"/>
              </a:rPr>
              <a:t>https://services.odata.org/V3/Northwind/Northwind.svc/Orders?$expand=Order_Details&amp;$format=json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D54CD6-5F62-4612-A85E-A1AC3CD7CA3C}"/>
              </a:ext>
            </a:extLst>
          </p:cNvPr>
          <p:cNvSpPr/>
          <p:nvPr/>
        </p:nvSpPr>
        <p:spPr>
          <a:xfrm>
            <a:off x="6275806" y="446719"/>
            <a:ext cx="276088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900" b="1" dirty="0"/>
              <a:t>Code Snippets</a:t>
            </a:r>
            <a:r>
              <a:rPr lang="de-AT" sz="900" dirty="0"/>
              <a:t>:</a:t>
            </a:r>
            <a:endParaRPr lang="en-US" sz="900" dirty="0"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9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https://github.com/ChristofSchwarz/qs_script_rest_api/blob/master/odata.md</a:t>
            </a:r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2613AF-BA54-4607-AEEA-1A7B83DA1825}"/>
              </a:ext>
            </a:extLst>
          </p:cNvPr>
          <p:cNvSpPr/>
          <p:nvPr/>
        </p:nvSpPr>
        <p:spPr>
          <a:xfrm>
            <a:off x="4163324" y="3458514"/>
            <a:ext cx="4980676" cy="906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1B4BE6-18DD-4D84-969D-AC6A5D426FAD}"/>
              </a:ext>
            </a:extLst>
          </p:cNvPr>
          <p:cNvSpPr/>
          <p:nvPr/>
        </p:nvSpPr>
        <p:spPr>
          <a:xfrm>
            <a:off x="4070634" y="4641156"/>
            <a:ext cx="4980676" cy="3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F34CD6-5B38-4800-9611-66889AAE5BC8}"/>
              </a:ext>
            </a:extLst>
          </p:cNvPr>
          <p:cNvSpPr/>
          <p:nvPr/>
        </p:nvSpPr>
        <p:spPr>
          <a:xfrm>
            <a:off x="4136898" y="2742773"/>
            <a:ext cx="3846813" cy="201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3E5EB659-4D4E-4067-88A6-3A6BEC5844B7}"/>
              </a:ext>
            </a:extLst>
          </p:cNvPr>
          <p:cNvSpPr/>
          <p:nvPr/>
        </p:nvSpPr>
        <p:spPr>
          <a:xfrm>
            <a:off x="4026810" y="3474805"/>
            <a:ext cx="125065" cy="771849"/>
          </a:xfrm>
          <a:prstGeom prst="leftBrace">
            <a:avLst>
              <a:gd name="adj1" fmla="val 3879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59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33" grpId="0" animBg="1"/>
      <p:bldP spid="3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DE88-0AFF-4680-BF6E-A73038DC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Tricks for Paging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E1F49-CDF3-41CE-9115-0F4B078252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3"/>
          <a:stretch/>
        </p:blipFill>
        <p:spPr>
          <a:xfrm>
            <a:off x="4034118" y="3458514"/>
            <a:ext cx="5253020" cy="15317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74B18C-156F-48EE-855A-14C0203E4A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1"/>
          <a:stretch/>
        </p:blipFill>
        <p:spPr>
          <a:xfrm>
            <a:off x="4018750" y="730383"/>
            <a:ext cx="1942914" cy="4115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6F2178-C223-4E69-9509-2092911433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9"/>
          <a:stretch/>
        </p:blipFill>
        <p:spPr>
          <a:xfrm>
            <a:off x="4126326" y="2416691"/>
            <a:ext cx="3952775" cy="6553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3FFE0F5-9935-4C44-8F4A-2C7349A522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56"/>
          <a:stretch/>
        </p:blipFill>
        <p:spPr>
          <a:xfrm>
            <a:off x="4126326" y="1215747"/>
            <a:ext cx="4219372" cy="823031"/>
          </a:xfrm>
          <a:prstGeom prst="rect">
            <a:avLst/>
          </a:prstGeo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326FADE-DC90-4265-BA24-2EE329BD37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4295" y="787850"/>
            <a:ext cx="3011808" cy="243662"/>
          </a:xfrm>
        </p:spPr>
        <p:txBody>
          <a:bodyPr/>
          <a:lstStyle/>
          <a:p>
            <a:r>
              <a:rPr lang="de-AT" dirty="0"/>
              <a:t>OData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F34CB7-1B74-4CCE-AAB8-1905868E8610}"/>
              </a:ext>
            </a:extLst>
          </p:cNvPr>
          <p:cNvSpPr/>
          <p:nvPr/>
        </p:nvSpPr>
        <p:spPr>
          <a:xfrm>
            <a:off x="4407579" y="2061046"/>
            <a:ext cx="3510524" cy="3361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...</a:t>
            </a:r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9AA299-F580-46E5-8D41-CE752252EF5E}"/>
              </a:ext>
            </a:extLst>
          </p:cNvPr>
          <p:cNvSpPr/>
          <p:nvPr/>
        </p:nvSpPr>
        <p:spPr>
          <a:xfrm>
            <a:off x="4163324" y="3045850"/>
            <a:ext cx="3754779" cy="3361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200" dirty="0"/>
              <a:t>... Other tables like „values“ and „root“</a:t>
            </a:r>
            <a:endParaRPr lang="en-US" sz="12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16186BB-1AA2-480A-9010-0424C4BC5A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294" y="1140811"/>
            <a:ext cx="3102963" cy="42437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AEBBDC-493F-4C48-9890-10A36D9A8493}"/>
              </a:ext>
            </a:extLst>
          </p:cNvPr>
          <p:cNvCxnSpPr>
            <a:cxnSpLocks/>
          </p:cNvCxnSpPr>
          <p:nvPr/>
        </p:nvCxnSpPr>
        <p:spPr>
          <a:xfrm flipV="1">
            <a:off x="1467651" y="1443355"/>
            <a:ext cx="0" cy="24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2DD4F4B-9951-4D47-B067-FA5A6D2A587E}"/>
              </a:ext>
            </a:extLst>
          </p:cNvPr>
          <p:cNvCxnSpPr>
            <a:cxnSpLocks/>
          </p:cNvCxnSpPr>
          <p:nvPr/>
        </p:nvCxnSpPr>
        <p:spPr>
          <a:xfrm flipV="1">
            <a:off x="2513343" y="936142"/>
            <a:ext cx="1469879" cy="1453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FE8A334-6C17-4C19-A306-B81F7F235A9D}"/>
              </a:ext>
            </a:extLst>
          </p:cNvPr>
          <p:cNvCxnSpPr>
            <a:cxnSpLocks/>
          </p:cNvCxnSpPr>
          <p:nvPr/>
        </p:nvCxnSpPr>
        <p:spPr>
          <a:xfrm flipV="1">
            <a:off x="2431009" y="1760107"/>
            <a:ext cx="1787525" cy="110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D0540DF-ACB8-4FBE-ACB8-52A395D84D2A}"/>
              </a:ext>
            </a:extLst>
          </p:cNvPr>
          <p:cNvCxnSpPr>
            <a:cxnSpLocks/>
          </p:cNvCxnSpPr>
          <p:nvPr/>
        </p:nvCxnSpPr>
        <p:spPr>
          <a:xfrm flipV="1">
            <a:off x="3701256" y="2867890"/>
            <a:ext cx="340546" cy="14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9CE1D3-88BE-4BA2-8C96-A4E13D59A837}"/>
              </a:ext>
            </a:extLst>
          </p:cNvPr>
          <p:cNvCxnSpPr>
            <a:cxnSpLocks/>
          </p:cNvCxnSpPr>
          <p:nvPr/>
        </p:nvCxnSpPr>
        <p:spPr>
          <a:xfrm>
            <a:off x="3607257" y="3550671"/>
            <a:ext cx="375965" cy="32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6EA72E-399B-4DE3-A8CF-10AF4540AC7D}"/>
              </a:ext>
            </a:extLst>
          </p:cNvPr>
          <p:cNvCxnSpPr>
            <a:cxnSpLocks/>
          </p:cNvCxnSpPr>
          <p:nvPr/>
        </p:nvCxnSpPr>
        <p:spPr>
          <a:xfrm>
            <a:off x="1928692" y="3878714"/>
            <a:ext cx="2054530" cy="96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9571F87B-34C9-4386-BE6F-0BBE423EB1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759" y="1749421"/>
            <a:ext cx="3754779" cy="32270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AT" sz="1000" dirty="0"/>
              <a:t>Set Key Generation strategy to „Current Record“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1000" dirty="0"/>
              <a:t>G</a:t>
            </a:r>
            <a:r>
              <a:rPr lang="en-US" sz="1000" dirty="0"/>
              <a:t>et the first data page with the REST Connector Wizard.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1000" dirty="0"/>
              <a:t>Before first LOAD block</a:t>
            </a:r>
          </a:p>
          <a:p>
            <a:pPr lvl="1"/>
            <a:r>
              <a:rPr lang="de-AT" sz="900" dirty="0"/>
              <a:t>Create variable and start „DO“ loop 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1000" dirty="0"/>
              <a:t>In the first LOAD block</a:t>
            </a:r>
          </a:p>
          <a:p>
            <a:pPr lvl="1"/>
            <a:r>
              <a:rPr lang="de-AT" sz="900" dirty="0"/>
              <a:t>(If missing add "odata.nextLink“)</a:t>
            </a:r>
          </a:p>
          <a:p>
            <a:pPr lvl="1"/>
            <a:r>
              <a:rPr lang="de-AT" sz="900" dirty="0"/>
              <a:t>Add „WITH CONNECTION“ to RestConnectorMasterTable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1000" dirty="0"/>
              <a:t>Before „DROP RestConnectorMasterTable“</a:t>
            </a:r>
          </a:p>
          <a:p>
            <a:pPr lvl="1"/>
            <a:r>
              <a:rPr lang="de-AT" sz="900" dirty="0"/>
              <a:t>Parse the „$skiptoken“ argument from odata.nextLink field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1000" dirty="0"/>
              <a:t>After „DROP RestConnectorMasterTable“ </a:t>
            </a:r>
          </a:p>
          <a:p>
            <a:pPr lvl="1"/>
            <a:r>
              <a:rPr lang="de-AT" sz="900" dirty="0"/>
              <a:t>Close „LOOP WHILE“</a:t>
            </a:r>
            <a:endParaRPr lang="en-US" sz="900" dirty="0"/>
          </a:p>
          <a:p>
            <a:endParaRPr 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9AECEC-24CE-4ED7-9DCF-CBDEF71069E2}"/>
              </a:ext>
            </a:extLst>
          </p:cNvPr>
          <p:cNvSpPr txBox="1"/>
          <p:nvPr/>
        </p:nvSpPr>
        <p:spPr>
          <a:xfrm>
            <a:off x="6296596" y="1017344"/>
            <a:ext cx="29143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/>
              <a:t>Sampe</a:t>
            </a:r>
            <a:r>
              <a:rPr lang="en-US" sz="900" b="1" dirty="0"/>
              <a:t> Data</a:t>
            </a:r>
            <a:r>
              <a:rPr lang="en-US" sz="900" dirty="0"/>
              <a:t>:</a:t>
            </a:r>
            <a:endParaRPr lang="en-US" sz="900" dirty="0">
              <a:hlinkClick r:id="rId7"/>
            </a:endParaRPr>
          </a:p>
          <a:p>
            <a:r>
              <a:rPr lang="en-US" sz="900" dirty="0">
                <a:hlinkClick r:id="rId7"/>
              </a:rPr>
              <a:t>https://services.odata.org/V3/Northwind/Northwind.svc/Orders?$expand=Order_Details&amp;$format=json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D54CD6-5F62-4612-A85E-A1AC3CD7CA3C}"/>
              </a:ext>
            </a:extLst>
          </p:cNvPr>
          <p:cNvSpPr/>
          <p:nvPr/>
        </p:nvSpPr>
        <p:spPr>
          <a:xfrm>
            <a:off x="6275806" y="446719"/>
            <a:ext cx="276088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900" b="1" dirty="0"/>
              <a:t>Code Snippets</a:t>
            </a:r>
            <a:r>
              <a:rPr lang="de-AT" sz="900" dirty="0"/>
              <a:t>:</a:t>
            </a:r>
            <a:endParaRPr lang="en-US" sz="900" dirty="0"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9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https://github.com/ChristofSchwarz/qs_script_rest_api/blob/master/odata.md</a:t>
            </a:r>
            <a:endParaRPr lang="en-US" sz="900" dirty="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769F8A5B-19F9-42F6-BDAD-C0D8B760BEFF}"/>
              </a:ext>
            </a:extLst>
          </p:cNvPr>
          <p:cNvSpPr/>
          <p:nvPr/>
        </p:nvSpPr>
        <p:spPr>
          <a:xfrm>
            <a:off x="4161374" y="1075931"/>
            <a:ext cx="453358" cy="3732589"/>
          </a:xfrm>
          <a:prstGeom prst="downArrow">
            <a:avLst/>
          </a:prstGeom>
          <a:gradFill>
            <a:gsLst>
              <a:gs pos="0">
                <a:srgbClr val="006580"/>
              </a:gs>
              <a:gs pos="100000">
                <a:srgbClr val="00516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Arrow: Curved Up 29">
            <a:extLst>
              <a:ext uri="{FF2B5EF4-FFF2-40B4-BE49-F238E27FC236}">
                <a16:creationId xmlns:a16="http://schemas.microsoft.com/office/drawing/2014/main" id="{E106D5E2-A1E2-42F7-9343-AADE47CBE2CA}"/>
              </a:ext>
            </a:extLst>
          </p:cNvPr>
          <p:cNvSpPr/>
          <p:nvPr/>
        </p:nvSpPr>
        <p:spPr>
          <a:xfrm>
            <a:off x="4314527" y="4847547"/>
            <a:ext cx="836297" cy="282719"/>
          </a:xfrm>
          <a:prstGeom prst="curvedUpArrow">
            <a:avLst>
              <a:gd name="adj1" fmla="val 83418"/>
              <a:gd name="adj2" fmla="val 173395"/>
              <a:gd name="adj3" fmla="val 4774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F5C72C6E-F015-4D39-939B-5263696EACC7}"/>
              </a:ext>
            </a:extLst>
          </p:cNvPr>
          <p:cNvSpPr/>
          <p:nvPr/>
        </p:nvSpPr>
        <p:spPr>
          <a:xfrm rot="10800000">
            <a:off x="4707422" y="1075931"/>
            <a:ext cx="453358" cy="3732589"/>
          </a:xfrm>
          <a:prstGeom prst="downArrow">
            <a:avLst/>
          </a:prstGeom>
          <a:gradFill>
            <a:gsLst>
              <a:gs pos="0">
                <a:srgbClr val="006580"/>
              </a:gs>
              <a:gs pos="100000">
                <a:srgbClr val="00516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Arrow: Curved Up 35">
            <a:extLst>
              <a:ext uri="{FF2B5EF4-FFF2-40B4-BE49-F238E27FC236}">
                <a16:creationId xmlns:a16="http://schemas.microsoft.com/office/drawing/2014/main" id="{6C57E99B-CA66-41F5-8DAA-F41B3E559A99}"/>
              </a:ext>
            </a:extLst>
          </p:cNvPr>
          <p:cNvSpPr/>
          <p:nvPr/>
        </p:nvSpPr>
        <p:spPr>
          <a:xfrm rot="10800000">
            <a:off x="4182120" y="753435"/>
            <a:ext cx="836297" cy="282719"/>
          </a:xfrm>
          <a:prstGeom prst="curvedUpArrow">
            <a:avLst>
              <a:gd name="adj1" fmla="val 83418"/>
              <a:gd name="adj2" fmla="val 173395"/>
              <a:gd name="adj3" fmla="val 4774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C4465860-66E5-4953-AA98-4A548BD58456}"/>
              </a:ext>
            </a:extLst>
          </p:cNvPr>
          <p:cNvSpPr/>
          <p:nvPr/>
        </p:nvSpPr>
        <p:spPr>
          <a:xfrm>
            <a:off x="4169058" y="1063278"/>
            <a:ext cx="453358" cy="3732589"/>
          </a:xfrm>
          <a:prstGeom prst="downArrow">
            <a:avLst/>
          </a:prstGeom>
          <a:gradFill>
            <a:gsLst>
              <a:gs pos="0">
                <a:srgbClr val="006580"/>
              </a:gs>
              <a:gs pos="100000">
                <a:srgbClr val="00516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Arrow: Curved Up 41">
            <a:extLst>
              <a:ext uri="{FF2B5EF4-FFF2-40B4-BE49-F238E27FC236}">
                <a16:creationId xmlns:a16="http://schemas.microsoft.com/office/drawing/2014/main" id="{B7A0C8CE-B41E-4208-87DB-1B81941E261B}"/>
              </a:ext>
            </a:extLst>
          </p:cNvPr>
          <p:cNvSpPr/>
          <p:nvPr/>
        </p:nvSpPr>
        <p:spPr>
          <a:xfrm>
            <a:off x="4322211" y="4834894"/>
            <a:ext cx="836297" cy="282719"/>
          </a:xfrm>
          <a:prstGeom prst="curvedUpArrow">
            <a:avLst>
              <a:gd name="adj1" fmla="val 83418"/>
              <a:gd name="adj2" fmla="val 173395"/>
              <a:gd name="adj3" fmla="val 4774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40E97750-4BDD-4987-B2DD-919D8D8211D3}"/>
              </a:ext>
            </a:extLst>
          </p:cNvPr>
          <p:cNvSpPr/>
          <p:nvPr/>
        </p:nvSpPr>
        <p:spPr>
          <a:xfrm rot="10800000">
            <a:off x="4715106" y="1063278"/>
            <a:ext cx="453358" cy="3732589"/>
          </a:xfrm>
          <a:prstGeom prst="downArrow">
            <a:avLst/>
          </a:prstGeom>
          <a:gradFill>
            <a:gsLst>
              <a:gs pos="0">
                <a:srgbClr val="006580"/>
              </a:gs>
              <a:gs pos="100000">
                <a:srgbClr val="00516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Arrow: Curved Up 43">
            <a:extLst>
              <a:ext uri="{FF2B5EF4-FFF2-40B4-BE49-F238E27FC236}">
                <a16:creationId xmlns:a16="http://schemas.microsoft.com/office/drawing/2014/main" id="{E961EC65-27F2-483B-9361-7F0B22DE3A0A}"/>
              </a:ext>
            </a:extLst>
          </p:cNvPr>
          <p:cNvSpPr/>
          <p:nvPr/>
        </p:nvSpPr>
        <p:spPr>
          <a:xfrm rot="10800000">
            <a:off x="4189804" y="740782"/>
            <a:ext cx="836297" cy="282719"/>
          </a:xfrm>
          <a:prstGeom prst="curvedUpArrow">
            <a:avLst>
              <a:gd name="adj1" fmla="val 83418"/>
              <a:gd name="adj2" fmla="val 173395"/>
              <a:gd name="adj3" fmla="val 4774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998C93DE-F36B-44DF-9264-A767D7CDC87F}"/>
              </a:ext>
            </a:extLst>
          </p:cNvPr>
          <p:cNvSpPr/>
          <p:nvPr/>
        </p:nvSpPr>
        <p:spPr>
          <a:xfrm>
            <a:off x="4026810" y="3474805"/>
            <a:ext cx="125065" cy="771849"/>
          </a:xfrm>
          <a:prstGeom prst="leftBrace">
            <a:avLst>
              <a:gd name="adj1" fmla="val 3879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8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30" grpId="0" animBg="1"/>
      <p:bldP spid="30" grpId="1" animBg="1"/>
      <p:bldP spid="34" grpId="0" animBg="1"/>
      <p:bldP spid="34" grpId="1" animBg="1"/>
      <p:bldP spid="36" grpId="0" animBg="1"/>
      <p:bldP spid="36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BBB5-4355-4996-9012-F2841DC1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More resources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31B64-F644-41A3-A53E-77B4EE9E70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300" y="1216960"/>
            <a:ext cx="8117072" cy="3333924"/>
          </a:xfrm>
        </p:spPr>
        <p:txBody>
          <a:bodyPr/>
          <a:lstStyle/>
          <a:p>
            <a:pPr marL="0" indent="0">
              <a:buNone/>
            </a:pPr>
            <a:r>
              <a:rPr lang="de-AT" sz="1600" b="1" dirty="0"/>
              <a:t>Help</a:t>
            </a:r>
          </a:p>
          <a:p>
            <a:pPr lvl="1"/>
            <a:r>
              <a:rPr lang="de-AT" sz="1200" dirty="0">
                <a:hlinkClick r:id="rId2"/>
              </a:rPr>
              <a:t>https://help.qlik.com/en-US/connectors/Subsystems/REST_connector_help/Content/Connectors_REST/Create-REST-connection/Create-REST-connection.htm</a:t>
            </a:r>
            <a:r>
              <a:rPr lang="de-AT" sz="1200" dirty="0"/>
              <a:t> 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de-AT" sz="1600" b="1" dirty="0"/>
              <a:t>Code Snippets</a:t>
            </a:r>
            <a:endParaRPr lang="en-US" sz="1600" b="1" dirty="0">
              <a:hlinkClick r:id="rId3"/>
            </a:endParaRPr>
          </a:p>
          <a:p>
            <a:pPr lvl="1"/>
            <a:r>
              <a:rPr lang="en-US" sz="1200" dirty="0">
                <a:hlinkClick r:id="rId3"/>
              </a:rPr>
              <a:t>https://github.com/ChristofSchwarz/qs_script_rest_api</a:t>
            </a:r>
            <a:endParaRPr lang="en-US" sz="1200" dirty="0"/>
          </a:p>
          <a:p>
            <a:pPr lvl="1"/>
            <a:r>
              <a:rPr lang="en-US" sz="1200" dirty="0">
                <a:hlinkClick r:id="rId4"/>
              </a:rPr>
              <a:t>https://github.com/ChristofSchwarz/qs_script_rest_api/blob/master/transposing.md</a:t>
            </a:r>
            <a:endParaRPr lang="en-US" sz="1200" dirty="0"/>
          </a:p>
          <a:p>
            <a:pPr marL="0" indent="0">
              <a:spcBef>
                <a:spcPts val="1500"/>
              </a:spcBef>
              <a:buNone/>
            </a:pPr>
            <a:r>
              <a:rPr lang="de-AT" sz="1600" b="1" dirty="0"/>
              <a:t>Videos</a:t>
            </a:r>
          </a:p>
          <a:p>
            <a:pPr lvl="1"/>
            <a:r>
              <a:rPr lang="de-AT" sz="1200" dirty="0"/>
              <a:t>REST Connector Deluxe (C. Schwarz) </a:t>
            </a:r>
            <a:r>
              <a:rPr lang="de-AT" sz="1200" dirty="0">
                <a:hlinkClick r:id="rId5"/>
              </a:rPr>
              <a:t>https://youtu.be/7m9ZejlzkkY</a:t>
            </a:r>
            <a:r>
              <a:rPr lang="de-AT" sz="1200" dirty="0"/>
              <a:t> </a:t>
            </a:r>
          </a:p>
          <a:p>
            <a:pPr lvl="1"/>
            <a:r>
              <a:rPr lang="de-AT" sz="1200" dirty="0"/>
              <a:t>Qlik and REST (M. Tarallo) </a:t>
            </a:r>
            <a:r>
              <a:rPr lang="de-AT" sz="1200" dirty="0">
                <a:hlinkClick r:id="rId6"/>
              </a:rPr>
              <a:t>https://youtu.be/ibCACdF_tPo</a:t>
            </a:r>
            <a:r>
              <a:rPr lang="de-AT" sz="1200" dirty="0"/>
              <a:t> </a:t>
            </a:r>
          </a:p>
          <a:p>
            <a:pPr lvl="1"/>
            <a:r>
              <a:rPr lang="de-AT" sz="1200" dirty="0"/>
              <a:t>R</a:t>
            </a:r>
            <a:r>
              <a:rPr lang="en-US" sz="1200" dirty="0"/>
              <a:t>EST Connector and Pagination (M. Tarallo) </a:t>
            </a:r>
            <a:r>
              <a:rPr lang="en-US" sz="1200" dirty="0">
                <a:hlinkClick r:id="rId7"/>
              </a:rPr>
              <a:t>https://youtu.be/QlCT55_712I</a:t>
            </a:r>
            <a:endParaRPr lang="en-US" sz="1200" dirty="0"/>
          </a:p>
          <a:p>
            <a:pPr lvl="1"/>
            <a:r>
              <a:rPr lang="de-AT" sz="1200" dirty="0"/>
              <a:t>G</a:t>
            </a:r>
            <a:r>
              <a:rPr lang="en-US" sz="1200" dirty="0" err="1"/>
              <a:t>oogle</a:t>
            </a:r>
            <a:r>
              <a:rPr lang="en-US" sz="1200" dirty="0"/>
              <a:t> Sheet API with Qlik Script (C. Schwarz) </a:t>
            </a:r>
            <a:r>
              <a:rPr lang="en-US" sz="1200" dirty="0">
                <a:hlinkClick r:id="rId8"/>
              </a:rPr>
              <a:t>https://youtu.be/l9sk-v_PTf8</a:t>
            </a:r>
            <a:r>
              <a:rPr lang="en-US" sz="1200" dirty="0"/>
              <a:t> 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0C20B-0027-4ECB-8CE7-2757D4B1AB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6F3C509-B050-B747-B3D3-E9CA80A3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Before we start ... 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929A8B-C8C6-E64F-9A66-10768EB7D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300" y="1389607"/>
            <a:ext cx="3728294" cy="2499956"/>
          </a:xfrm>
        </p:spPr>
        <p:txBody>
          <a:bodyPr/>
          <a:lstStyle/>
          <a:p>
            <a:r>
              <a:rPr lang="de-AT" sz="1800" dirty="0"/>
              <a:t>REST</a:t>
            </a:r>
            <a:endParaRPr lang="en-US" sz="1800" dirty="0"/>
          </a:p>
          <a:p>
            <a:pPr lvl="1"/>
            <a:r>
              <a:rPr lang="en-US" sz="1600" dirty="0"/>
              <a:t>Representational State Transfer</a:t>
            </a:r>
          </a:p>
          <a:p>
            <a:pPr lvl="1"/>
            <a:r>
              <a:rPr lang="en-US" sz="1600" dirty="0"/>
              <a:t>started to spread in 2005</a:t>
            </a:r>
          </a:p>
          <a:p>
            <a:pPr lvl="1"/>
            <a:r>
              <a:rPr lang="en-US" sz="1600" dirty="0"/>
              <a:t>is a design style </a:t>
            </a:r>
          </a:p>
          <a:p>
            <a:pPr lvl="1"/>
            <a:r>
              <a:rPr lang="de-AT" sz="1600" dirty="0"/>
              <a:t>Uses an URI to access information</a:t>
            </a:r>
          </a:p>
          <a:p>
            <a:pPr lvl="1"/>
            <a:r>
              <a:rPr lang="de-AT" sz="1600" dirty="0"/>
              <a:t>Many different data formats</a:t>
            </a:r>
            <a:endParaRPr lang="en-US" sz="1600" dirty="0"/>
          </a:p>
          <a:p>
            <a:pPr marL="0" indent="0">
              <a:buNone/>
            </a:pPr>
            <a:r>
              <a:rPr lang="de-AT" sz="1800" dirty="0"/>
              <a:t> </a:t>
            </a:r>
            <a:endParaRPr lang="en-US" sz="1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0FD13A-3A40-DE4A-A2BC-B175E4CE17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AT" dirty="0"/>
              <a:t>REST vs SOAP</a:t>
            </a:r>
            <a:endParaRPr lang="en-US" dirty="0"/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7FFB1D98-3587-4432-AC8B-E7B6D93C24C7}"/>
              </a:ext>
            </a:extLst>
          </p:cNvPr>
          <p:cNvSpPr/>
          <p:nvPr/>
        </p:nvSpPr>
        <p:spPr>
          <a:xfrm rot="16200000">
            <a:off x="3647944" y="3640149"/>
            <a:ext cx="1176617" cy="1176617"/>
          </a:xfrm>
          <a:prstGeom prst="blockArc">
            <a:avLst>
              <a:gd name="adj1" fmla="val 4237800"/>
              <a:gd name="adj2" fmla="val 0"/>
              <a:gd name="adj3" fmla="val 25000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D276FAEA-C615-4A3E-87D2-0F8519F83430}"/>
              </a:ext>
            </a:extLst>
          </p:cNvPr>
          <p:cNvSpPr/>
          <p:nvPr/>
        </p:nvSpPr>
        <p:spPr>
          <a:xfrm rot="20405990">
            <a:off x="3649533" y="3644118"/>
            <a:ext cx="1176617" cy="1176617"/>
          </a:xfrm>
          <a:prstGeom prst="blockArc">
            <a:avLst>
              <a:gd name="adj1" fmla="val 18507179"/>
              <a:gd name="adj2" fmla="val 0"/>
              <a:gd name="adj3" fmla="val 25000"/>
            </a:avLst>
          </a:prstGeom>
          <a:solidFill>
            <a:srgbClr val="10CF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AE9B3FCA-66B6-40B5-89B9-7440E002DF04}"/>
              </a:ext>
            </a:extLst>
          </p:cNvPr>
          <p:cNvSpPr/>
          <p:nvPr/>
        </p:nvSpPr>
        <p:spPr>
          <a:xfrm rot="17248450">
            <a:off x="3653862" y="3642529"/>
            <a:ext cx="1176617" cy="1176617"/>
          </a:xfrm>
          <a:prstGeom prst="blockArc">
            <a:avLst>
              <a:gd name="adj1" fmla="val 20572180"/>
              <a:gd name="adj2" fmla="val 0"/>
              <a:gd name="adj3" fmla="val 25000"/>
            </a:avLst>
          </a:prstGeom>
          <a:solidFill>
            <a:srgbClr val="87006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199CFB-5200-460F-B0C4-77309700909A}"/>
              </a:ext>
            </a:extLst>
          </p:cNvPr>
          <p:cNvSpPr txBox="1"/>
          <p:nvPr/>
        </p:nvSpPr>
        <p:spPr>
          <a:xfrm>
            <a:off x="4996033" y="3843834"/>
            <a:ext cx="13259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50" dirty="0">
                <a:solidFill>
                  <a:srgbClr val="006580"/>
                </a:solidFill>
                <a:latin typeface="Wingdings" panose="05000000000000000000" pitchFamily="2" charset="2"/>
              </a:rPr>
              <a:t>n</a:t>
            </a: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</a:p>
          <a:p>
            <a:r>
              <a:rPr lang="de-AT" sz="1050" dirty="0">
                <a:solidFill>
                  <a:srgbClr val="10CFC9"/>
                </a:solidFill>
                <a:latin typeface="Wingdings" panose="05000000000000000000" pitchFamily="2" charset="2"/>
              </a:rPr>
              <a:t>n</a:t>
            </a: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SOAP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1050" dirty="0">
                <a:solidFill>
                  <a:srgbClr val="870064"/>
                </a:solidFill>
                <a:latin typeface="Wingdings" panose="05000000000000000000" pitchFamily="2" charset="2"/>
              </a:rPr>
              <a:t>n</a:t>
            </a: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D332A9-8159-4A1F-B319-1A9062044E04}"/>
              </a:ext>
            </a:extLst>
          </p:cNvPr>
          <p:cNvSpPr txBox="1"/>
          <p:nvPr/>
        </p:nvSpPr>
        <p:spPr>
          <a:xfrm>
            <a:off x="3504356" y="3343505"/>
            <a:ext cx="1885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900" b="1" dirty="0">
                <a:latin typeface="Arial" panose="020B0604020202020204" pitchFamily="34" charset="0"/>
                <a:cs typeface="Arial" panose="020B0604020202020204" pitchFamily="34" charset="0"/>
              </a:rPr>
              <a:t>Popularity of REST API in 2019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5B0F9E4-573E-4A7D-8298-EB2E94021079}"/>
              </a:ext>
            </a:extLst>
          </p:cNvPr>
          <p:cNvSpPr txBox="1">
            <a:spLocks/>
          </p:cNvSpPr>
          <p:nvPr/>
        </p:nvSpPr>
        <p:spPr>
          <a:xfrm>
            <a:off x="4825156" y="1389607"/>
            <a:ext cx="3887044" cy="24999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-"/>
              <a:defRPr sz="18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688975" indent="-11430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="0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915988" indent="-112713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144588" indent="-115888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tx1">
                  <a:lumMod val="60000"/>
                  <a:lumOff val="40000"/>
                </a:schemeClr>
              </a:buClr>
              <a:buSzPct val="70000"/>
              <a:buFont typeface="Arial" charset="0"/>
              <a:buChar char="•"/>
              <a:tabLst/>
              <a:defRPr sz="16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SOAP</a:t>
            </a:r>
          </a:p>
          <a:p>
            <a:pPr lvl="1"/>
            <a:r>
              <a:rPr lang="en-US" sz="1600" dirty="0"/>
              <a:t>Simple Object Access Protocol</a:t>
            </a:r>
          </a:p>
          <a:p>
            <a:pPr lvl="1"/>
            <a:r>
              <a:rPr lang="en-US" sz="1600" dirty="0"/>
              <a:t>Is a protocol (“envelope”)</a:t>
            </a:r>
          </a:p>
          <a:p>
            <a:pPr lvl="1"/>
            <a:r>
              <a:rPr lang="de-AT" sz="1600" dirty="0"/>
              <a:t>A</a:t>
            </a:r>
            <a:r>
              <a:rPr lang="en-US" sz="1600" dirty="0"/>
              <a:t> service interface (calling functions)</a:t>
            </a:r>
          </a:p>
          <a:p>
            <a:pPr lvl="1"/>
            <a:r>
              <a:rPr lang="en-US" sz="1600" dirty="0"/>
              <a:t>More overhead</a:t>
            </a:r>
          </a:p>
          <a:p>
            <a:pPr lvl="1"/>
            <a:r>
              <a:rPr lang="en-US" sz="1600" dirty="0"/>
              <a:t>XML data format</a:t>
            </a:r>
            <a:br>
              <a:rPr lang="en-US" sz="16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694975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9FA1AA2-F53A-E245-9660-C51682F9B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2898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6F3C509-B050-B747-B3D3-E9CA80A3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Before we start ... 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0FD13A-3A40-DE4A-A2BC-B175E4CE17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AT" dirty="0"/>
              <a:t>JSON vs XML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7F4512-AFCF-460C-AF06-69D3CBF35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83" y="2123104"/>
            <a:ext cx="3053251" cy="2395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&lt;?xml version="1.0" encoding="UTF-8"?&gt;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&lt;authentication-context&gt;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    &lt;username&gt;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SFMono-Regular"/>
              </a:rPr>
              <a:t>my_username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&lt;/username&gt;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    &lt;password&gt;</a:t>
            </a:r>
            <a:r>
              <a:rPr lang="en-US" altLang="en-US" sz="1200" dirty="0" err="1">
                <a:solidFill>
                  <a:schemeClr val="bg2">
                    <a:lumMod val="50000"/>
                  </a:schemeClr>
                </a:solidFill>
                <a:latin typeface="SFMono-Regular"/>
              </a:rPr>
              <a:t>my_password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&lt;/password&gt;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F92672"/>
                </a:solidFill>
                <a:latin typeface="SFMono-Regular"/>
              </a:rPr>
              <a:t>    &lt;id&gt;</a:t>
            </a:r>
            <a:r>
              <a:rPr lang="en-US" altLang="en-US" sz="1200" dirty="0">
                <a:solidFill>
                  <a:schemeClr val="bg2">
                    <a:lumMod val="50000"/>
                  </a:schemeClr>
                </a:solidFill>
                <a:latin typeface="SFMono-Regular"/>
              </a:rPr>
              <a:t>32443</a:t>
            </a:r>
            <a:r>
              <a:rPr lang="en-US" altLang="en-US" sz="1200" dirty="0">
                <a:solidFill>
                  <a:srgbClr val="F92672"/>
                </a:solidFill>
                <a:latin typeface="SFMono-Regular"/>
              </a:rPr>
              <a:t>&lt;/id&gt;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    &lt;validation-factors&gt;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        &lt;validation-factor&gt;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            &lt;name&gt;</a:t>
            </a:r>
            <a:r>
              <a:rPr lang="en-US" altLang="en-US" sz="1200" dirty="0" err="1">
                <a:solidFill>
                  <a:schemeClr val="bg2">
                    <a:lumMod val="50000"/>
                  </a:schemeClr>
                </a:solidFill>
                <a:latin typeface="SFMono-Regular"/>
              </a:rPr>
              <a:t>remote_address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&lt;/name&gt;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</a:t>
            </a:r>
          </a:p>
          <a:p>
            <a:pPr lvl="0" defTabSz="914400" eaLnBrk="0" hangingPunct="0"/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            &lt;value&gt;</a:t>
            </a:r>
            <a:r>
              <a:rPr lang="en-US" altLang="en-US" sz="1200" dirty="0">
                <a:solidFill>
                  <a:schemeClr val="bg2">
                    <a:lumMod val="50000"/>
                  </a:schemeClr>
                </a:solidFill>
                <a:latin typeface="SFMono-Regular"/>
              </a:rPr>
              <a:t>127.0.0.1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&lt;/value&gt;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        &lt;/validation-factor&gt;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    &lt;/validation-factors&gt;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&lt;/authentication-context&gt;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6ECCA92-676A-4EDC-A818-F5653B7F9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84" y="2118958"/>
            <a:ext cx="3152215" cy="239529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"username"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my_username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"password"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my_password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, </a:t>
            </a:r>
          </a:p>
          <a:p>
            <a:pPr lvl="0" defTabSz="914400" eaLnBrk="0" hangingPunct="0"/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</a:t>
            </a:r>
            <a:r>
              <a:rPr lang="en-US" altLang="en-US" sz="1400" dirty="0">
                <a:solidFill>
                  <a:srgbClr val="F92672"/>
                </a:solidFill>
                <a:latin typeface="SFMono-Regular"/>
              </a:rPr>
              <a:t>"id" </a:t>
            </a:r>
            <a:r>
              <a:rPr lang="en-US" altLang="en-US" sz="1400" dirty="0">
                <a:solidFill>
                  <a:schemeClr val="bg1"/>
                </a:solidFill>
                <a:latin typeface="SFMono-Regular"/>
              </a:rPr>
              <a:t>: </a:t>
            </a:r>
            <a:r>
              <a:rPr lang="en-US" altLang="en-US" sz="1400" dirty="0">
                <a:solidFill>
                  <a:srgbClr val="E6DB74"/>
                </a:solidFill>
                <a:latin typeface="SFMono-Regular"/>
              </a:rPr>
              <a:t>32443</a:t>
            </a:r>
            <a:r>
              <a:rPr lang="en-US" altLang="en-US" sz="1400" dirty="0">
                <a:solidFill>
                  <a:schemeClr val="bg1"/>
                </a:solidFill>
                <a:latin typeface="SFMono-Regular"/>
              </a:rPr>
              <a:t>,</a:t>
            </a:r>
          </a:p>
          <a:p>
            <a:pPr lvl="0" defTabSz="914400" eaLnBrk="0" hangingPunct="0"/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"validation-factors"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: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"validation-factor"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: [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{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"name"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remote_address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"value"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"127.0.0.1"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BD7AC8-F72A-42D3-A832-97126659D0A1}"/>
              </a:ext>
            </a:extLst>
          </p:cNvPr>
          <p:cNvSpPr txBox="1"/>
          <p:nvPr/>
        </p:nvSpPr>
        <p:spPr>
          <a:xfrm>
            <a:off x="5001185" y="1416050"/>
            <a:ext cx="2736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JSON </a:t>
            </a:r>
          </a:p>
          <a:p>
            <a:pPr algn="l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JavaScript Object Notation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CF75B5-265F-4C12-B370-67DC4E61A722}"/>
              </a:ext>
            </a:extLst>
          </p:cNvPr>
          <p:cNvSpPr txBox="1"/>
          <p:nvPr/>
        </p:nvSpPr>
        <p:spPr>
          <a:xfrm>
            <a:off x="848284" y="1416050"/>
            <a:ext cx="400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XML </a:t>
            </a:r>
          </a:p>
          <a:p>
            <a:pPr algn="l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Extensible Markup Language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C21149-F099-4AA1-A3CE-C92EF28B85AF}"/>
              </a:ext>
            </a:extLst>
          </p:cNvPr>
          <p:cNvSpPr txBox="1"/>
          <p:nvPr/>
        </p:nvSpPr>
        <p:spPr>
          <a:xfrm>
            <a:off x="5242468" y="4567284"/>
            <a:ext cx="2495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Strict notation!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91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6F3C509-B050-B747-B3D3-E9CA80A3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Before we start ... 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0FD13A-3A40-DE4A-A2BC-B175E4CE17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AT" dirty="0"/>
              <a:t>JSON vs XML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7F4512-AFCF-460C-AF06-69D3CBF35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15789" y="2123104"/>
            <a:ext cx="3053251" cy="2395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&lt;?xml version="1.0" encoding="UTF-8"?&gt;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&lt;authentication-context&gt;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    &lt;username&gt;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SFMono-Regular"/>
              </a:rPr>
              <a:t>my_username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&lt;/username&gt;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    &lt;password&gt;</a:t>
            </a:r>
            <a:r>
              <a:rPr lang="en-US" altLang="en-US" sz="1200" dirty="0" err="1">
                <a:solidFill>
                  <a:schemeClr val="bg2">
                    <a:lumMod val="50000"/>
                  </a:schemeClr>
                </a:solidFill>
                <a:latin typeface="SFMono-Regular"/>
              </a:rPr>
              <a:t>my_password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&lt;/password&gt;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F92672"/>
                </a:solidFill>
                <a:latin typeface="SFMono-Regular"/>
              </a:rPr>
              <a:t>    &lt;id&gt;</a:t>
            </a:r>
            <a:r>
              <a:rPr lang="en-US" altLang="en-US" sz="1200" dirty="0">
                <a:solidFill>
                  <a:schemeClr val="bg2">
                    <a:lumMod val="50000"/>
                  </a:schemeClr>
                </a:solidFill>
                <a:latin typeface="SFMono-Regular"/>
              </a:rPr>
              <a:t>32443</a:t>
            </a:r>
            <a:r>
              <a:rPr lang="en-US" altLang="en-US" sz="1200" dirty="0">
                <a:solidFill>
                  <a:srgbClr val="F92672"/>
                </a:solidFill>
                <a:latin typeface="SFMono-Regular"/>
              </a:rPr>
              <a:t>&lt;/id&gt;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    &lt;validation-factors&gt;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        &lt;validation-factor&gt;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            &lt;name&gt;</a:t>
            </a:r>
            <a:r>
              <a:rPr lang="en-US" altLang="en-US" sz="1200" dirty="0" err="1">
                <a:solidFill>
                  <a:schemeClr val="bg2">
                    <a:lumMod val="50000"/>
                  </a:schemeClr>
                </a:solidFill>
                <a:latin typeface="SFMono-Regular"/>
              </a:rPr>
              <a:t>remote_address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&lt;/name&gt;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</a:t>
            </a:r>
          </a:p>
          <a:p>
            <a:pPr lvl="0" defTabSz="914400" eaLnBrk="0" hangingPunct="0"/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            &lt;value&gt;</a:t>
            </a:r>
            <a:r>
              <a:rPr lang="en-US" altLang="en-US" sz="1200" dirty="0">
                <a:solidFill>
                  <a:schemeClr val="bg2">
                    <a:lumMod val="50000"/>
                  </a:schemeClr>
                </a:solidFill>
                <a:latin typeface="SFMono-Regular"/>
              </a:rPr>
              <a:t>127.0.0.1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&lt;/value&gt;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        &lt;/validation-factor&gt;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    &lt;/validation-factors&gt;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&lt;/authentication-context&gt;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6ECCA92-676A-4EDC-A818-F5653B7F9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112" y="2118958"/>
            <a:ext cx="3152215" cy="239529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"username"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my_username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"password"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my_password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, </a:t>
            </a:r>
          </a:p>
          <a:p>
            <a:pPr lvl="0" defTabSz="914400" eaLnBrk="0" hangingPunct="0"/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</a:t>
            </a:r>
            <a:r>
              <a:rPr lang="en-US" altLang="en-US" sz="1400" dirty="0">
                <a:solidFill>
                  <a:srgbClr val="F92672"/>
                </a:solidFill>
                <a:latin typeface="SFMono-Regular"/>
              </a:rPr>
              <a:t>"id" </a:t>
            </a:r>
            <a:r>
              <a:rPr lang="en-US" altLang="en-US" sz="1400" dirty="0">
                <a:solidFill>
                  <a:schemeClr val="bg1"/>
                </a:solidFill>
                <a:latin typeface="SFMono-Regular"/>
              </a:rPr>
              <a:t>: </a:t>
            </a:r>
            <a:r>
              <a:rPr lang="en-US" altLang="en-US" sz="1400" dirty="0">
                <a:solidFill>
                  <a:srgbClr val="E6DB74"/>
                </a:solidFill>
                <a:latin typeface="SFMono-Regular"/>
              </a:rPr>
              <a:t>32443</a:t>
            </a:r>
            <a:r>
              <a:rPr lang="en-US" altLang="en-US" sz="1400" dirty="0">
                <a:solidFill>
                  <a:schemeClr val="bg1"/>
                </a:solidFill>
                <a:latin typeface="SFMono-Regular"/>
              </a:rPr>
              <a:t>,</a:t>
            </a:r>
          </a:p>
          <a:p>
            <a:pPr lvl="0" defTabSz="914400" eaLnBrk="0" hangingPunct="0"/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"validation-factors"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: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"validation-factor"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: [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{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"name"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remote_address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"value"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"127.0.0.1"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BD7AC8-F72A-42D3-A832-97126659D0A1}"/>
              </a:ext>
            </a:extLst>
          </p:cNvPr>
          <p:cNvSpPr txBox="1"/>
          <p:nvPr/>
        </p:nvSpPr>
        <p:spPr>
          <a:xfrm>
            <a:off x="2537113" y="1416050"/>
            <a:ext cx="2736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JSON </a:t>
            </a:r>
          </a:p>
          <a:p>
            <a:pPr algn="l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JavaScript Object Notation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CF75B5-265F-4C12-B370-67DC4E61A722}"/>
              </a:ext>
            </a:extLst>
          </p:cNvPr>
          <p:cNvSpPr txBox="1"/>
          <p:nvPr/>
        </p:nvSpPr>
        <p:spPr>
          <a:xfrm>
            <a:off x="-1615788" y="1416050"/>
            <a:ext cx="4003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XML </a:t>
            </a:r>
          </a:p>
          <a:p>
            <a:pPr algn="l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Extensible Markup Language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C21149-F099-4AA1-A3CE-C92EF28B85AF}"/>
              </a:ext>
            </a:extLst>
          </p:cNvPr>
          <p:cNvSpPr txBox="1"/>
          <p:nvPr/>
        </p:nvSpPr>
        <p:spPr>
          <a:xfrm>
            <a:off x="2778396" y="4567284"/>
            <a:ext cx="2495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Strict notation!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89EB811-4006-485F-AAEB-13B7B8448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4120" y="2112759"/>
            <a:ext cx="3152215" cy="239529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username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my_username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password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my_password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, </a:t>
            </a:r>
          </a:p>
          <a:p>
            <a:pPr lvl="0" defTabSz="914400" eaLnBrk="0" hangingPunct="0"/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</a:t>
            </a:r>
            <a:r>
              <a:rPr lang="en-US" altLang="en-US" sz="1400" dirty="0">
                <a:solidFill>
                  <a:srgbClr val="F92672"/>
                </a:solidFill>
                <a:latin typeface="SFMono-Regular"/>
              </a:rPr>
              <a:t>id </a:t>
            </a:r>
            <a:r>
              <a:rPr lang="en-US" altLang="en-US" sz="1400" dirty="0">
                <a:solidFill>
                  <a:schemeClr val="bg1"/>
                </a:solidFill>
                <a:latin typeface="SFMono-Regular"/>
              </a:rPr>
              <a:t>: </a:t>
            </a:r>
            <a:r>
              <a:rPr lang="en-US" altLang="en-US" sz="1400" dirty="0">
                <a:solidFill>
                  <a:srgbClr val="E6DB74"/>
                </a:solidFill>
                <a:latin typeface="SFMono-Regular"/>
              </a:rPr>
              <a:t>32443</a:t>
            </a:r>
            <a:r>
              <a:rPr lang="en-US" altLang="en-US" sz="1400" dirty="0">
                <a:solidFill>
                  <a:schemeClr val="bg1"/>
                </a:solidFill>
                <a:latin typeface="SFMono-Regular"/>
              </a:rPr>
              <a:t>,</a:t>
            </a:r>
          </a:p>
          <a:p>
            <a:pPr lvl="0" defTabSz="914400" eaLnBrk="0" hangingPunct="0"/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"validation-factors"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: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"validation-factor"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: [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{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: </a:t>
            </a:r>
            <a:r>
              <a:rPr lang="en-US" altLang="en-US" sz="1400" dirty="0">
                <a:solidFill>
                  <a:srgbClr val="E6DB74"/>
                </a:solidFill>
                <a:latin typeface="SFMono-Regular"/>
              </a:rPr>
              <a:t>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remote_address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SFMono-Regular"/>
              </a:rPr>
              <a:t>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: </a:t>
            </a:r>
            <a:r>
              <a:rPr lang="en-US" altLang="en-US" sz="1400" dirty="0">
                <a:solidFill>
                  <a:srgbClr val="E6DB74"/>
                </a:solidFill>
                <a:latin typeface="SFMono-Regular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SFMono-Regular"/>
              </a:rPr>
              <a:t>127.0.0.1'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8F8F2"/>
                </a:solidFill>
                <a:latin typeface="SFMono-Regular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A43D64-05D4-4039-982E-51CA2E3F6D39}"/>
              </a:ext>
            </a:extLst>
          </p:cNvPr>
          <p:cNvSpPr txBox="1"/>
          <p:nvPr/>
        </p:nvSpPr>
        <p:spPr>
          <a:xfrm>
            <a:off x="6115404" y="4561085"/>
            <a:ext cx="2495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Relaxed notation ...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A86722-5667-4220-B8CE-7D26D1A6DB34}"/>
              </a:ext>
            </a:extLst>
          </p:cNvPr>
          <p:cNvCxnSpPr>
            <a:cxnSpLocks/>
          </p:cNvCxnSpPr>
          <p:nvPr/>
        </p:nvCxnSpPr>
        <p:spPr>
          <a:xfrm flipV="1">
            <a:off x="5958038" y="2000825"/>
            <a:ext cx="2964581" cy="2595334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187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568D9C-09E1-C04A-87AE-9A56E50E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and test the API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15F53C-6E9F-964A-92FD-35A7A85404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AT" dirty="0"/>
              <a:t>Using a tool like Postman</a:t>
            </a:r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AF0B4DA4-009D-4101-89C1-0A6E5E6C12CB}"/>
              </a:ext>
            </a:extLst>
          </p:cNvPr>
          <p:cNvSpPr txBox="1">
            <a:spLocks/>
          </p:cNvSpPr>
          <p:nvPr/>
        </p:nvSpPr>
        <p:spPr>
          <a:xfrm>
            <a:off x="501697" y="2857663"/>
            <a:ext cx="4070303" cy="854178"/>
          </a:xfrm>
          <a:prstGeom prst="rect">
            <a:avLst/>
          </a:prstGeom>
          <a:solidFill>
            <a:srgbClr val="006580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5"/>
              </a:buClr>
              <a:buFontTx/>
              <a:buNone/>
              <a:defRPr sz="2000" b="0" i="0" kern="12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5"/>
              </a:buClr>
              <a:buFontTx/>
              <a:buNone/>
              <a:defRPr sz="1600" b="0" i="0" kern="120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685800" indent="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5"/>
              </a:buClr>
              <a:buFontTx/>
              <a:buNone/>
              <a:defRPr sz="1600" b="0" i="0" kern="120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028700" indent="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5"/>
              </a:buClr>
              <a:buFontTx/>
              <a:buNone/>
              <a:defRPr sz="1600" b="0" i="0" kern="120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371600" indent="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5"/>
              </a:buClr>
              <a:buFontTx/>
              <a:buNone/>
              <a:defRPr sz="1600" b="0" i="0" kern="120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Using the tool Postman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7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2774DD-8FDC-47C9-8810-226E52279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99" y="1862002"/>
            <a:ext cx="3116817" cy="2053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009E27-1EB4-4E11-B58A-C0AC4F33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 with a tool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41CB9-FDB7-4B4A-9B03-EE8A1743F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294" y="1290660"/>
            <a:ext cx="3022600" cy="312194"/>
          </a:xfrm>
        </p:spPr>
        <p:txBody>
          <a:bodyPr/>
          <a:lstStyle/>
          <a:p>
            <a:pPr marL="0" indent="0">
              <a:buNone/>
            </a:pPr>
            <a:r>
              <a:rPr lang="de-AT" sz="1600" dirty="0"/>
              <a:t>www.getpostman.com</a:t>
            </a:r>
            <a:endParaRPr lang="en-US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BF1D3-4A85-42F0-BF37-9EF5BCADB0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AT" dirty="0"/>
              <a:t>For example: Postman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BC955-392A-4143-BCA0-4C80C674F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894" y="1037572"/>
            <a:ext cx="5517243" cy="296356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E25A49-D2A1-4B23-8AB9-F15B2DBC3156}"/>
              </a:ext>
            </a:extLst>
          </p:cNvPr>
          <p:cNvSpPr/>
          <p:nvPr/>
        </p:nvSpPr>
        <p:spPr>
          <a:xfrm>
            <a:off x="3716443" y="4250678"/>
            <a:ext cx="1367066" cy="439737"/>
          </a:xfrm>
          <a:prstGeom prst="roundRect">
            <a:avLst/>
          </a:prstGeom>
          <a:solidFill>
            <a:srgbClr val="097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400" dirty="0"/>
              <a:t>Echo Server</a:t>
            </a:r>
            <a:endParaRPr lang="en-US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7E6044-31BA-4E9E-9281-7FB8D429BC3D}"/>
              </a:ext>
            </a:extLst>
          </p:cNvPr>
          <p:cNvSpPr/>
          <p:nvPr/>
        </p:nvSpPr>
        <p:spPr>
          <a:xfrm>
            <a:off x="6996430" y="4250678"/>
            <a:ext cx="1367066" cy="439737"/>
          </a:xfrm>
          <a:prstGeom prst="roundRect">
            <a:avLst/>
          </a:prstGeom>
          <a:solidFill>
            <a:srgbClr val="097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400" dirty="0"/>
              <a:t>Copy Code</a:t>
            </a:r>
            <a:endParaRPr lang="en-US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6CED38-CBC0-4684-A7B8-E5B5F353ABB3}"/>
              </a:ext>
            </a:extLst>
          </p:cNvPr>
          <p:cNvSpPr/>
          <p:nvPr/>
        </p:nvSpPr>
        <p:spPr>
          <a:xfrm>
            <a:off x="5356436" y="4250678"/>
            <a:ext cx="1367066" cy="439737"/>
          </a:xfrm>
          <a:prstGeom prst="roundRect">
            <a:avLst/>
          </a:prstGeom>
          <a:solidFill>
            <a:srgbClr val="097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400" dirty="0"/>
              <a:t>Mock Server</a:t>
            </a:r>
            <a:endParaRPr lang="en-US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F77A6C-48E9-44C8-A886-AF7B668941E3}"/>
              </a:ext>
            </a:extLst>
          </p:cNvPr>
          <p:cNvSpPr/>
          <p:nvPr/>
        </p:nvSpPr>
        <p:spPr>
          <a:xfrm>
            <a:off x="2076450" y="4250678"/>
            <a:ext cx="1367066" cy="439737"/>
          </a:xfrm>
          <a:prstGeom prst="roundRect">
            <a:avLst/>
          </a:prstGeom>
          <a:solidFill>
            <a:srgbClr val="097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400" dirty="0"/>
              <a:t>Play with API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72341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B1BE-7F5E-4EFC-A264-728D2C9B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Ask for the documentation, test with a tool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8AAB0-A358-4CE3-8943-3EA6424610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300" y="1263179"/>
            <a:ext cx="4546600" cy="3104127"/>
          </a:xfrm>
        </p:spPr>
        <p:txBody>
          <a:bodyPr/>
          <a:lstStyle/>
          <a:p>
            <a:r>
              <a:rPr lang="de-AT" sz="1800" dirty="0"/>
              <a:t>Describe what methods (endpoints) are doing and which parameters they need </a:t>
            </a:r>
          </a:p>
          <a:p>
            <a:r>
              <a:rPr lang="de-AT" sz="1800" dirty="0"/>
              <a:t>Often created with </a:t>
            </a:r>
            <a:r>
              <a:rPr lang="de-AT" sz="1800" dirty="0">
                <a:hlinkClick r:id="rId2"/>
              </a:rPr>
              <a:t>Swagger</a:t>
            </a:r>
            <a:r>
              <a:rPr lang="de-AT" sz="1800" dirty="0"/>
              <a:t> </a:t>
            </a:r>
          </a:p>
          <a:p>
            <a:endParaRPr lang="de-AT" sz="1800" dirty="0"/>
          </a:p>
          <a:p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BF384-0DEC-472E-AAEB-6005666CC3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AT" dirty="0"/>
              <a:t>Documention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30A36-CE72-43DB-ADF4-ED61719C328D}"/>
              </a:ext>
            </a:extLst>
          </p:cNvPr>
          <p:cNvSpPr txBox="1"/>
          <p:nvPr/>
        </p:nvSpPr>
        <p:spPr>
          <a:xfrm>
            <a:off x="596900" y="2375426"/>
            <a:ext cx="3098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Sending Request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600" dirty="0"/>
              <a:t>Method (GET, POST, PUT 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600" dirty="0"/>
              <a:t>Path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600" dirty="0"/>
              <a:t>QueryString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600" dirty="0"/>
              <a:t>http-headers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600" dirty="0"/>
              <a:t>Body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39F2C7DE-94B0-4855-8A23-8399A6695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741" y="1708074"/>
            <a:ext cx="3196447" cy="2473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04F911-D7BC-49B4-9B50-C46FE0D5F420}"/>
              </a:ext>
            </a:extLst>
          </p:cNvPr>
          <p:cNvSpPr/>
          <p:nvPr/>
        </p:nvSpPr>
        <p:spPr>
          <a:xfrm>
            <a:off x="2981405" y="4213418"/>
            <a:ext cx="5733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de-AT" dirty="0"/>
          </a:p>
          <a:p>
            <a:pPr algn="r"/>
            <a:r>
              <a:rPr lang="de-AT" sz="1000" dirty="0">
                <a:latin typeface="+mj-lt"/>
              </a:rPr>
              <a:t>Example </a:t>
            </a:r>
            <a:r>
              <a:rPr lang="de-AT" sz="1000" dirty="0">
                <a:latin typeface="+mj-lt"/>
                <a:hlinkClick r:id="rId5"/>
              </a:rPr>
              <a:t>https://help.qlik.com/en-US/sense-developer/April2019/APIs/repositoryserviceapi</a:t>
            </a:r>
            <a:endParaRPr lang="de-AT" sz="1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BBFBB-F25E-48A9-82BE-2223F90469D7}"/>
              </a:ext>
            </a:extLst>
          </p:cNvPr>
          <p:cNvSpPr txBox="1"/>
          <p:nvPr/>
        </p:nvSpPr>
        <p:spPr>
          <a:xfrm>
            <a:off x="3458351" y="2375426"/>
            <a:ext cx="28384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Receiving Answer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600" dirty="0"/>
              <a:t>Response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600" dirty="0"/>
              <a:t>Body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271338"/>
      </p:ext>
    </p:extLst>
  </p:cSld>
  <p:clrMapOvr>
    <a:masterClrMapping/>
  </p:clrMapOvr>
</p:sld>
</file>

<file path=ppt/theme/theme1.xml><?xml version="1.0" encoding="utf-8"?>
<a:theme xmlns:a="http://schemas.openxmlformats.org/drawingml/2006/main" name="boxi_talend_corporate_deck_2015">
  <a:themeElements>
    <a:clrScheme name="Custom 11">
      <a:dk1>
        <a:srgbClr val="545659"/>
      </a:dk1>
      <a:lt1>
        <a:srgbClr val="FFFFFF"/>
      </a:lt1>
      <a:dk2>
        <a:srgbClr val="244B59"/>
      </a:dk2>
      <a:lt2>
        <a:srgbClr val="1C345E"/>
      </a:lt2>
      <a:accent1>
        <a:srgbClr val="006580"/>
      </a:accent1>
      <a:accent2>
        <a:srgbClr val="870064"/>
      </a:accent2>
      <a:accent3>
        <a:srgbClr val="005CB9"/>
      </a:accent3>
      <a:accent4>
        <a:srgbClr val="156838"/>
      </a:accent4>
      <a:accent5>
        <a:srgbClr val="009845"/>
      </a:accent5>
      <a:accent6>
        <a:srgbClr val="655DC6"/>
      </a:accent6>
      <a:hlink>
        <a:srgbClr val="274B5A"/>
      </a:hlink>
      <a:folHlink>
        <a:srgbClr val="18678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QlikQonnections_Template_2019" id="{319F40BC-2184-5F40-99A5-635825C8D7B2}" vid="{F7F02BAE-A705-E948-AB46-19E03A1AD6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DFED1494DBE34E94777EF6D8E7DE33" ma:contentTypeVersion="2" ma:contentTypeDescription="Create a new document." ma:contentTypeScope="" ma:versionID="a8a27ac98aaeac741baac7fba1772e1d">
  <xsd:schema xmlns:xsd="http://www.w3.org/2001/XMLSchema" xmlns:xs="http://www.w3.org/2001/XMLSchema" xmlns:p="http://schemas.microsoft.com/office/2006/metadata/properties" xmlns:ns2="9a65ab6e-1198-49d7-a1c7-eb06ebd1a0d8" targetNamespace="http://schemas.microsoft.com/office/2006/metadata/properties" ma:root="true" ma:fieldsID="432f07bfc9078d4531f904bf38307f1a" ns2:_="">
    <xsd:import namespace="9a65ab6e-1198-49d7-a1c7-eb06ebd1a0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65ab6e-1198-49d7-a1c7-eb06ebd1a0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3E2E52-8F9A-4B59-861F-C1303513C176}">
  <ds:schemaRefs>
    <ds:schemaRef ds:uri="http://schemas.microsoft.com/office/infopath/2007/PartnerControls"/>
    <ds:schemaRef ds:uri="9a65ab6e-1198-49d7-a1c7-eb06ebd1a0d8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BBB4165-F74F-4BC2-A7AB-DD491152EB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3B3632-DF9E-410F-888F-4AA91EFC3A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65ab6e-1198-49d7-a1c7-eb06ebd1a0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QlikQonnections_Template_2019</Template>
  <TotalTime>5634</TotalTime>
  <Words>3107</Words>
  <Application>Microsoft Office PowerPoint</Application>
  <PresentationFormat>On-screen Show (16:9)</PresentationFormat>
  <Paragraphs>872</Paragraphs>
  <Slides>40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ＭＳ Ｐゴシック</vt:lpstr>
      <vt:lpstr>Arial</vt:lpstr>
      <vt:lpstr>Calibri</vt:lpstr>
      <vt:lpstr>Consolas</vt:lpstr>
      <vt:lpstr>Helvetica</vt:lpstr>
      <vt:lpstr>MS Shell Dlg 2</vt:lpstr>
      <vt:lpstr>SFMono-Regular</vt:lpstr>
      <vt:lpstr>Wingdings</vt:lpstr>
      <vt:lpstr>boxi_talend_corporate_deck_2015</vt:lpstr>
      <vt:lpstr>PowerPoint Presentation</vt:lpstr>
      <vt:lpstr>Agenda </vt:lpstr>
      <vt:lpstr>What`s out there in the jungle?</vt:lpstr>
      <vt:lpstr>Before we start ...  </vt:lpstr>
      <vt:lpstr>Before we start ...  </vt:lpstr>
      <vt:lpstr>Before we start ...  </vt:lpstr>
      <vt:lpstr>Understand and test the API </vt:lpstr>
      <vt:lpstr>Test with a tool</vt:lpstr>
      <vt:lpstr>Ask for the documentation, test with a tool</vt:lpstr>
      <vt:lpstr>Working with REST APIs</vt:lpstr>
      <vt:lpstr>Embrace Qlik Scripting </vt:lpstr>
      <vt:lpstr>Qlik REST Connector under the hood</vt:lpstr>
      <vt:lpstr>Qlik REST Connector under the hood</vt:lpstr>
      <vt:lpstr>PowerPoint Presentation</vt:lpstr>
      <vt:lpstr>PowerPoint Presentation</vt:lpstr>
      <vt:lpstr>Set up 2 placeholder REST-connections </vt:lpstr>
      <vt:lpstr>PowerPoint Presentation</vt:lpstr>
      <vt:lpstr>PowerPoint Presentation</vt:lpstr>
      <vt:lpstr>Part 1/2) Select Syntax</vt:lpstr>
      <vt:lpstr>Part 2/2) Endpoint parameters</vt:lpstr>
      <vt:lpstr>PowerPoint Presentation</vt:lpstr>
      <vt:lpstr>PowerPoint Presentation</vt:lpstr>
      <vt:lpstr>PowerPoint Presentation</vt:lpstr>
      <vt:lpstr>Some Qlik Script Tricks</vt:lpstr>
      <vt:lpstr>Receiving an access token</vt:lpstr>
      <vt:lpstr>Date handling </vt:lpstr>
      <vt:lpstr>Date handling </vt:lpstr>
      <vt:lpstr>Date handling </vt:lpstr>
      <vt:lpstr>Transposing Arrays</vt:lpstr>
      <vt:lpstr>Transposing Arrays</vt:lpstr>
      <vt:lpstr>Transposing Arrays</vt:lpstr>
      <vt:lpstr>Transposing Arrays</vt:lpstr>
      <vt:lpstr>Transposing Arrays</vt:lpstr>
      <vt:lpstr>Transposing Arrays</vt:lpstr>
      <vt:lpstr>Paging with REST APIs</vt:lpstr>
      <vt:lpstr>Tricks for Paging, OData</vt:lpstr>
      <vt:lpstr>Tricks for Paging</vt:lpstr>
      <vt:lpstr>Tricks for Paging</vt:lpstr>
      <vt:lpstr>More 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Christof Schwarz</dc:creator>
  <cp:lastModifiedBy>Christof Schwarz</cp:lastModifiedBy>
  <cp:revision>84</cp:revision>
  <cp:lastPrinted>2018-08-31T00:12:57Z</cp:lastPrinted>
  <dcterms:created xsi:type="dcterms:W3CDTF">2019-03-08T07:16:40Z</dcterms:created>
  <dcterms:modified xsi:type="dcterms:W3CDTF">2019-05-10T17:13:55Z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ject">
    <vt:lpwstr>IBDROOT</vt:lpwstr>
  </property>
  <property fmtid="{D5CDD505-2E9C-101B-9397-08002B2CF9AE}" pid="3" name="DocTopsCleaned">
    <vt:lpwstr>True</vt:lpwstr>
  </property>
  <property fmtid="{D5CDD505-2E9C-101B-9397-08002B2CF9AE}" pid="4" name="ShowHideDoctop">
    <vt:lpwstr>False</vt:lpwstr>
  </property>
  <property fmtid="{D5CDD505-2E9C-101B-9397-08002B2CF9AE}" pid="5" name="ContentTypeId">
    <vt:lpwstr>0x010100D4DFED1494DBE34E94777EF6D8E7DE33</vt:lpwstr>
  </property>
</Properties>
</file>