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8" r:id="rId10"/>
    <p:sldId id="264" r:id="rId11"/>
    <p:sldId id="263" r:id="rId12"/>
    <p:sldId id="26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C5A6F-EAAC-4173-BCEA-6A002D6000FB}" v="2" dt="2023-04-25T06:48:59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6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BA49-35F7-4A17-A412-BE59F76A293F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3AB-5E62-4BB5-8AF2-208A3D0D69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779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BA49-35F7-4A17-A412-BE59F76A293F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3AB-5E62-4BB5-8AF2-208A3D0D69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210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BA49-35F7-4A17-A412-BE59F76A293F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3AB-5E62-4BB5-8AF2-208A3D0D69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9650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BA49-35F7-4A17-A412-BE59F76A293F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3AB-5E62-4BB5-8AF2-208A3D0D69B6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4034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BA49-35F7-4A17-A412-BE59F76A293F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3AB-5E62-4BB5-8AF2-208A3D0D69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0765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BA49-35F7-4A17-A412-BE59F76A293F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3AB-5E62-4BB5-8AF2-208A3D0D69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8574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BA49-35F7-4A17-A412-BE59F76A293F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3AB-5E62-4BB5-8AF2-208A3D0D69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1015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BA49-35F7-4A17-A412-BE59F76A293F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3AB-5E62-4BB5-8AF2-208A3D0D69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9870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BA49-35F7-4A17-A412-BE59F76A293F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3AB-5E62-4BB5-8AF2-208A3D0D69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30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BA49-35F7-4A17-A412-BE59F76A293F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3AB-5E62-4BB5-8AF2-208A3D0D69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488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BA49-35F7-4A17-A412-BE59F76A293F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3AB-5E62-4BB5-8AF2-208A3D0D69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295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BA49-35F7-4A17-A412-BE59F76A293F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3AB-5E62-4BB5-8AF2-208A3D0D69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466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BA49-35F7-4A17-A412-BE59F76A293F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3AB-5E62-4BB5-8AF2-208A3D0D69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899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BA49-35F7-4A17-A412-BE59F76A293F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3AB-5E62-4BB5-8AF2-208A3D0D69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124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BA49-35F7-4A17-A412-BE59F76A293F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3AB-5E62-4BB5-8AF2-208A3D0D69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971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BA49-35F7-4A17-A412-BE59F76A293F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3AB-5E62-4BB5-8AF2-208A3D0D69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691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BA49-35F7-4A17-A412-BE59F76A293F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3AB-5E62-4BB5-8AF2-208A3D0D69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696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9EBA49-35F7-4A17-A412-BE59F76A293F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043AB-5E62-4BB5-8AF2-208A3D0D69B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3706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3A9567-CF64-3AF5-89A1-CE7529A7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MAC </a:t>
            </a:r>
            <a:r>
              <a:rPr lang="en-GB" dirty="0" err="1"/>
              <a:t>og</a:t>
            </a:r>
            <a:r>
              <a:rPr lang="en-GB" dirty="0"/>
              <a:t> Digital Signatures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0E8AEE-784C-F04F-205A-F241C070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049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5238-5DB0-9938-7B23-88F9DDF5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by step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6241-EC22-97E6-E789-18CED8B8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err="1"/>
              <a:t>parter</a:t>
            </a:r>
            <a:r>
              <a:rPr lang="en-GB" dirty="0"/>
              <a:t> </a:t>
            </a:r>
            <a:r>
              <a:rPr lang="en-GB" dirty="0" err="1"/>
              <a:t>deler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secret key</a:t>
            </a:r>
          </a:p>
          <a:p>
            <a:r>
              <a:rPr lang="en-GB" dirty="0"/>
              <a:t>Bob </a:t>
            </a:r>
            <a:r>
              <a:rPr lang="en-GB" dirty="0" err="1"/>
              <a:t>generer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MAC </a:t>
            </a:r>
            <a:r>
              <a:rPr lang="en-GB" dirty="0" err="1"/>
              <a:t>gennem</a:t>
            </a:r>
            <a:r>
              <a:rPr lang="en-GB" dirty="0"/>
              <a:t> secret key, </a:t>
            </a:r>
            <a:r>
              <a:rPr lang="en-GB" dirty="0" err="1"/>
              <a:t>besked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MAC </a:t>
            </a:r>
            <a:r>
              <a:rPr lang="en-GB" dirty="0" err="1"/>
              <a:t>algoritme</a:t>
            </a:r>
            <a:endParaRPr lang="en-GB" dirty="0"/>
          </a:p>
          <a:p>
            <a:r>
              <a:rPr lang="en-GB" dirty="0" err="1"/>
              <a:t>Derved</a:t>
            </a:r>
            <a:r>
              <a:rPr lang="en-GB" dirty="0"/>
              <a:t> </a:t>
            </a:r>
            <a:r>
              <a:rPr lang="en-GB" dirty="0" err="1"/>
              <a:t>generes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MAC</a:t>
            </a:r>
          </a:p>
          <a:p>
            <a:r>
              <a:rPr lang="en-GB" dirty="0" err="1"/>
              <a:t>MAC’en</a:t>
            </a:r>
            <a:r>
              <a:rPr lang="en-GB" dirty="0"/>
              <a:t> </a:t>
            </a:r>
            <a:r>
              <a:rPr lang="en-GB" dirty="0" err="1"/>
              <a:t>sendes</a:t>
            </a:r>
            <a:r>
              <a:rPr lang="en-GB" dirty="0"/>
              <a:t> </a:t>
            </a:r>
            <a:r>
              <a:rPr lang="en-GB" dirty="0" err="1"/>
              <a:t>smamen</a:t>
            </a:r>
            <a:r>
              <a:rPr lang="en-GB" dirty="0"/>
              <a:t> med </a:t>
            </a:r>
            <a:r>
              <a:rPr lang="en-GB" dirty="0" err="1"/>
              <a:t>beskeden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modtageren</a:t>
            </a:r>
            <a:endParaRPr lang="en-GB" dirty="0"/>
          </a:p>
          <a:p>
            <a:r>
              <a:rPr lang="en-GB" dirty="0" err="1"/>
              <a:t>Modtageren</a:t>
            </a:r>
            <a:r>
              <a:rPr lang="en-GB" dirty="0"/>
              <a:t> </a:t>
            </a:r>
            <a:r>
              <a:rPr lang="en-GB" dirty="0" err="1"/>
              <a:t>dekryptere</a:t>
            </a:r>
            <a:r>
              <a:rPr lang="en-GB" dirty="0"/>
              <a:t> </a:t>
            </a:r>
            <a:r>
              <a:rPr lang="en-GB" dirty="0" err="1"/>
              <a:t>besked</a:t>
            </a:r>
            <a:r>
              <a:rPr lang="en-GB" dirty="0"/>
              <a:t>.</a:t>
            </a:r>
          </a:p>
          <a:p>
            <a:r>
              <a:rPr lang="en-GB" dirty="0" err="1"/>
              <a:t>Modtager</a:t>
            </a:r>
            <a:r>
              <a:rPr lang="en-GB" dirty="0"/>
              <a:t> burger secret key + </a:t>
            </a:r>
            <a:r>
              <a:rPr lang="en-GB" dirty="0" err="1"/>
              <a:t>besked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MAC </a:t>
            </a:r>
            <a:r>
              <a:rPr lang="en-GB" dirty="0" err="1"/>
              <a:t>algoritme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genere</a:t>
            </a:r>
            <a:r>
              <a:rPr lang="en-GB" dirty="0"/>
              <a:t> MAC</a:t>
            </a:r>
          </a:p>
          <a:p>
            <a:r>
              <a:rPr lang="en-GB" dirty="0" err="1"/>
              <a:t>Hvis</a:t>
            </a:r>
            <a:r>
              <a:rPr lang="en-GB" dirty="0"/>
              <a:t> MAC er </a:t>
            </a:r>
            <a:r>
              <a:rPr lang="en-GB" dirty="0" err="1"/>
              <a:t>ens</a:t>
            </a:r>
            <a:r>
              <a:rPr lang="en-GB" dirty="0"/>
              <a:t> med den </a:t>
            </a:r>
            <a:r>
              <a:rPr lang="en-GB" dirty="0" err="1"/>
              <a:t>modtagne</a:t>
            </a:r>
            <a:r>
              <a:rPr lang="en-GB" dirty="0"/>
              <a:t>…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4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A109-C57D-AFE7-0B5E-E6E48B1D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MAC vs HMAC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D42D8-200D-C2CD-E446-EA45BB30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 = secret key + message + </a:t>
            </a:r>
            <a:r>
              <a:rPr lang="en-GB" dirty="0" err="1"/>
              <a:t>hashfunction</a:t>
            </a:r>
            <a:endParaRPr lang="en-GB" dirty="0"/>
          </a:p>
          <a:p>
            <a:r>
              <a:rPr lang="en-GB" dirty="0"/>
              <a:t>HMAC = secret key + </a:t>
            </a:r>
            <a:r>
              <a:rPr lang="en-GB" dirty="0" err="1"/>
              <a:t>hmac</a:t>
            </a:r>
            <a:r>
              <a:rPr lang="en-GB" dirty="0"/>
              <a:t> key + message + </a:t>
            </a:r>
            <a:r>
              <a:rPr lang="en-GB" dirty="0" err="1"/>
              <a:t>hashfunction</a:t>
            </a:r>
            <a:endParaRPr lang="en-GB" dirty="0"/>
          </a:p>
          <a:p>
            <a:r>
              <a:rPr lang="en-GB" dirty="0"/>
              <a:t>HMAC </a:t>
            </a:r>
            <a:r>
              <a:rPr lang="en-GB" dirty="0" err="1"/>
              <a:t>bruger</a:t>
            </a:r>
            <a:r>
              <a:rPr lang="en-GB" dirty="0"/>
              <a:t> padding</a:t>
            </a:r>
          </a:p>
          <a:p>
            <a:endParaRPr lang="en-GB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6758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203D-6B05-027E-F641-F2FD55B3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MAC vs Digital Signature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86C3-E470-CED8-1348-F3F0C7BF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Digital Signature:</a:t>
            </a:r>
          </a:p>
          <a:p>
            <a:pPr lvl="1"/>
            <a:r>
              <a:rPr lang="en-GB" dirty="0"/>
              <a:t>PKI (Public key infrastructure)</a:t>
            </a:r>
          </a:p>
          <a:p>
            <a:pPr lvl="1"/>
            <a:r>
              <a:rPr lang="en-GB" dirty="0"/>
              <a:t>Data authentication &amp; non-repudiation</a:t>
            </a:r>
          </a:p>
          <a:p>
            <a:pPr lvl="1"/>
            <a:r>
              <a:rPr lang="en-GB" dirty="0" err="1"/>
              <a:t>Verificeres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enhver</a:t>
            </a:r>
            <a:r>
              <a:rPr lang="en-GB" dirty="0"/>
              <a:t> med public key</a:t>
            </a:r>
          </a:p>
          <a:p>
            <a:pPr lvl="1"/>
            <a:r>
              <a:rPr lang="en-GB" dirty="0" err="1"/>
              <a:t>Integirty</a:t>
            </a:r>
            <a:r>
              <a:rPr lang="en-GB" dirty="0"/>
              <a:t> OG authenticity</a:t>
            </a:r>
          </a:p>
          <a:p>
            <a:pPr lvl="1"/>
            <a:r>
              <a:rPr lang="en-GB" dirty="0" err="1"/>
              <a:t>Langsommere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MAC:</a:t>
            </a:r>
          </a:p>
          <a:p>
            <a:pPr lvl="1"/>
            <a:r>
              <a:rPr lang="en-GB" dirty="0" err="1"/>
              <a:t>Kræver</a:t>
            </a:r>
            <a:r>
              <a:rPr lang="en-GB" dirty="0"/>
              <a:t> secret key</a:t>
            </a:r>
          </a:p>
          <a:p>
            <a:pPr lvl="1"/>
            <a:r>
              <a:rPr lang="en-GB" dirty="0"/>
              <a:t>Data authentication</a:t>
            </a:r>
          </a:p>
          <a:p>
            <a:pPr lvl="1"/>
            <a:r>
              <a:rPr lang="en-GB" dirty="0"/>
              <a:t>Integrity, IKKE authenticity</a:t>
            </a:r>
          </a:p>
          <a:p>
            <a:pPr lvl="1"/>
            <a:r>
              <a:rPr lang="en-GB" dirty="0" err="1"/>
              <a:t>Hurtigere</a:t>
            </a:r>
            <a:endParaRPr lang="en-GB" dirty="0"/>
          </a:p>
          <a:p>
            <a:pPr lvl="1"/>
            <a:r>
              <a:rPr lang="en-GB" dirty="0" err="1"/>
              <a:t>Kræver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PKI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42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98CF-EEDB-C906-B169-203D31F2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Hvor</a:t>
            </a:r>
            <a:r>
              <a:rPr lang="en-GB" dirty="0"/>
              <a:t> </a:t>
            </a:r>
            <a:r>
              <a:rPr lang="en-GB" dirty="0" err="1"/>
              <a:t>bruges</a:t>
            </a:r>
            <a:r>
              <a:rPr lang="en-GB" dirty="0"/>
              <a:t> </a:t>
            </a:r>
            <a:r>
              <a:rPr lang="en-GB" dirty="0" err="1"/>
              <a:t>hvad</a:t>
            </a:r>
            <a:r>
              <a:rPr lang="en-GB" dirty="0"/>
              <a:t>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3C96-2A22-DD79-033C-58CD3B77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Digital signatures:</a:t>
            </a:r>
          </a:p>
          <a:p>
            <a:pPr lvl="1"/>
            <a:r>
              <a:rPr lang="en-GB" dirty="0" err="1"/>
              <a:t>Elektroniske</a:t>
            </a:r>
            <a:r>
              <a:rPr lang="en-GB" dirty="0"/>
              <a:t> </a:t>
            </a:r>
            <a:r>
              <a:rPr lang="en-GB" dirty="0" err="1"/>
              <a:t>transaktioner</a:t>
            </a:r>
            <a:r>
              <a:rPr lang="en-GB" dirty="0"/>
              <a:t> (bank, online </a:t>
            </a:r>
            <a:r>
              <a:rPr lang="en-GB" dirty="0" err="1"/>
              <a:t>handel</a:t>
            </a:r>
            <a:r>
              <a:rPr lang="en-GB" dirty="0"/>
              <a:t>, etc)</a:t>
            </a:r>
          </a:p>
          <a:p>
            <a:pPr lvl="1"/>
            <a:r>
              <a:rPr lang="en-GB" dirty="0"/>
              <a:t>Legal documents</a:t>
            </a:r>
          </a:p>
          <a:p>
            <a:pPr lvl="1"/>
            <a:r>
              <a:rPr lang="en-GB" dirty="0"/>
              <a:t>Software downloads</a:t>
            </a:r>
          </a:p>
          <a:p>
            <a:pPr lvl="1"/>
            <a:r>
              <a:rPr lang="en-GB" dirty="0"/>
              <a:t>Emails</a:t>
            </a:r>
          </a:p>
          <a:p>
            <a:pPr lvl="1"/>
            <a:endParaRPr lang="da-DK" dirty="0"/>
          </a:p>
          <a:p>
            <a:r>
              <a:rPr lang="en-GB" dirty="0"/>
              <a:t>MAC:</a:t>
            </a:r>
          </a:p>
          <a:p>
            <a:pPr lvl="1"/>
            <a:r>
              <a:rPr lang="en-GB" dirty="0"/>
              <a:t>Message authentication</a:t>
            </a:r>
          </a:p>
          <a:p>
            <a:pPr lvl="1"/>
            <a:r>
              <a:rPr lang="en-GB" dirty="0"/>
              <a:t>Password verification</a:t>
            </a:r>
          </a:p>
          <a:p>
            <a:pPr lvl="1"/>
            <a:r>
              <a:rPr lang="en-GB" dirty="0"/>
              <a:t>Key exchange</a:t>
            </a:r>
          </a:p>
          <a:p>
            <a:pPr lvl="1"/>
            <a:r>
              <a:rPr lang="en-GB" dirty="0"/>
              <a:t>Software updates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0640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F693-E817-C60A-F137-6769BC67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Signature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BC19C-C7CA-ED61-5BDF-D2E54345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Svarer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fysisk</a:t>
            </a:r>
            <a:r>
              <a:rPr lang="en-GB" dirty="0"/>
              <a:t> </a:t>
            </a:r>
            <a:r>
              <a:rPr lang="en-GB" dirty="0" err="1"/>
              <a:t>underskrift</a:t>
            </a:r>
            <a:endParaRPr lang="en-GB" dirty="0"/>
          </a:p>
          <a:p>
            <a:r>
              <a:rPr lang="en-GB" dirty="0" err="1"/>
              <a:t>Elektronisk</a:t>
            </a:r>
            <a:r>
              <a:rPr lang="en-GB" dirty="0"/>
              <a:t> verification der:</a:t>
            </a:r>
          </a:p>
          <a:p>
            <a:pPr lvl="1"/>
            <a:r>
              <a:rPr lang="en-GB" dirty="0" err="1"/>
              <a:t>Authenticater</a:t>
            </a:r>
            <a:r>
              <a:rPr lang="en-GB" dirty="0"/>
              <a:t> – </a:t>
            </a:r>
            <a:r>
              <a:rPr lang="en-GB" dirty="0" err="1"/>
              <a:t>besked</a:t>
            </a:r>
            <a:r>
              <a:rPr lang="en-GB" dirty="0"/>
              <a:t> </a:t>
            </a:r>
            <a:r>
              <a:rPr lang="en-GB" dirty="0" err="1"/>
              <a:t>kommer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tiltænkte</a:t>
            </a:r>
            <a:r>
              <a:rPr lang="en-GB" dirty="0"/>
              <a:t> </a:t>
            </a:r>
            <a:r>
              <a:rPr lang="en-GB" dirty="0" err="1"/>
              <a:t>afsender</a:t>
            </a:r>
            <a:endParaRPr lang="en-GB" dirty="0"/>
          </a:p>
          <a:p>
            <a:pPr lvl="1"/>
            <a:r>
              <a:rPr lang="en-GB" dirty="0"/>
              <a:t>Non-repudiation – sender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benægte</a:t>
            </a:r>
            <a:r>
              <a:rPr lang="en-GB" dirty="0"/>
              <a:t> at have </a:t>
            </a:r>
            <a:r>
              <a:rPr lang="en-GB" dirty="0" err="1"/>
              <a:t>sendt</a:t>
            </a:r>
            <a:r>
              <a:rPr lang="en-GB" dirty="0"/>
              <a:t> </a:t>
            </a:r>
            <a:r>
              <a:rPr lang="en-GB" dirty="0" err="1"/>
              <a:t>denne</a:t>
            </a:r>
            <a:r>
              <a:rPr lang="en-GB" dirty="0"/>
              <a:t> </a:t>
            </a:r>
            <a:r>
              <a:rPr lang="en-GB" dirty="0" err="1"/>
              <a:t>besked</a:t>
            </a:r>
            <a:endParaRPr lang="en-GB" dirty="0"/>
          </a:p>
          <a:p>
            <a:pPr lvl="1"/>
            <a:r>
              <a:rPr lang="en-GB" dirty="0"/>
              <a:t>Integrity – </a:t>
            </a:r>
            <a:r>
              <a:rPr lang="en-GB" dirty="0" err="1"/>
              <a:t>besked</a:t>
            </a:r>
            <a:r>
              <a:rPr lang="en-GB" dirty="0"/>
              <a:t> er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blevet</a:t>
            </a:r>
            <a:r>
              <a:rPr lang="en-GB" dirty="0"/>
              <a:t> </a:t>
            </a:r>
            <a:r>
              <a:rPr lang="en-GB" dirty="0" err="1"/>
              <a:t>ændret</a:t>
            </a:r>
            <a:r>
              <a:rPr lang="en-GB" dirty="0"/>
              <a:t> </a:t>
            </a:r>
            <a:r>
              <a:rPr lang="en-GB" dirty="0" err="1"/>
              <a:t>efter</a:t>
            </a:r>
            <a:r>
              <a:rPr lang="en-GB" dirty="0"/>
              <a:t> </a:t>
            </a:r>
            <a:r>
              <a:rPr lang="en-GB" dirty="0" err="1"/>
              <a:t>forsendelse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37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5374-66B3-2C43-28B2-43825A83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fungerer</a:t>
            </a:r>
            <a:r>
              <a:rPr lang="en-GB" dirty="0"/>
              <a:t> det?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DC1A-722C-A59F-BEA9-A660E44B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007309"/>
            <a:ext cx="10515600" cy="4351338"/>
          </a:xfrm>
        </p:spPr>
        <p:txBody>
          <a:bodyPr/>
          <a:lstStyle/>
          <a:p>
            <a:r>
              <a:rPr lang="en-GB" dirty="0" err="1"/>
              <a:t>Assymetrisk</a:t>
            </a:r>
            <a:r>
              <a:rPr lang="en-GB" dirty="0"/>
              <a:t> </a:t>
            </a:r>
            <a:r>
              <a:rPr lang="en-GB" dirty="0" err="1"/>
              <a:t>kryptering</a:t>
            </a:r>
            <a:r>
              <a:rPr lang="en-GB" dirty="0"/>
              <a:t>, den </a:t>
            </a:r>
            <a:r>
              <a:rPr lang="en-GB" dirty="0" err="1"/>
              <a:t>modsatte</a:t>
            </a:r>
            <a:r>
              <a:rPr lang="en-GB" dirty="0"/>
              <a:t> </a:t>
            </a:r>
            <a:r>
              <a:rPr lang="en-GB" dirty="0" err="1"/>
              <a:t>vej</a:t>
            </a:r>
            <a:r>
              <a:rPr lang="en-GB" dirty="0"/>
              <a:t> – Bob </a:t>
            </a:r>
            <a:r>
              <a:rPr lang="en-GB" dirty="0" err="1"/>
              <a:t>bruger</a:t>
            </a:r>
            <a:r>
              <a:rPr lang="en-GB" dirty="0"/>
              <a:t> private key</a:t>
            </a:r>
          </a:p>
          <a:p>
            <a:endParaRPr lang="en-GB" dirty="0"/>
          </a:p>
          <a:p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FC49B-A1DA-F09A-655A-63DC0F656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501" y="1468301"/>
            <a:ext cx="9231772" cy="538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9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CD5E-4485-D131-56FA-4359F844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Forklaring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scenarie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BBE23-4B7A-556F-D652-C47055D1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Key pairs </a:t>
            </a:r>
            <a:r>
              <a:rPr lang="en-GB" dirty="0" err="1"/>
              <a:t>genereres</a:t>
            </a:r>
            <a:endParaRPr lang="en-GB" dirty="0"/>
          </a:p>
          <a:p>
            <a:r>
              <a:rPr lang="en-GB" dirty="0"/>
              <a:t>Bob laver hash </a:t>
            </a:r>
            <a:r>
              <a:rPr lang="en-GB" dirty="0" err="1"/>
              <a:t>af</a:t>
            </a:r>
            <a:r>
              <a:rPr lang="en-GB" dirty="0"/>
              <a:t> plaintext, </a:t>
            </a:r>
            <a:r>
              <a:rPr lang="en-GB" dirty="0" err="1"/>
              <a:t>resultat</a:t>
            </a:r>
            <a:r>
              <a:rPr lang="en-GB" dirty="0"/>
              <a:t> “digest”</a:t>
            </a:r>
          </a:p>
          <a:p>
            <a:r>
              <a:rPr lang="en-GB" dirty="0"/>
              <a:t>Digest </a:t>
            </a:r>
            <a:r>
              <a:rPr lang="en-GB" dirty="0" err="1"/>
              <a:t>krypteres</a:t>
            </a:r>
            <a:r>
              <a:rPr lang="en-GB" dirty="0"/>
              <a:t> med private key - </a:t>
            </a:r>
            <a:r>
              <a:rPr lang="en-GB" dirty="0" err="1"/>
              <a:t>dette</a:t>
            </a:r>
            <a:r>
              <a:rPr lang="en-GB" dirty="0"/>
              <a:t> er den </a:t>
            </a:r>
            <a:r>
              <a:rPr lang="en-GB" dirty="0" err="1"/>
              <a:t>digitale</a:t>
            </a:r>
            <a:r>
              <a:rPr lang="en-GB" dirty="0"/>
              <a:t> </a:t>
            </a:r>
            <a:r>
              <a:rPr lang="en-GB" dirty="0" err="1"/>
              <a:t>signatur</a:t>
            </a:r>
            <a:endParaRPr lang="en-GB" dirty="0"/>
          </a:p>
          <a:p>
            <a:r>
              <a:rPr lang="en-GB" dirty="0"/>
              <a:t>Alice </a:t>
            </a:r>
            <a:r>
              <a:rPr lang="en-GB" dirty="0" err="1"/>
              <a:t>modtager</a:t>
            </a:r>
            <a:r>
              <a:rPr lang="en-GB" dirty="0"/>
              <a:t> </a:t>
            </a:r>
            <a:r>
              <a:rPr lang="en-GB" dirty="0" err="1"/>
              <a:t>besked</a:t>
            </a:r>
            <a:r>
              <a:rPr lang="en-GB" dirty="0"/>
              <a:t> </a:t>
            </a:r>
            <a:r>
              <a:rPr lang="en-GB" dirty="0" err="1"/>
              <a:t>samt</a:t>
            </a:r>
            <a:r>
              <a:rPr lang="en-GB" dirty="0"/>
              <a:t> </a:t>
            </a:r>
            <a:r>
              <a:rPr lang="en-GB" dirty="0" err="1"/>
              <a:t>digitale</a:t>
            </a:r>
            <a:r>
              <a:rPr lang="en-GB" dirty="0"/>
              <a:t> </a:t>
            </a:r>
            <a:r>
              <a:rPr lang="en-GB" dirty="0" err="1"/>
              <a:t>signatur</a:t>
            </a:r>
            <a:endParaRPr lang="en-GB" dirty="0"/>
          </a:p>
          <a:p>
            <a:r>
              <a:rPr lang="en-GB" dirty="0"/>
              <a:t>Alice </a:t>
            </a:r>
            <a:r>
              <a:rPr lang="en-GB" dirty="0" err="1"/>
              <a:t>dekryptere</a:t>
            </a:r>
            <a:r>
              <a:rPr lang="en-GB" dirty="0"/>
              <a:t> </a:t>
            </a:r>
            <a:r>
              <a:rPr lang="en-GB" dirty="0" err="1"/>
              <a:t>signatur</a:t>
            </a:r>
            <a:r>
              <a:rPr lang="en-GB" dirty="0"/>
              <a:t> med Bob’s public key</a:t>
            </a:r>
          </a:p>
          <a:p>
            <a:r>
              <a:rPr lang="en-GB" dirty="0" err="1"/>
              <a:t>Hvis</a:t>
            </a:r>
            <a:r>
              <a:rPr lang="en-GB" dirty="0"/>
              <a:t> det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lykedes</a:t>
            </a:r>
            <a:r>
              <a:rPr lang="en-GB" dirty="0"/>
              <a:t>, </a:t>
            </a:r>
            <a:r>
              <a:rPr lang="en-GB" dirty="0" err="1"/>
              <a:t>ved</a:t>
            </a:r>
            <a:r>
              <a:rPr lang="en-GB" dirty="0"/>
              <a:t> vi at det </a:t>
            </a:r>
            <a:r>
              <a:rPr lang="en-GB" dirty="0" err="1"/>
              <a:t>ikke</a:t>
            </a:r>
            <a:r>
              <a:rPr lang="en-GB" dirty="0"/>
              <a:t> er Bob der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sendt</a:t>
            </a:r>
            <a:r>
              <a:rPr lang="en-GB" dirty="0"/>
              <a:t> </a:t>
            </a:r>
            <a:r>
              <a:rPr lang="en-GB" dirty="0" err="1"/>
              <a:t>denne</a:t>
            </a:r>
            <a:r>
              <a:rPr lang="en-GB" dirty="0"/>
              <a:t> </a:t>
            </a:r>
            <a:r>
              <a:rPr lang="en-GB" dirty="0" err="1"/>
              <a:t>signatur</a:t>
            </a:r>
            <a:r>
              <a:rPr lang="en-GB" dirty="0"/>
              <a:t>.</a:t>
            </a:r>
          </a:p>
          <a:p>
            <a:r>
              <a:rPr lang="en-GB" dirty="0" err="1"/>
              <a:t>Tjekker</a:t>
            </a:r>
            <a:r>
              <a:rPr lang="en-GB" dirty="0"/>
              <a:t> </a:t>
            </a:r>
            <a:r>
              <a:rPr lang="en-GB" dirty="0" err="1"/>
              <a:t>integritet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plaintext</a:t>
            </a:r>
          </a:p>
          <a:p>
            <a:r>
              <a:rPr lang="en-GB" dirty="0"/>
              <a:t>Hasher plaintext med same </a:t>
            </a:r>
            <a:r>
              <a:rPr lang="en-GB" dirty="0" err="1"/>
              <a:t>algoritme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Bob, </a:t>
            </a:r>
            <a:r>
              <a:rPr lang="en-GB" dirty="0" err="1"/>
              <a:t>og</a:t>
            </a:r>
            <a:r>
              <a:rPr lang="en-GB" dirty="0"/>
              <a:t> ser om digest matcher det der er </a:t>
            </a:r>
            <a:r>
              <a:rPr lang="en-GB" dirty="0" err="1"/>
              <a:t>modtaget</a:t>
            </a:r>
            <a:endParaRPr lang="en-GB" dirty="0"/>
          </a:p>
          <a:p>
            <a:r>
              <a:rPr lang="en-GB" dirty="0"/>
              <a:t>Vi </a:t>
            </a:r>
            <a:r>
              <a:rPr lang="en-GB" dirty="0" err="1"/>
              <a:t>ved</a:t>
            </a:r>
            <a:r>
              <a:rPr lang="en-GB" dirty="0"/>
              <a:t> nu Bob er </a:t>
            </a:r>
            <a:r>
              <a:rPr lang="en-GB" dirty="0" err="1"/>
              <a:t>afsender</a:t>
            </a:r>
            <a:r>
              <a:rPr lang="en-GB" dirty="0"/>
              <a:t>, </a:t>
            </a:r>
            <a:r>
              <a:rPr lang="en-GB" dirty="0" err="1"/>
              <a:t>og</a:t>
            </a:r>
            <a:r>
              <a:rPr lang="en-GB" dirty="0"/>
              <a:t> data </a:t>
            </a:r>
            <a:r>
              <a:rPr lang="en-GB" dirty="0" err="1"/>
              <a:t>ikke</a:t>
            </a:r>
            <a:r>
              <a:rPr lang="en-GB" dirty="0"/>
              <a:t> er </a:t>
            </a:r>
            <a:r>
              <a:rPr lang="en-GB" dirty="0" err="1"/>
              <a:t>blevet</a:t>
            </a:r>
            <a:r>
              <a:rPr lang="en-GB" dirty="0"/>
              <a:t> </a:t>
            </a:r>
            <a:r>
              <a:rPr lang="en-GB" dirty="0" err="1"/>
              <a:t>ændret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1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FF30-A04F-0CBC-1065-5763A1CB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Scenarie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9BD0EA-9F94-A921-029F-A32E7732D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540" y="1587532"/>
            <a:ext cx="9795403" cy="4905343"/>
          </a:xfrm>
        </p:spPr>
      </p:pic>
    </p:spTree>
    <p:extLst>
      <p:ext uri="{BB962C8B-B14F-4D97-AF65-F5344CB8AC3E}">
        <p14:creationId xmlns:p14="http://schemas.microsoft.com/office/powerpoint/2010/main" val="51907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3DD7-5F99-8B48-E5D1-B1E0372C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Forskellige</a:t>
            </a:r>
            <a:r>
              <a:rPr lang="en-GB" dirty="0"/>
              <a:t> slags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59A7-64AC-796A-7978-89C32C01E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253"/>
            <a:ext cx="10515600" cy="486971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RSA</a:t>
            </a:r>
          </a:p>
          <a:p>
            <a:pPr lvl="1"/>
            <a:r>
              <a:rPr lang="en-GB" dirty="0"/>
              <a:t>Bruges </a:t>
            </a:r>
            <a:r>
              <a:rPr lang="en-GB" dirty="0" err="1"/>
              <a:t>overalt</a:t>
            </a:r>
            <a:endParaRPr lang="en-GB" dirty="0"/>
          </a:p>
          <a:p>
            <a:pPr lvl="1"/>
            <a:r>
              <a:rPr lang="en-GB" dirty="0" err="1"/>
              <a:t>Baseret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faktorisering</a:t>
            </a:r>
            <a:endParaRPr lang="en-GB" dirty="0"/>
          </a:p>
          <a:p>
            <a:pPr lvl="1"/>
            <a:r>
              <a:rPr lang="en-GB" dirty="0" err="1"/>
              <a:t>Første</a:t>
            </a:r>
            <a:r>
              <a:rPr lang="en-GB" dirty="0"/>
              <a:t> </a:t>
            </a:r>
            <a:r>
              <a:rPr lang="en-GB" dirty="0" err="1"/>
              <a:t>signatur</a:t>
            </a:r>
            <a:r>
              <a:rPr lang="en-GB" dirty="0"/>
              <a:t> </a:t>
            </a:r>
            <a:r>
              <a:rPr lang="en-GB" dirty="0" err="1"/>
              <a:t>algoritme</a:t>
            </a:r>
            <a:endParaRPr lang="en-GB" dirty="0"/>
          </a:p>
          <a:p>
            <a:r>
              <a:rPr lang="en-GB" dirty="0"/>
              <a:t>DSA:</a:t>
            </a:r>
          </a:p>
          <a:p>
            <a:pPr lvl="1"/>
            <a:r>
              <a:rPr lang="en-GB" dirty="0"/>
              <a:t>USA’s </a:t>
            </a:r>
            <a:r>
              <a:rPr lang="en-GB" dirty="0" err="1"/>
              <a:t>regerings</a:t>
            </a:r>
            <a:r>
              <a:rPr lang="en-GB" dirty="0"/>
              <a:t> standard</a:t>
            </a:r>
          </a:p>
          <a:p>
            <a:pPr lvl="1"/>
            <a:r>
              <a:rPr lang="en-GB" dirty="0" err="1"/>
              <a:t>Baseret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diskret</a:t>
            </a:r>
            <a:r>
              <a:rPr lang="en-GB" dirty="0"/>
              <a:t> </a:t>
            </a:r>
            <a:r>
              <a:rPr lang="en-GB" dirty="0" err="1"/>
              <a:t>logaritme</a:t>
            </a:r>
            <a:r>
              <a:rPr lang="en-GB" dirty="0"/>
              <a:t> </a:t>
            </a:r>
            <a:r>
              <a:rPr lang="en-GB" dirty="0" err="1"/>
              <a:t>problemet</a:t>
            </a:r>
            <a:endParaRPr lang="en-GB" dirty="0"/>
          </a:p>
          <a:p>
            <a:r>
              <a:rPr lang="en-GB" dirty="0"/>
              <a:t>ECDSA</a:t>
            </a:r>
          </a:p>
          <a:p>
            <a:pPr lvl="1"/>
            <a:r>
              <a:rPr lang="en-GB" dirty="0" err="1"/>
              <a:t>Baseret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DSA</a:t>
            </a:r>
          </a:p>
          <a:p>
            <a:pPr lvl="1"/>
            <a:r>
              <a:rPr lang="en-GB" dirty="0"/>
              <a:t>Bruges I cryptocurrency </a:t>
            </a:r>
            <a:r>
              <a:rPr lang="en-GB" dirty="0" err="1"/>
              <a:t>verdenen</a:t>
            </a:r>
            <a:endParaRPr lang="en-GB" dirty="0"/>
          </a:p>
          <a:p>
            <a:r>
              <a:rPr lang="en-GB" dirty="0" err="1"/>
              <a:t>EdDSA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Bedste</a:t>
            </a:r>
            <a:r>
              <a:rPr lang="en-GB" dirty="0"/>
              <a:t> </a:t>
            </a:r>
            <a:r>
              <a:rPr lang="en-GB" dirty="0" err="1"/>
              <a:t>algoritme</a:t>
            </a:r>
            <a:r>
              <a:rPr lang="en-GB" dirty="0"/>
              <a:t> I </a:t>
            </a:r>
            <a:r>
              <a:rPr lang="en-GB" dirty="0" err="1"/>
              <a:t>dag</a:t>
            </a:r>
            <a:endParaRPr lang="en-GB" dirty="0"/>
          </a:p>
          <a:p>
            <a:pPr lvl="1"/>
            <a:r>
              <a:rPr lang="en-GB" dirty="0" err="1"/>
              <a:t>Brug</a:t>
            </a:r>
            <a:r>
              <a:rPr lang="en-GB" dirty="0"/>
              <a:t> </a:t>
            </a:r>
            <a:r>
              <a:rPr lang="en-GB" dirty="0" err="1"/>
              <a:t>altid</a:t>
            </a:r>
            <a:r>
              <a:rPr lang="en-GB" dirty="0"/>
              <a:t> </a:t>
            </a:r>
            <a:r>
              <a:rPr lang="en-GB" dirty="0" err="1"/>
              <a:t>hvis</a:t>
            </a:r>
            <a:r>
              <a:rPr lang="en-GB" dirty="0"/>
              <a:t> </a:t>
            </a:r>
            <a:r>
              <a:rPr lang="en-GB" dirty="0" err="1"/>
              <a:t>muligt</a:t>
            </a:r>
            <a:endParaRPr lang="da-DK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07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E60C-8C09-FF87-0C1A-92B31284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MAC – </a:t>
            </a:r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fungerer</a:t>
            </a:r>
            <a:r>
              <a:rPr lang="en-GB" dirty="0"/>
              <a:t> det?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BE4C-8F4D-4A8B-0614-2A215979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Message authentication codes</a:t>
            </a:r>
          </a:p>
          <a:p>
            <a:r>
              <a:rPr lang="en-GB" dirty="0" err="1"/>
              <a:t>integritets-sikre</a:t>
            </a:r>
            <a:r>
              <a:rPr lang="en-GB" dirty="0"/>
              <a:t> data</a:t>
            </a:r>
          </a:p>
          <a:p>
            <a:r>
              <a:rPr lang="en-GB" dirty="0" err="1"/>
              <a:t>Scenarie</a:t>
            </a:r>
            <a:r>
              <a:rPr lang="en-GB" dirty="0"/>
              <a:t>: Website login med cookie:</a:t>
            </a:r>
          </a:p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674D4-1D90-A71F-B84E-7BBBC8B66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83" y="3272429"/>
            <a:ext cx="8630094" cy="34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4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7293-F5CC-9BA4-A43D-6A61053F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– </a:t>
            </a:r>
            <a:r>
              <a:rPr lang="en-GB" dirty="0" err="1"/>
              <a:t>modificering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cookie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FD51-4A49-2BBC-6D4D-5984B463C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MitM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ændre</a:t>
            </a:r>
            <a:r>
              <a:rPr lang="en-GB" dirty="0"/>
              <a:t> username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deres</a:t>
            </a:r>
            <a:r>
              <a:rPr lang="en-GB" dirty="0"/>
              <a:t> </a:t>
            </a:r>
            <a:r>
              <a:rPr lang="en-GB" dirty="0" err="1"/>
              <a:t>egen</a:t>
            </a:r>
            <a:endParaRPr lang="en-GB" dirty="0"/>
          </a:p>
          <a:p>
            <a:r>
              <a:rPr lang="en-GB" dirty="0" err="1"/>
              <a:t>Dvs</a:t>
            </a:r>
            <a:r>
              <a:rPr lang="en-GB" dirty="0"/>
              <a:t>. Vi er </a:t>
            </a:r>
            <a:r>
              <a:rPr lang="en-GB" dirty="0" err="1"/>
              <a:t>inde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deres</a:t>
            </a:r>
            <a:r>
              <a:rPr lang="en-GB" dirty="0"/>
              <a:t> </a:t>
            </a:r>
            <a:r>
              <a:rPr lang="en-GB" dirty="0" err="1"/>
              <a:t>konto</a:t>
            </a:r>
            <a:r>
              <a:rPr lang="en-GB" dirty="0"/>
              <a:t> </a:t>
            </a:r>
            <a:r>
              <a:rPr lang="en-GB" dirty="0" err="1"/>
              <a:t>uden</a:t>
            </a:r>
            <a:r>
              <a:rPr lang="en-GB" dirty="0"/>
              <a:t> at vide det</a:t>
            </a:r>
          </a:p>
          <a:p>
            <a:r>
              <a:rPr lang="en-GB" dirty="0" err="1"/>
              <a:t>Løsning</a:t>
            </a:r>
            <a:r>
              <a:rPr lang="en-GB" dirty="0"/>
              <a:t>: MAC</a:t>
            </a:r>
          </a:p>
          <a:p>
            <a:pPr lvl="1"/>
            <a:r>
              <a:rPr lang="en-GB" dirty="0"/>
              <a:t>MAC = hash + key</a:t>
            </a:r>
          </a:p>
          <a:p>
            <a:pPr marL="457200" lvl="1" indent="0">
              <a:buNone/>
            </a:pPr>
            <a:endParaRPr lang="da-DK" dirty="0"/>
          </a:p>
          <a:p>
            <a:pPr marL="457200" lvl="1" indent="0">
              <a:buNone/>
            </a:pPr>
            <a:r>
              <a:rPr lang="da-DK" dirty="0"/>
              <a:t>”Privat hash funktion”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BEBBB-5E3B-236E-77D0-134887FB9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95600"/>
            <a:ext cx="5676842" cy="388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6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FCF2-D188-8D95-A481-35D3A279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Samtale</a:t>
            </a:r>
            <a:r>
              <a:rPr lang="en-GB" dirty="0"/>
              <a:t> </a:t>
            </a:r>
            <a:r>
              <a:rPr lang="en-GB" dirty="0" err="1"/>
              <a:t>scenarie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BC83-748D-3E13-C75C-8A06BE51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Svaghed</a:t>
            </a:r>
            <a:r>
              <a:rPr lang="en-GB" dirty="0"/>
              <a:t> mod “replay attack”</a:t>
            </a:r>
          </a:p>
          <a:p>
            <a:endParaRPr lang="en-GB" dirty="0"/>
          </a:p>
          <a:p>
            <a:r>
              <a:rPr lang="da-DK" dirty="0"/>
              <a:t>Et replay vil ikke kunne tage</a:t>
            </a:r>
          </a:p>
          <a:p>
            <a:pPr marL="0" indent="0">
              <a:buNone/>
            </a:pPr>
            <a:r>
              <a:rPr lang="da-DK" dirty="0"/>
              <a:t>Hensyn til en counter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C5759-18C1-017C-82C7-9501D0F4C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596" y="3312309"/>
            <a:ext cx="3683189" cy="3162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7458D4-7D25-5A02-8E85-572124B78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745" y="3197722"/>
            <a:ext cx="4392207" cy="35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8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420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MAC og Digital Signatures</vt:lpstr>
      <vt:lpstr>Digital Signature</vt:lpstr>
      <vt:lpstr>Hvordan fungerer det?</vt:lpstr>
      <vt:lpstr>Forklaring af scenarie</vt:lpstr>
      <vt:lpstr>Scenarie</vt:lpstr>
      <vt:lpstr>Forskellige slags</vt:lpstr>
      <vt:lpstr>MAC – Hvordan fungerer det?</vt:lpstr>
      <vt:lpstr>Problem – modificering af cookie</vt:lpstr>
      <vt:lpstr>Samtale scenarie</vt:lpstr>
      <vt:lpstr>Step by step</vt:lpstr>
      <vt:lpstr>MAC vs HMAC</vt:lpstr>
      <vt:lpstr>MAC vs Digital Signature</vt:lpstr>
      <vt:lpstr>Hvor bruges hvad?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og Digital Signatures</dc:title>
  <dc:creator>cuihruase uhasdiuhs</dc:creator>
  <cp:lastModifiedBy>cuihruase uhasdiuhs</cp:lastModifiedBy>
  <cp:revision>2</cp:revision>
  <dcterms:created xsi:type="dcterms:W3CDTF">2023-04-23T11:06:50Z</dcterms:created>
  <dcterms:modified xsi:type="dcterms:W3CDTF">2023-04-25T07:13:54Z</dcterms:modified>
</cp:coreProperties>
</file>