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18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1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97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421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59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11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962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39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95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3" name="Picture 3">
            <a:extLst>
              <a:ext uri="{FF2B5EF4-FFF2-40B4-BE49-F238E27FC236}">
                <a16:creationId xmlns:a16="http://schemas.microsoft.com/office/drawing/2014/main" id="{2B11D691-B187-D587-386F-8056AE992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982" r="-1" b="-1"/>
          <a:stretch/>
        </p:blipFill>
        <p:spPr>
          <a:xfrm>
            <a:off x="3068" y="39514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4EB6D-40B6-AA3C-4796-3A134708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408" y="307570"/>
            <a:ext cx="7630931" cy="10537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IDS / IPS &amp; Security Onion</a:t>
            </a:r>
            <a:endParaRPr lang="da-D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98FA1-B9E6-A3A1-71E9-49ADAC2E9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153" y="3264616"/>
            <a:ext cx="8936783" cy="2995863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GB" dirty="0" err="1">
                <a:solidFill>
                  <a:srgbClr val="FFFFFF"/>
                </a:solidFill>
              </a:rPr>
              <a:t>Hvad</a:t>
            </a:r>
            <a:r>
              <a:rPr lang="en-GB" dirty="0">
                <a:solidFill>
                  <a:srgbClr val="FFFFFF"/>
                </a:solidFill>
              </a:rPr>
              <a:t> er IDS?</a:t>
            </a:r>
          </a:p>
          <a:p>
            <a:pPr marL="342900" indent="-342900">
              <a:buFontTx/>
              <a:buChar char="-"/>
            </a:pPr>
            <a:r>
              <a:rPr lang="en-GB" dirty="0" err="1">
                <a:solidFill>
                  <a:srgbClr val="FFFFFF"/>
                </a:solidFill>
              </a:rPr>
              <a:t>Hvad</a:t>
            </a:r>
            <a:r>
              <a:rPr lang="en-GB" dirty="0">
                <a:solidFill>
                  <a:srgbClr val="FFFFFF"/>
                </a:solidFill>
              </a:rPr>
              <a:t> er IPS?</a:t>
            </a:r>
          </a:p>
          <a:p>
            <a:pPr marL="342900" indent="-342900">
              <a:buFontTx/>
              <a:buChar char="-"/>
            </a:pPr>
            <a:r>
              <a:rPr lang="en-GB" dirty="0" err="1">
                <a:solidFill>
                  <a:srgbClr val="FFFFFF"/>
                </a:solidFill>
              </a:rPr>
              <a:t>Typer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af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systemer</a:t>
            </a:r>
            <a:endParaRPr lang="en-GB" dirty="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 err="1">
                <a:solidFill>
                  <a:srgbClr val="FFFFFF"/>
                </a:solidFill>
              </a:rPr>
              <a:t>Moderne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brug</a:t>
            </a:r>
            <a:endParaRPr lang="en-GB" dirty="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 err="1">
                <a:solidFill>
                  <a:srgbClr val="FFFFFF"/>
                </a:solidFill>
              </a:rPr>
              <a:t>Oprettelse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af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signaturer</a:t>
            </a:r>
            <a:endParaRPr lang="en-GB" dirty="0">
              <a:solidFill>
                <a:srgbClr val="FFFFFF"/>
              </a:solidFill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Security Onion</a:t>
            </a:r>
          </a:p>
          <a:p>
            <a:pPr marL="342900" indent="-342900">
              <a:buFontTx/>
              <a:buChar char="-"/>
            </a:pPr>
            <a:r>
              <a:rPr lang="en-GB" dirty="0" err="1">
                <a:solidFill>
                  <a:srgbClr val="FFFFFF"/>
                </a:solidFill>
              </a:rPr>
              <a:t>Eksmpel</a:t>
            </a:r>
            <a:r>
              <a:rPr lang="en-GB" dirty="0">
                <a:solidFill>
                  <a:srgbClr val="FFFFFF"/>
                </a:solidFill>
              </a:rPr>
              <a:t>: </a:t>
            </a:r>
            <a:r>
              <a:rPr lang="en-GB" dirty="0" err="1">
                <a:solidFill>
                  <a:srgbClr val="FFFFFF"/>
                </a:solidFill>
              </a:rPr>
              <a:t>SynFlood</a:t>
            </a:r>
            <a:endParaRPr lang="en-GB" dirty="0">
              <a:solidFill>
                <a:srgbClr val="FFFFFF"/>
              </a:solidFill>
            </a:endParaRPr>
          </a:p>
        </p:txBody>
      </p:sp>
      <p:grpSp>
        <p:nvGrpSpPr>
          <p:cNvPr id="5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61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20078-D62D-A330-FC81-772D8F80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34627" cy="3797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7CC70-8EB6-25D0-FF8A-299C55ED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58" y="171283"/>
            <a:ext cx="4711942" cy="3257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39E311-87CF-BE67-24D7-8D44D750D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7494"/>
            <a:ext cx="7222067" cy="3171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425BD-A713-8065-8438-87C11B5B6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067" y="3797493"/>
            <a:ext cx="4883401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8527-6084-6E4C-F76C-04C87902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et IDS?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45F8-AC8A-7939-7D16-0751AE95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Intrusion detection system</a:t>
            </a:r>
          </a:p>
          <a:p>
            <a:pPr marL="342900" indent="-342900">
              <a:buFontTx/>
              <a:buChar char="-"/>
            </a:pPr>
            <a:r>
              <a:rPr lang="en-GB" dirty="0"/>
              <a:t>*</a:t>
            </a:r>
            <a:r>
              <a:rPr lang="en-GB" dirty="0" err="1"/>
              <a:t>Overvåger</a:t>
            </a:r>
            <a:r>
              <a:rPr lang="en-GB" dirty="0"/>
              <a:t>* </a:t>
            </a:r>
            <a:r>
              <a:rPr lang="en-GB" dirty="0" err="1"/>
              <a:t>netværket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/>
              <a:t>Opfanger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alarmere</a:t>
            </a:r>
            <a:r>
              <a:rPr lang="da-DK" dirty="0"/>
              <a:t> om mistænkelig traffik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Viderelevere</a:t>
            </a:r>
            <a:r>
              <a:rPr lang="en-GB" dirty="0"/>
              <a:t> </a:t>
            </a:r>
            <a:r>
              <a:rPr lang="en-GB" dirty="0" err="1"/>
              <a:t>mistænkelig</a:t>
            </a:r>
            <a:r>
              <a:rPr lang="en-GB" dirty="0"/>
              <a:t> </a:t>
            </a:r>
            <a:r>
              <a:rPr lang="en-GB" dirty="0" err="1"/>
              <a:t>trafik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analyster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/>
              <a:t>Reaktivt</a:t>
            </a:r>
            <a:r>
              <a:rPr lang="en-GB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82341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FBD3-0587-A395-4AF7-FBD6E00B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Hvad</a:t>
            </a:r>
            <a:r>
              <a:rPr lang="en-GB" dirty="0"/>
              <a:t> er et IPS?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44D5-ED4A-D26F-8A5C-A02BCDE3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 err="1"/>
              <a:t>Proaktivt</a:t>
            </a:r>
            <a:r>
              <a:rPr lang="en-GB" dirty="0"/>
              <a:t> system</a:t>
            </a:r>
          </a:p>
          <a:p>
            <a:pPr marL="342900" indent="-342900">
              <a:buFontTx/>
              <a:buChar char="-"/>
            </a:pPr>
            <a:r>
              <a:rPr lang="da-DK" dirty="0"/>
              <a:t>*Håndterer* mistænksom traffik</a:t>
            </a:r>
          </a:p>
          <a:p>
            <a:pPr marL="342900" indent="-342900">
              <a:buFontTx/>
              <a:buChar char="-"/>
            </a:pPr>
            <a:r>
              <a:rPr lang="da-DK" dirty="0"/>
              <a:t>Al data går igennem IPS’en</a:t>
            </a:r>
          </a:p>
          <a:p>
            <a:pPr marL="342900" indent="-342900">
              <a:buFontTx/>
              <a:buChar char="-"/>
            </a:pPr>
            <a:r>
              <a:rPr lang="da-DK" dirty="0"/>
              <a:t>Blokkerer *kendt* ondsindet traffik</a:t>
            </a:r>
          </a:p>
          <a:p>
            <a:pPr marL="342900" indent="-342900">
              <a:buFontTx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201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93F9-C056-8478-5BF6-C5365C2E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IPS/IDS </a:t>
            </a:r>
            <a:r>
              <a:rPr lang="en-GB" dirty="0" err="1"/>
              <a:t>typer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indstillinger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A1BD-3F3F-475C-2F89-F17C8BF3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Network Based / Host Based</a:t>
            </a:r>
          </a:p>
          <a:p>
            <a:pPr marL="342900" indent="-342900">
              <a:buFontTx/>
              <a:buChar char="-"/>
            </a:pPr>
            <a:r>
              <a:rPr lang="en-GB" dirty="0"/>
              <a:t>Signature based</a:t>
            </a:r>
          </a:p>
          <a:p>
            <a:pPr marL="342900" indent="-342900">
              <a:buFontTx/>
              <a:buChar char="-"/>
            </a:pPr>
            <a:r>
              <a:rPr lang="en-GB"/>
              <a:t>Anomly</a:t>
            </a:r>
            <a:r>
              <a:rPr lang="en-GB" dirty="0"/>
              <a:t>-based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43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9B79-1BA9-E021-BB9D-AD3198AE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de I </a:t>
            </a:r>
            <a:r>
              <a:rPr lang="en-GB" dirty="0" err="1"/>
              <a:t>dag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0EF0-72DB-5E0C-1DAB-29E9D3C8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Snort / Suricata</a:t>
            </a:r>
          </a:p>
          <a:p>
            <a:pPr marL="342900" indent="-342900">
              <a:buFontTx/>
              <a:buChar char="-"/>
            </a:pPr>
            <a:r>
              <a:rPr lang="en-GB" dirty="0"/>
              <a:t>Signature based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Opdateringer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regler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“</a:t>
            </a:r>
            <a:r>
              <a:rPr lang="en-GB" dirty="0" err="1"/>
              <a:t>moderne</a:t>
            </a:r>
            <a:r>
              <a:rPr lang="en-GB" dirty="0"/>
              <a:t>” </a:t>
            </a:r>
            <a:r>
              <a:rPr lang="en-GB" dirty="0" err="1"/>
              <a:t>ondsindet</a:t>
            </a:r>
            <a:r>
              <a:rPr lang="en-GB" dirty="0"/>
              <a:t> </a:t>
            </a:r>
            <a:r>
              <a:rPr lang="en-GB" dirty="0" err="1"/>
              <a:t>traffik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Pulled Pork</a:t>
            </a:r>
          </a:p>
        </p:txBody>
      </p:sp>
    </p:spTree>
    <p:extLst>
      <p:ext uri="{BB962C8B-B14F-4D97-AF65-F5344CB8AC3E}">
        <p14:creationId xmlns:p14="http://schemas.microsoft.com/office/powerpoint/2010/main" val="309068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F7BD-D5A8-F9F5-6E4E-172E65A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signaturer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B19E-9C1A-E218-AA0E-FDD610A9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</a:t>
            </a:r>
            <a:r>
              <a:rPr lang="en-US" dirty="0" err="1"/>
              <a:t>tcp</a:t>
            </a:r>
            <a:r>
              <a:rPr lang="en-US" dirty="0"/>
              <a:t> any </a:t>
            </a:r>
            <a:r>
              <a:rPr lang="en-US" dirty="0" err="1"/>
              <a:t>any</a:t>
            </a:r>
            <a:r>
              <a:rPr lang="en-US" dirty="0"/>
              <a:t> -&gt; any </a:t>
            </a:r>
            <a:r>
              <a:rPr lang="en-US" dirty="0" err="1"/>
              <a:t>any</a:t>
            </a:r>
            <a:r>
              <a:rPr lang="en-US" dirty="0"/>
              <a:t> (</a:t>
            </a:r>
            <a:r>
              <a:rPr lang="en-US" dirty="0" err="1"/>
              <a:t>msg:"LOCAL</a:t>
            </a:r>
            <a:r>
              <a:rPr lang="en-US" dirty="0"/>
              <a:t> DOS unusually fast SYN "; flags: S,12; threshold: type both, track </a:t>
            </a:r>
            <a:r>
              <a:rPr lang="en-US" dirty="0" err="1"/>
              <a:t>by_dst</a:t>
            </a:r>
            <a:r>
              <a:rPr lang="en-US" dirty="0"/>
              <a:t>, count 30, seconds 60; </a:t>
            </a:r>
            <a:r>
              <a:rPr lang="en-US" dirty="0" err="1"/>
              <a:t>classtype:misc-activity</a:t>
            </a:r>
            <a:r>
              <a:rPr lang="en-US" dirty="0"/>
              <a:t>; sid:7000045</a:t>
            </a:r>
          </a:p>
          <a:p>
            <a:pPr marL="342900" indent="-342900">
              <a:buFontTx/>
              <a:buChar char="-"/>
            </a:pPr>
            <a:r>
              <a:rPr lang="en-US" dirty="0"/>
              <a:t>Msg</a:t>
            </a:r>
          </a:p>
          <a:p>
            <a:pPr marL="342900" indent="-342900">
              <a:buFontTx/>
              <a:buChar char="-"/>
            </a:pPr>
            <a:r>
              <a:rPr lang="en-US" dirty="0"/>
              <a:t>Flags – </a:t>
            </a:r>
            <a:r>
              <a:rPr lang="en-US" dirty="0" err="1"/>
              <a:t>syn,ack,rest</a:t>
            </a:r>
            <a:r>
              <a:rPr lang="en-US" dirty="0"/>
              <a:t> etc.</a:t>
            </a:r>
          </a:p>
          <a:p>
            <a:pPr marL="342900" indent="-342900">
              <a:buFontTx/>
              <a:buChar char="-"/>
            </a:pPr>
            <a:r>
              <a:rPr lang="en-US" dirty="0"/>
              <a:t>Threshold – </a:t>
            </a:r>
            <a:r>
              <a:rPr lang="en-US" dirty="0" err="1"/>
              <a:t>specificerer</a:t>
            </a:r>
            <a:r>
              <a:rPr lang="en-US" dirty="0"/>
              <a:t> </a:t>
            </a:r>
            <a:r>
              <a:rPr lang="en-US" dirty="0" err="1"/>
              <a:t>krav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BA551-90A4-99EB-FDC2-EF95D1F9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47" y="3633676"/>
            <a:ext cx="3674291" cy="259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1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51D7-19FE-2466-06F2-2E9101EE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- SynFlood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D3917-5EDD-6377-B770-C33F95166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89" y="2522537"/>
            <a:ext cx="9588617" cy="42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1D28-D429-C58A-F314-9AE0C645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Eksempel – Security Onion og Synflood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66FE-330F-A05E-E445-F0146D96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192.168.244.122</a:t>
            </a:r>
          </a:p>
          <a:p>
            <a:endParaRPr lang="en-GB" dirty="0"/>
          </a:p>
          <a:p>
            <a:r>
              <a:rPr lang="en-US" dirty="0" err="1"/>
              <a:t>sudo</a:t>
            </a:r>
            <a:r>
              <a:rPr lang="en-US" dirty="0"/>
              <a:t> nano /opt/so/</a:t>
            </a:r>
            <a:r>
              <a:rPr lang="en-US" dirty="0" err="1"/>
              <a:t>saltstack</a:t>
            </a:r>
            <a:r>
              <a:rPr lang="en-US" dirty="0"/>
              <a:t>/local/salt/</a:t>
            </a:r>
            <a:r>
              <a:rPr lang="en-US" dirty="0" err="1"/>
              <a:t>idstools</a:t>
            </a:r>
            <a:r>
              <a:rPr lang="en-US" dirty="0"/>
              <a:t>/</a:t>
            </a:r>
            <a:r>
              <a:rPr lang="en-US" dirty="0" err="1"/>
              <a:t>local.rules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758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59D8-C58A-72FF-EB95-B610C35D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Indsamling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data med IDS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CBAC-2074-4965-F148-60E54B31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NSM Cycle:</a:t>
            </a:r>
          </a:p>
          <a:p>
            <a:pPr marL="457200" indent="-457200">
              <a:buAutoNum type="arabicPeriod"/>
            </a:pPr>
            <a:r>
              <a:rPr lang="en-GB" dirty="0"/>
              <a:t>Collection</a:t>
            </a:r>
            <a:endParaRPr lang="da-DK" dirty="0"/>
          </a:p>
          <a:p>
            <a:pPr lvl="2"/>
            <a:r>
              <a:rPr lang="da-DK" dirty="0"/>
              <a:t>1.1  Applied Collection framework</a:t>
            </a:r>
          </a:p>
          <a:p>
            <a:pPr lvl="2"/>
            <a:r>
              <a:rPr lang="da-DK" dirty="0"/>
              <a:t>	- Define threats</a:t>
            </a:r>
          </a:p>
          <a:p>
            <a:pPr lvl="2"/>
            <a:r>
              <a:rPr lang="da-DK" dirty="0"/>
              <a:t>	- Quantify risks</a:t>
            </a:r>
          </a:p>
          <a:p>
            <a:pPr lvl="2"/>
            <a:r>
              <a:rPr lang="da-DK" dirty="0"/>
              <a:t>	- Identify data feeds</a:t>
            </a:r>
          </a:p>
          <a:p>
            <a:pPr lvl="2"/>
            <a:r>
              <a:rPr lang="da-DK" dirty="0"/>
              <a:t>	- Narrow focus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49604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Georgia Pro Semibold</vt:lpstr>
      <vt:lpstr>RocaVTI</vt:lpstr>
      <vt:lpstr>IDS / IPS &amp; Security Onion</vt:lpstr>
      <vt:lpstr>Hvad er et IDS?</vt:lpstr>
      <vt:lpstr>Hvad er et IPS?</vt:lpstr>
      <vt:lpstr>IPS/IDS typer og indstillinger</vt:lpstr>
      <vt:lpstr>Hvordan bruges de I dag?</vt:lpstr>
      <vt:lpstr>Hvordan bruges signaturer?</vt:lpstr>
      <vt:lpstr>Eksempel - SynFlood</vt:lpstr>
      <vt:lpstr>Eksempel – Security Onion og Synflood</vt:lpstr>
      <vt:lpstr>Indsamling af data med IDS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/ IPS &amp; Security Onion</dc:title>
  <dc:creator>cuihruase uhasdiuhs</dc:creator>
  <cp:lastModifiedBy>cuihruase uhasdiuhs</cp:lastModifiedBy>
  <cp:revision>7</cp:revision>
  <dcterms:created xsi:type="dcterms:W3CDTF">2022-12-28T14:44:22Z</dcterms:created>
  <dcterms:modified xsi:type="dcterms:W3CDTF">2023-02-07T09:31:17Z</dcterms:modified>
</cp:coreProperties>
</file>