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3" r:id="rId9"/>
    <p:sldId id="262" r:id="rId10"/>
    <p:sldId id="261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B3E6-DEE7-46A2-93B3-438E242C43DE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2900-2D2A-4C99-8702-7E37578084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384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B3E6-DEE7-46A2-93B3-438E242C43DE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2900-2D2A-4C99-8702-7E37578084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014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B3E6-DEE7-46A2-93B3-438E242C43DE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2900-2D2A-4C99-8702-7E37578084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503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B3E6-DEE7-46A2-93B3-438E242C43DE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2900-2D2A-4C99-8702-7E375780842E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781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B3E6-DEE7-46A2-93B3-438E242C43DE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2900-2D2A-4C99-8702-7E37578084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9247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B3E6-DEE7-46A2-93B3-438E242C43DE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2900-2D2A-4C99-8702-7E37578084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6972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B3E6-DEE7-46A2-93B3-438E242C43DE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2900-2D2A-4C99-8702-7E37578084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7086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B3E6-DEE7-46A2-93B3-438E242C43DE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2900-2D2A-4C99-8702-7E37578084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490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B3E6-DEE7-46A2-93B3-438E242C43DE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2900-2D2A-4C99-8702-7E37578084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441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B3E6-DEE7-46A2-93B3-438E242C43DE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2900-2D2A-4C99-8702-7E37578084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530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B3E6-DEE7-46A2-93B3-438E242C43DE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2900-2D2A-4C99-8702-7E37578084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747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B3E6-DEE7-46A2-93B3-438E242C43DE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2900-2D2A-4C99-8702-7E37578084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44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B3E6-DEE7-46A2-93B3-438E242C43DE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2900-2D2A-4C99-8702-7E37578084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597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B3E6-DEE7-46A2-93B3-438E242C43DE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2900-2D2A-4C99-8702-7E37578084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538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B3E6-DEE7-46A2-93B3-438E242C43DE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2900-2D2A-4C99-8702-7E37578084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005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B3E6-DEE7-46A2-93B3-438E242C43DE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2900-2D2A-4C99-8702-7E37578084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59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B3E6-DEE7-46A2-93B3-438E242C43DE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2900-2D2A-4C99-8702-7E37578084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238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16B3E6-DEE7-46A2-93B3-438E242C43DE}" type="datetimeFigureOut">
              <a:rPr lang="da-DK" smtClean="0"/>
              <a:t>07-02-2023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72900-2D2A-4C99-8702-7E37578084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6113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EA2506-C7B0-6BBE-7BDD-11D4B733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Network Segmentation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82F1B0-C3B1-C775-62B5-180EF1A9C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/>
              <a:t>Hvorfor segmenterer sit netværk?</a:t>
            </a:r>
          </a:p>
          <a:p>
            <a:r>
              <a:rPr lang="da-DK" dirty="0"/>
              <a:t>Måder at gøre det på</a:t>
            </a:r>
          </a:p>
          <a:p>
            <a:r>
              <a:rPr lang="da-DK" dirty="0"/>
              <a:t>Fysisk </a:t>
            </a:r>
          </a:p>
          <a:p>
            <a:r>
              <a:rPr lang="da-DK" dirty="0"/>
              <a:t>Logisk</a:t>
            </a:r>
          </a:p>
          <a:p>
            <a:r>
              <a:rPr lang="da-DK" dirty="0"/>
              <a:t>Firewalls</a:t>
            </a:r>
          </a:p>
          <a:p>
            <a:pPr lvl="1"/>
            <a:r>
              <a:rPr lang="da-DK" dirty="0"/>
              <a:t>Stateless</a:t>
            </a:r>
          </a:p>
          <a:p>
            <a:pPr lvl="1"/>
            <a:r>
              <a:rPr lang="da-DK" dirty="0"/>
              <a:t>Stateful</a:t>
            </a:r>
          </a:p>
          <a:p>
            <a:pPr lvl="1"/>
            <a:endParaRPr lang="da-DK" dirty="0"/>
          </a:p>
          <a:p>
            <a:r>
              <a:rPr lang="da-DK" dirty="0"/>
              <a:t>Forskellige niveauer af segmentering</a:t>
            </a:r>
          </a:p>
          <a:p>
            <a:pPr lvl="1"/>
            <a:r>
              <a:rPr lang="da-DK" dirty="0"/>
              <a:t>Air Gap</a:t>
            </a:r>
          </a:p>
          <a:p>
            <a:pPr lvl="1"/>
            <a:r>
              <a:rPr lang="da-DK" dirty="0"/>
              <a:t>Data diode</a:t>
            </a:r>
          </a:p>
          <a:p>
            <a:pPr lvl="1"/>
            <a:r>
              <a:rPr lang="da-DK" dirty="0"/>
              <a:t>DMZ</a:t>
            </a:r>
          </a:p>
        </p:txBody>
      </p:sp>
    </p:spTree>
    <p:extLst>
      <p:ext uri="{BB962C8B-B14F-4D97-AF65-F5344CB8AC3E}">
        <p14:creationId xmlns:p14="http://schemas.microsoft.com/office/powerpoint/2010/main" val="397534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B18D-DB7E-6113-F306-01A77C84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Niveauer af segmentering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5AC65-14D0-8EC1-B860-0EF60C729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41" y="2052918"/>
            <a:ext cx="9713856" cy="338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0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1E33-9FCD-D28D-F8E2-31DFF82D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Nivauer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7D4B-72E0-E91A-EAC6-37C5FB65C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AirGap</a:t>
            </a:r>
          </a:p>
          <a:p>
            <a:r>
              <a:rPr lang="da-DK" dirty="0"/>
              <a:t>Data Diode</a:t>
            </a:r>
          </a:p>
          <a:p>
            <a:r>
              <a:rPr lang="da-DK" dirty="0"/>
              <a:t>DMZ</a:t>
            </a:r>
          </a:p>
          <a:p>
            <a:pPr lvl="1"/>
            <a:r>
              <a:rPr lang="da-DK" dirty="0"/>
              <a:t>Isolerer fra interne netværk</a:t>
            </a:r>
          </a:p>
          <a:p>
            <a:pPr lvl="1"/>
            <a:r>
              <a:rPr lang="da-DK" dirty="0"/>
              <a:t>Til offentligt tilgængelige maskiner</a:t>
            </a:r>
          </a:p>
          <a:p>
            <a:pPr lvl="1"/>
            <a:r>
              <a:rPr lang="da-DK" dirty="0"/>
              <a:t>Limiter  attack surface</a:t>
            </a:r>
          </a:p>
          <a:p>
            <a:pPr lvl="1"/>
            <a:r>
              <a:rPr lang="da-DK" dirty="0"/>
              <a:t>Specificere</a:t>
            </a:r>
          </a:p>
        </p:txBody>
      </p:sp>
    </p:spTree>
    <p:extLst>
      <p:ext uri="{BB962C8B-B14F-4D97-AF65-F5344CB8AC3E}">
        <p14:creationId xmlns:p14="http://schemas.microsoft.com/office/powerpoint/2010/main" val="175595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40B8-3B87-AACC-80F3-6C100E10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Eksempel på segmentering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E2090C-F172-508D-DE6A-AC528E4AF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Mandatory 1:</a:t>
            </a:r>
          </a:p>
          <a:p>
            <a:r>
              <a:rPr lang="da-DK" dirty="0"/>
              <a:t>Tanker:</a:t>
            </a:r>
          </a:p>
          <a:p>
            <a:r>
              <a:rPr lang="da-DK" dirty="0"/>
              <a:t>Sensor i DMZ til data indsamling?</a:t>
            </a:r>
          </a:p>
          <a:p>
            <a:r>
              <a:rPr lang="da-DK" dirty="0"/>
              <a:t>Ekstra DMZ, til database og server hver især?</a:t>
            </a:r>
          </a:p>
          <a:p>
            <a:r>
              <a:rPr lang="da-DK" dirty="0"/>
              <a:t>Ekstra firewall / IPS til DMZ?</a:t>
            </a:r>
          </a:p>
        </p:txBody>
      </p:sp>
    </p:spTree>
    <p:extLst>
      <p:ext uri="{BB962C8B-B14F-4D97-AF65-F5344CB8AC3E}">
        <p14:creationId xmlns:p14="http://schemas.microsoft.com/office/powerpoint/2010/main" val="370084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1AA9-0AE7-9FAB-038C-0A2B304C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Hvorfor segmentere sit netværk?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C49A-A7FA-3B8E-709C-E747F475A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Håndterbarhed</a:t>
            </a:r>
          </a:p>
          <a:p>
            <a:r>
              <a:rPr lang="da-DK" dirty="0"/>
              <a:t>Performance,  network congestion, scalable.</a:t>
            </a:r>
          </a:p>
          <a:p>
            <a:r>
              <a:rPr lang="da-DK" dirty="0"/>
              <a:t>Sikkerhed, isolere angreb, mindre forensics arbejde</a:t>
            </a:r>
          </a:p>
          <a:p>
            <a:endParaRPr lang="da-DK" dirty="0"/>
          </a:p>
          <a:p>
            <a:r>
              <a:rPr lang="da-DK" dirty="0"/>
              <a:t>Scope of damage</a:t>
            </a:r>
          </a:p>
        </p:txBody>
      </p:sp>
    </p:spTree>
    <p:extLst>
      <p:ext uri="{BB962C8B-B14F-4D97-AF65-F5344CB8AC3E}">
        <p14:creationId xmlns:p14="http://schemas.microsoft.com/office/powerpoint/2010/main" val="265476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5E48-0722-CF52-C9D6-CFD1CFAA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Måder at segmentere på - Fysisk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7B2C3-2D92-ABFF-9FDC-F7849362A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Subnettting</a:t>
            </a:r>
          </a:p>
          <a:p>
            <a:pPr lvl="1"/>
            <a:r>
              <a:rPr lang="da-DK" dirty="0"/>
              <a:t>Èt stort netværk til flere små</a:t>
            </a:r>
          </a:p>
          <a:p>
            <a:pPr lvl="1"/>
            <a:r>
              <a:rPr lang="da-DK" dirty="0"/>
              <a:t>Broadcast</a:t>
            </a:r>
          </a:p>
          <a:p>
            <a:pPr lvl="1"/>
            <a:r>
              <a:rPr lang="da-DK" dirty="0"/>
              <a:t>Network congestion</a:t>
            </a:r>
          </a:p>
          <a:p>
            <a:pPr lvl="1"/>
            <a:r>
              <a:rPr lang="da-DK" dirty="0"/>
              <a:t>Hvordan subnetter vi?</a:t>
            </a:r>
          </a:p>
          <a:p>
            <a:pPr marL="457200" lvl="1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6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A780-C35E-01BD-4C46-48390A4C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3 subnets af 192.168.4.0/24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DF92B-E1EC-4A1E-023B-02E6E3715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" y="1471549"/>
            <a:ext cx="12192000" cy="2706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31BFDE-4B62-2AF2-81D4-86A5E1754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78437"/>
            <a:ext cx="12192000" cy="276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2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61CB85-8B96-3C60-0E64-0BDD670ED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7559"/>
            <a:ext cx="12192000" cy="2732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AE0AE9-1AEA-A483-4FB5-C8599E80B95F}"/>
              </a:ext>
            </a:extLst>
          </p:cNvPr>
          <p:cNvSpPr txBox="1"/>
          <p:nvPr/>
        </p:nvSpPr>
        <p:spPr>
          <a:xfrm>
            <a:off x="4858327" y="951345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Subnet mask?</a:t>
            </a:r>
          </a:p>
        </p:txBody>
      </p:sp>
    </p:spTree>
    <p:extLst>
      <p:ext uri="{BB962C8B-B14F-4D97-AF65-F5344CB8AC3E}">
        <p14:creationId xmlns:p14="http://schemas.microsoft.com/office/powerpoint/2010/main" val="358374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ADBD-522E-6D1B-1E15-D1E4EFA4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Måder at segmentere på - Logisk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3A3E-37FD-EE02-E87A-86F04291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VLAN:</a:t>
            </a:r>
          </a:p>
          <a:p>
            <a:pPr lvl="1"/>
            <a:r>
              <a:rPr lang="da-DK" dirty="0"/>
              <a:t>Fysisk netværk til flere virtuelle netværk</a:t>
            </a:r>
          </a:p>
          <a:p>
            <a:pPr lvl="1"/>
            <a:r>
              <a:rPr lang="da-DK" dirty="0"/>
              <a:t>Gruppere hosts sammen uanset deres fysiske placering</a:t>
            </a:r>
          </a:p>
          <a:p>
            <a:pPr lvl="1"/>
            <a:r>
              <a:rPr lang="da-DK" dirty="0"/>
              <a:t>Hvordan virker det?:</a:t>
            </a:r>
          </a:p>
          <a:p>
            <a:pPr lvl="1"/>
            <a:r>
              <a:rPr lang="da-DK" dirty="0"/>
              <a:t>Switch ports til specifikke VLANS</a:t>
            </a:r>
          </a:p>
          <a:p>
            <a:pPr lvl="1"/>
            <a:endParaRPr lang="da-DK" dirty="0"/>
          </a:p>
        </p:txBody>
      </p:sp>
      <p:pic>
        <p:nvPicPr>
          <p:cNvPr id="1026" name="Picture 2" descr="Virtual Local Area Network Tag - an overview | ScienceDirect Topics">
            <a:extLst>
              <a:ext uri="{FF2B5EF4-FFF2-40B4-BE49-F238E27FC236}">
                <a16:creationId xmlns:a16="http://schemas.microsoft.com/office/drawing/2014/main" id="{242A48AB-9FF9-4735-6FD6-325E9832F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118" y="4369048"/>
            <a:ext cx="46958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5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E939-017C-CE41-B0F7-089E981E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Firewalls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FEF-8DFE-5AFC-5841-2B7CCC87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det?</a:t>
            </a:r>
          </a:p>
          <a:p>
            <a:pPr lvl="1"/>
            <a:r>
              <a:rPr lang="da-DK" dirty="0"/>
              <a:t>Blokkerer ondsindet traffik</a:t>
            </a:r>
          </a:p>
          <a:p>
            <a:pPr lvl="1"/>
            <a:r>
              <a:rPr lang="da-DK" dirty="0"/>
              <a:t>Matcher traffik med regler</a:t>
            </a:r>
          </a:p>
          <a:p>
            <a:pPr lvl="1"/>
            <a:endParaRPr lang="da-DK" dirty="0"/>
          </a:p>
          <a:p>
            <a:r>
              <a:rPr lang="da-DK" dirty="0"/>
              <a:t>Stateless</a:t>
            </a:r>
          </a:p>
          <a:p>
            <a:pPr lvl="1"/>
            <a:r>
              <a:rPr lang="da-DK" dirty="0"/>
              <a:t>Blokkerer på baggrund af traffik attributes</a:t>
            </a:r>
          </a:p>
          <a:p>
            <a:r>
              <a:rPr lang="da-DK" dirty="0"/>
              <a:t>Stateful</a:t>
            </a:r>
          </a:p>
          <a:p>
            <a:pPr lvl="1"/>
            <a:r>
              <a:rPr lang="da-DK" dirty="0"/>
              <a:t>Blokkerer på baggrund af traffik </a:t>
            </a:r>
          </a:p>
        </p:txBody>
      </p:sp>
    </p:spTree>
    <p:extLst>
      <p:ext uri="{BB962C8B-B14F-4D97-AF65-F5344CB8AC3E}">
        <p14:creationId xmlns:p14="http://schemas.microsoft.com/office/powerpoint/2010/main" val="337364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D3FB-4750-D212-FCFD-DD6D5117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Firewall regler syntaks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0266C-990A-0906-A68E-07BEBB6B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iptables -A &lt;chain&gt;  - INPUT / OUTPUT / FORWARD</a:t>
            </a:r>
          </a:p>
          <a:p>
            <a:r>
              <a:rPr lang="da-DK" dirty="0"/>
              <a:t>-s &lt;source_address&gt; </a:t>
            </a:r>
          </a:p>
          <a:p>
            <a:r>
              <a:rPr lang="da-DK" dirty="0"/>
              <a:t>-d &lt;destination_address&gt; </a:t>
            </a:r>
          </a:p>
          <a:p>
            <a:r>
              <a:rPr lang="da-DK" dirty="0"/>
              <a:t>-p &lt;protocol&gt; </a:t>
            </a:r>
          </a:p>
          <a:p>
            <a:r>
              <a:rPr lang="da-DK" dirty="0"/>
              <a:t>--sport &lt;source_port&gt; </a:t>
            </a:r>
          </a:p>
          <a:p>
            <a:r>
              <a:rPr lang="da-DK" dirty="0"/>
              <a:t>--dport &lt;destination_port&gt; </a:t>
            </a:r>
          </a:p>
          <a:p>
            <a:r>
              <a:rPr lang="da-DK" dirty="0"/>
              <a:t>-j &lt;target&gt; - ACCEPT / DROP / REJECT</a:t>
            </a:r>
          </a:p>
        </p:txBody>
      </p:sp>
    </p:spTree>
    <p:extLst>
      <p:ext uri="{BB962C8B-B14F-4D97-AF65-F5344CB8AC3E}">
        <p14:creationId xmlns:p14="http://schemas.microsoft.com/office/powerpoint/2010/main" val="404246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083A-2349-8061-8ED2-2C6490B3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Eksempler på regler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66FD-F48E-5BC1-DF94-48C5760C4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2"/>
                </a:solidFill>
                <a:effectLst/>
                <a:latin typeface="Söhne Mono"/>
              </a:rPr>
              <a:t>Stateless regel: </a:t>
            </a:r>
            <a:r>
              <a:rPr lang="en-US" b="1" i="0" dirty="0" err="1">
                <a:solidFill>
                  <a:schemeClr val="tx2"/>
                </a:solidFill>
                <a:effectLst/>
                <a:latin typeface="Söhne Mono"/>
              </a:rPr>
              <a:t>Hvorfor</a:t>
            </a:r>
            <a:r>
              <a:rPr lang="en-US" b="1" i="0" dirty="0">
                <a:solidFill>
                  <a:schemeClr val="tx2"/>
                </a:solidFill>
                <a:effectLst/>
                <a:latin typeface="Söhne Mono"/>
              </a:rPr>
              <a:t>? Ingen </a:t>
            </a:r>
            <a:r>
              <a:rPr lang="en-US" b="1" i="0" dirty="0" err="1">
                <a:solidFill>
                  <a:schemeClr val="tx2"/>
                </a:solidFill>
                <a:effectLst/>
                <a:latin typeface="Söhne Mono"/>
              </a:rPr>
              <a:t>kontekst</a:t>
            </a:r>
            <a:endParaRPr lang="en-US" b="1" i="0" dirty="0">
              <a:solidFill>
                <a:schemeClr val="tx2"/>
              </a:solidFill>
              <a:effectLst/>
              <a:latin typeface="Söhne Mono"/>
            </a:endParaRPr>
          </a:p>
          <a:p>
            <a:r>
              <a:rPr lang="en-US" b="1" i="0" dirty="0" err="1">
                <a:solidFill>
                  <a:srgbClr val="FFFFFF"/>
                </a:solidFill>
                <a:effectLst/>
                <a:latin typeface="Söhne Mono"/>
              </a:rPr>
              <a:t>sudo</a:t>
            </a:r>
            <a:r>
              <a:rPr lang="en-US" b="1" i="0" dirty="0">
                <a:solidFill>
                  <a:srgbClr val="FFFFFF"/>
                </a:solidFill>
                <a:effectLst/>
                <a:latin typeface="Söhne Mono"/>
              </a:rPr>
              <a:t> iptables -I INPUT 1 -s 192.168.244.128 -j DROP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Stateful regel: Hvorfor? Kontekst</a:t>
            </a:r>
          </a:p>
          <a:p>
            <a:r>
              <a:rPr lang="en-US" b="0" i="0" dirty="0">
                <a:effectLst/>
                <a:latin typeface="inherit"/>
              </a:rPr>
              <a:t>iptables -A INPUT -p </a:t>
            </a:r>
            <a:r>
              <a:rPr lang="en-US" b="0" i="0" dirty="0" err="1">
                <a:effectLst/>
                <a:latin typeface="inherit"/>
              </a:rPr>
              <a:t>tcp</a:t>
            </a:r>
            <a:r>
              <a:rPr lang="en-US" b="0" i="0" dirty="0">
                <a:effectLst/>
                <a:latin typeface="inherit"/>
              </a:rPr>
              <a:t> -m state --state NEW -m recent --update --seconds 60 --</a:t>
            </a:r>
            <a:r>
              <a:rPr lang="en-US" b="0" i="0" dirty="0" err="1">
                <a:effectLst/>
                <a:latin typeface="inherit"/>
              </a:rPr>
              <a:t>hitcount</a:t>
            </a:r>
            <a:r>
              <a:rPr lang="en-US" b="0" i="0" dirty="0">
                <a:effectLst/>
                <a:latin typeface="inherit"/>
              </a:rPr>
              <a:t> 20 -j DROP </a:t>
            </a:r>
            <a:endParaRPr lang="da-DK" b="0" i="0" dirty="0">
              <a:effectLst/>
              <a:latin typeface="inherit"/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39327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332</TotalTime>
  <Words>298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inherit</vt:lpstr>
      <vt:lpstr>Söhne Mono</vt:lpstr>
      <vt:lpstr>Wingdings 3</vt:lpstr>
      <vt:lpstr>Ion</vt:lpstr>
      <vt:lpstr>Network Segmentation</vt:lpstr>
      <vt:lpstr>Hvorfor segmentere sit netværk?</vt:lpstr>
      <vt:lpstr>Måder at segmentere på - Fysisk</vt:lpstr>
      <vt:lpstr>3 subnets af 192.168.4.0/24</vt:lpstr>
      <vt:lpstr>PowerPoint Presentation</vt:lpstr>
      <vt:lpstr>Måder at segmentere på - Logisk</vt:lpstr>
      <vt:lpstr>Firewalls</vt:lpstr>
      <vt:lpstr>Firewall regler syntaks</vt:lpstr>
      <vt:lpstr>Eksempler på regler</vt:lpstr>
      <vt:lpstr>Niveauer af segmentering</vt:lpstr>
      <vt:lpstr>Nivauer</vt:lpstr>
      <vt:lpstr>Eksempel på segmentering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Segmentation</dc:title>
  <dc:creator>cuihruase uhasdiuhs</dc:creator>
  <cp:lastModifiedBy>cuihruase uhasdiuhs</cp:lastModifiedBy>
  <cp:revision>4</cp:revision>
  <dcterms:created xsi:type="dcterms:W3CDTF">2023-02-05T17:06:59Z</dcterms:created>
  <dcterms:modified xsi:type="dcterms:W3CDTF">2023-02-07T00:24:36Z</dcterms:modified>
</cp:coreProperties>
</file>