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761847-11E1-4EED-966C-825068296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CF540C1-5382-4E50-9D36-66E7B2D9D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12A1DD0-5E24-4EE3-82BB-30D706B7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6149-84C3-401D-B351-3AF65385D27F}" type="datetimeFigureOut">
              <a:rPr lang="nb-NO" smtClean="0"/>
              <a:t>31.03.2020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F3A86EC-364E-4EBE-B630-B1AF293B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3A1F448-78A5-4946-ACB8-4A74C5AE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19-49D5-468C-BA03-E9A5F67B32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947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855AA08-3008-46D9-A4B1-4B75250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07A52ED-966B-4103-8B01-B6E92B7BE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5B705D8-6DAD-4B1C-A406-96F9EFA7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6149-84C3-401D-B351-3AF65385D27F}" type="datetimeFigureOut">
              <a:rPr lang="nb-NO" smtClean="0"/>
              <a:t>31.03.2020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7CE2602-3DBF-474B-91A8-328E67F2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C77ED99-558B-4C93-B32F-FD9E5F04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19-49D5-468C-BA03-E9A5F67B32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950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F1779992-B63C-4DD9-8E75-403849E47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E394CB6-3203-4D00-B408-B0838F2A9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FD1AF45-6C55-4CFD-8F0F-92DAB744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6149-84C3-401D-B351-3AF65385D27F}" type="datetimeFigureOut">
              <a:rPr lang="nb-NO" smtClean="0"/>
              <a:t>31.03.2020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ABBDB5F-0120-4441-935A-AE2BD01D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02DA1BA-6714-433D-8BBB-1B7203A5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19-49D5-468C-BA03-E9A5F67B32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770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71D005-1F9A-4939-B1AF-ED49B9BC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B23985C-C24E-4659-A726-E50DDBBC8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F1FB94F-BAAA-4A2E-848A-5F6CC618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6149-84C3-401D-B351-3AF65385D27F}" type="datetimeFigureOut">
              <a:rPr lang="nb-NO" smtClean="0"/>
              <a:t>31.03.2020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1F316FB-CC11-47DB-A288-4466956C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359D2DE-5124-4C92-840C-8E14B3E7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19-49D5-468C-BA03-E9A5F67B32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394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D99C20B-1F25-4423-ABA2-A894FC0A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BE7432B-5906-4BF6-A6E7-6F42A6582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B2F5234-DB74-4396-99A6-2D44D9BD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6149-84C3-401D-B351-3AF65385D27F}" type="datetimeFigureOut">
              <a:rPr lang="nb-NO" smtClean="0"/>
              <a:t>31.03.2020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B8CF2A7-035D-4221-979D-8DAD432D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32C33F8-7EBD-4C74-B241-038A98F4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19-49D5-468C-BA03-E9A5F67B32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001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1CB011-116B-4927-99AE-4557C234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481C034-2515-4ABD-BF2B-792D5C4B0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F61310F-A307-4157-A55B-69201FD73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B562013-AD52-4AA7-9CAF-8E1AAAF9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6149-84C3-401D-B351-3AF65385D27F}" type="datetimeFigureOut">
              <a:rPr lang="nb-NO" smtClean="0"/>
              <a:t>31.03.2020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4175EC6-3318-4A37-8760-E7A8065E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E2AF3E1-87AD-491B-ACB1-F12E1FB0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19-49D5-468C-BA03-E9A5F67B32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793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B677355-CF84-4093-8359-F2B7F3A3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A56998C-B042-4BFA-BED3-CEDC245FD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FA9ED0C-31B5-4A1E-8E77-569D8EA80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0159F121-9F75-41E6-8AE1-0742ACC1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67B661CB-EB31-4D87-98B8-F584B46D3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2BE7441F-B2B7-453B-877C-F52BF8A4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6149-84C3-401D-B351-3AF65385D27F}" type="datetimeFigureOut">
              <a:rPr lang="nb-NO" smtClean="0"/>
              <a:t>31.03.2020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379BCEEE-4560-49ED-8FDF-5D452DB5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9869D2CD-6D23-452E-B957-1B9A2F5C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19-49D5-468C-BA03-E9A5F67B32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890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9D018A-5072-4B5D-ABB2-C48F137A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212386DB-34A2-4107-BE8D-CDC9703A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6149-84C3-401D-B351-3AF65385D27F}" type="datetimeFigureOut">
              <a:rPr lang="nb-NO" smtClean="0"/>
              <a:t>31.03.2020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2646A76-CFF1-4B1D-919F-52B4720B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0BC7A04-ABEE-4F41-AA13-AE17653B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19-49D5-468C-BA03-E9A5F67B32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413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F490C83-E3B8-4C60-B6EC-5A301897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6149-84C3-401D-B351-3AF65385D27F}" type="datetimeFigureOut">
              <a:rPr lang="nb-NO" smtClean="0"/>
              <a:t>31.03.2020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9797A445-4772-406B-B049-F1D76EF6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E4ADF91-8407-4CDA-8025-5190F81E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19-49D5-468C-BA03-E9A5F67B32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853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5FFD07-5E21-4A3D-8E82-5A3375DD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BFD85A5-AF57-4557-A3A2-1D1D27BA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93773F6-1CDE-486D-8E94-405A92AA8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ADEF6DC-E795-42D2-AA6C-0F1D42E9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6149-84C3-401D-B351-3AF65385D27F}" type="datetimeFigureOut">
              <a:rPr lang="nb-NO" smtClean="0"/>
              <a:t>31.03.2020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189829B-FE28-45D2-8BA4-EA8E1864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60ECEDD-D201-4282-A419-B7EA84DF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19-49D5-468C-BA03-E9A5F67B32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584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FDBF315-97B1-4C73-BB10-D17B7A8C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BF032CF5-0094-459E-8480-80869ED4F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AF8C6F1-43ED-4F5F-AB65-7EF08F985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42C22F4-FE54-4911-A21D-71AE8D8E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6149-84C3-401D-B351-3AF65385D27F}" type="datetimeFigureOut">
              <a:rPr lang="nb-NO" smtClean="0"/>
              <a:t>31.03.2020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E79309B-F768-4E6F-B7CD-29757BFE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6425690-BF5A-4FB3-B912-ABAFB862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19-49D5-468C-BA03-E9A5F67B32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653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3AFBEBDD-D769-4F47-A6CD-54FB55E8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8C3D414-8F75-41C8-8B07-2478A350D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18AC274-BBB8-4FBD-98C8-88DF465F0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16149-84C3-401D-B351-3AF65385D27F}" type="datetimeFigureOut">
              <a:rPr lang="nb-NO" smtClean="0"/>
              <a:t>31.03.2020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2E3C758-BBED-498F-B35C-3C5081616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37F4C36-1384-4D0A-970A-C3C3A8E83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01019-49D5-468C-BA03-E9A5F67B32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4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nimaxir.com/2018/07/imdb-data-analysis/" TargetMode="External"/><Relationship Id="rId2" Type="http://schemas.openxmlformats.org/officeDocument/2006/relationships/hyperlink" Target="https://stephenfollows.com/how-important-are-quality-and-cast-for-drama-movi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inelytic.com/" TargetMode="External"/><Relationship Id="rId5" Type="http://schemas.openxmlformats.org/officeDocument/2006/relationships/hyperlink" Target="http://ceur-ws.org/Vol-1365/paper12.pdf" TargetMode="External"/><Relationship Id="rId4" Type="http://schemas.openxmlformats.org/officeDocument/2006/relationships/hyperlink" Target="https://medium.com/@jae.huang111/imdb-data-machine-learning-predicting-movie-gross-2113513513bb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fhub.dev/google/universal-sentence-encoder/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B817AF-43CF-4C18-8CEC-69B04AABC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Search</a:t>
            </a:r>
            <a:r>
              <a:rPr lang="nb-NO" dirty="0"/>
              <a:t> </a:t>
            </a:r>
            <a:r>
              <a:rPr lang="nb-NO" dirty="0" err="1"/>
              <a:t>engine</a:t>
            </a:r>
            <a:r>
              <a:rPr lang="nb-NO" dirty="0"/>
              <a:t> for </a:t>
            </a:r>
            <a:r>
              <a:rPr lang="nb-NO" dirty="0" err="1"/>
              <a:t>movie</a:t>
            </a:r>
            <a:r>
              <a:rPr lang="nb-NO" dirty="0"/>
              <a:t> </a:t>
            </a:r>
            <a:r>
              <a:rPr lang="nb-NO" dirty="0" err="1"/>
              <a:t>cast</a:t>
            </a:r>
            <a:r>
              <a:rPr lang="nb-NO" dirty="0"/>
              <a:t> </a:t>
            </a:r>
            <a:r>
              <a:rPr lang="nb-NO" dirty="0" err="1"/>
              <a:t>generation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A91EC31-B865-450A-99D5-935B8935F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Malavika</a:t>
            </a:r>
            <a:r>
              <a:rPr lang="nb-NO" dirty="0"/>
              <a:t> </a:t>
            </a:r>
            <a:r>
              <a:rPr lang="nb-NO" dirty="0" err="1"/>
              <a:t>Ramakrishnan</a:t>
            </a:r>
            <a:r>
              <a:rPr lang="nb-NO" dirty="0"/>
              <a:t> and Christoffer Holmesland</a:t>
            </a:r>
          </a:p>
        </p:txBody>
      </p:sp>
    </p:spTree>
    <p:extLst>
      <p:ext uri="{BB962C8B-B14F-4D97-AF65-F5344CB8AC3E}">
        <p14:creationId xmlns:p14="http://schemas.microsoft.com/office/powerpoint/2010/main" val="47524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48D3BB-823A-49E0-9034-BFC7E8F4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Relation</a:t>
            </a:r>
            <a:r>
              <a:rPr lang="nb-NO" dirty="0"/>
              <a:t> score - problem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5C5AC01-96EF-4AB1-8B3E-B87E050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 </a:t>
            </a:r>
            <a:r>
              <a:rPr lang="nb-NO" dirty="0" err="1"/>
              <a:t>graph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almost</a:t>
            </a:r>
            <a:r>
              <a:rPr lang="nb-NO" dirty="0"/>
              <a:t> 1 million nodes and 10-350 </a:t>
            </a:r>
            <a:r>
              <a:rPr lang="nb-NO" dirty="0" err="1"/>
              <a:t>edges</a:t>
            </a:r>
            <a:r>
              <a:rPr lang="nb-NO" dirty="0"/>
              <a:t> from </a:t>
            </a:r>
            <a:r>
              <a:rPr lang="nb-NO" dirty="0" err="1"/>
              <a:t>each</a:t>
            </a:r>
            <a:r>
              <a:rPr lang="nb-NO" dirty="0"/>
              <a:t> node.</a:t>
            </a:r>
          </a:p>
          <a:p>
            <a:r>
              <a:rPr lang="nb-NO" dirty="0" err="1"/>
              <a:t>Relation</a:t>
            </a:r>
            <a:r>
              <a:rPr lang="nb-NO" dirty="0"/>
              <a:t> score is </a:t>
            </a:r>
            <a:r>
              <a:rPr lang="nb-NO" dirty="0" err="1"/>
              <a:t>average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11-distance and </a:t>
            </a:r>
            <a:r>
              <a:rPr lang="nb-NO" dirty="0" err="1"/>
              <a:t>avg</a:t>
            </a:r>
            <a:r>
              <a:rPr lang="nb-NO" dirty="0"/>
              <a:t>(score </a:t>
            </a:r>
            <a:r>
              <a:rPr lang="nb-NO" dirty="0" err="1"/>
              <a:t>along</a:t>
            </a:r>
            <a:r>
              <a:rPr lang="nb-NO" dirty="0"/>
              <a:t> </a:t>
            </a:r>
            <a:r>
              <a:rPr lang="nb-NO" dirty="0" err="1"/>
              <a:t>path</a:t>
            </a:r>
            <a:r>
              <a:rPr lang="nb-NO" dirty="0"/>
              <a:t>).</a:t>
            </a:r>
          </a:p>
          <a:p>
            <a:r>
              <a:rPr lang="nb-NO" dirty="0" err="1"/>
              <a:t>Execution</a:t>
            </a:r>
            <a:r>
              <a:rPr lang="nb-NO" dirty="0"/>
              <a:t> time is </a:t>
            </a:r>
            <a:r>
              <a:rPr lang="nb-NO" dirty="0" err="1"/>
              <a:t>calculated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Interstallar</a:t>
            </a:r>
            <a:r>
              <a:rPr lang="nb-NO" dirty="0"/>
              <a:t> input.</a:t>
            </a:r>
          </a:p>
          <a:p>
            <a:r>
              <a:rPr lang="nb-NO" dirty="0" err="1"/>
              <a:t>Dijkstra’s</a:t>
            </a:r>
            <a:r>
              <a:rPr lang="nb-NO" dirty="0"/>
              <a:t> </a:t>
            </a:r>
            <a:r>
              <a:rPr lang="nb-NO" dirty="0" err="1"/>
              <a:t>shortest</a:t>
            </a:r>
            <a:r>
              <a:rPr lang="nb-NO" dirty="0"/>
              <a:t> </a:t>
            </a:r>
            <a:r>
              <a:rPr lang="nb-NO" dirty="0" err="1"/>
              <a:t>path</a:t>
            </a:r>
            <a:r>
              <a:rPr lang="nb-NO" dirty="0"/>
              <a:t> </a:t>
            </a:r>
            <a:r>
              <a:rPr lang="nb-NO" dirty="0" err="1"/>
              <a:t>algorithm</a:t>
            </a:r>
            <a:r>
              <a:rPr lang="nb-NO" dirty="0"/>
              <a:t> </a:t>
            </a:r>
            <a:r>
              <a:rPr lang="nb-NO" dirty="0" err="1"/>
              <a:t>execution</a:t>
            </a:r>
            <a:r>
              <a:rPr lang="nb-NO" dirty="0"/>
              <a:t> time ~7.6 </a:t>
            </a:r>
            <a:r>
              <a:rPr lang="nb-NO" dirty="0" err="1"/>
              <a:t>minutes</a:t>
            </a:r>
            <a:r>
              <a:rPr lang="nb-NO" dirty="0"/>
              <a:t> for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relation</a:t>
            </a:r>
            <a:r>
              <a:rPr lang="nb-NO" dirty="0"/>
              <a:t> score </a:t>
            </a:r>
            <a:r>
              <a:rPr lang="nb-NO" dirty="0" err="1"/>
              <a:t>where</a:t>
            </a:r>
            <a:r>
              <a:rPr lang="nb-NO" dirty="0"/>
              <a:t> n=1 or n=2.</a:t>
            </a:r>
          </a:p>
          <a:p>
            <a:r>
              <a:rPr lang="nb-NO" dirty="0" err="1"/>
              <a:t>Assuming</a:t>
            </a:r>
            <a:r>
              <a:rPr lang="nb-NO" dirty="0"/>
              <a:t> 3 </a:t>
            </a:r>
            <a:r>
              <a:rPr lang="nb-NO" dirty="0" err="1"/>
              <a:t>actors</a:t>
            </a:r>
            <a:r>
              <a:rPr lang="nb-NO" dirty="0"/>
              <a:t> 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top</a:t>
            </a:r>
            <a:r>
              <a:rPr lang="nb-NO" dirty="0"/>
              <a:t> 30 </a:t>
            </a:r>
            <a:r>
              <a:rPr lang="nb-NO" dirty="0" err="1"/>
              <a:t>actors</a:t>
            </a:r>
            <a:r>
              <a:rPr lang="nb-NO" dirty="0"/>
              <a:t> from </a:t>
            </a:r>
            <a:r>
              <a:rPr lang="nb-NO" dirty="0" err="1"/>
              <a:t>each</a:t>
            </a:r>
            <a:r>
              <a:rPr lang="nb-NO" dirty="0"/>
              <a:t> list: 2700 relationships.</a:t>
            </a:r>
          </a:p>
          <a:p>
            <a:r>
              <a:rPr lang="nb-NO" dirty="0"/>
              <a:t>Total </a:t>
            </a:r>
            <a:r>
              <a:rPr lang="nb-NO" dirty="0" err="1"/>
              <a:t>execution</a:t>
            </a:r>
            <a:r>
              <a:rPr lang="nb-NO" dirty="0"/>
              <a:t> time: 14.25 </a:t>
            </a:r>
            <a:r>
              <a:rPr lang="nb-NO" dirty="0" err="1"/>
              <a:t>days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75462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A7787C5-D6D9-4F89-ADD6-9F97251C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Relation</a:t>
            </a:r>
            <a:r>
              <a:rPr lang="nb-NO" dirty="0"/>
              <a:t> score - </a:t>
            </a:r>
            <a:r>
              <a:rPr lang="nb-NO" dirty="0" err="1"/>
              <a:t>solution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BAE0EFC-6706-4A8F-944F-44ABAA23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Greedy</a:t>
            </a:r>
            <a:r>
              <a:rPr lang="nb-NO" dirty="0"/>
              <a:t> n-</a:t>
            </a:r>
            <a:r>
              <a:rPr lang="nb-NO" dirty="0" err="1"/>
              <a:t>step</a:t>
            </a:r>
            <a:r>
              <a:rPr lang="nb-NO" dirty="0"/>
              <a:t> </a:t>
            </a:r>
            <a:r>
              <a:rPr lang="nb-NO" dirty="0" err="1"/>
              <a:t>breadth</a:t>
            </a:r>
            <a:r>
              <a:rPr lang="nb-NO" dirty="0"/>
              <a:t> first </a:t>
            </a:r>
            <a:r>
              <a:rPr lang="nb-NO" dirty="0" err="1"/>
              <a:t>search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multiple start and end nodes</a:t>
            </a:r>
          </a:p>
          <a:p>
            <a:r>
              <a:rPr lang="nb-NO" dirty="0" err="1"/>
              <a:t>Paths</a:t>
            </a:r>
            <a:r>
              <a:rPr lang="nb-NO" dirty="0"/>
              <a:t> for n1=350, n2=58 339, n3=8 901 575, n4= 1 345 994 561</a:t>
            </a:r>
          </a:p>
          <a:p>
            <a:r>
              <a:rPr lang="nb-NO" dirty="0" err="1"/>
              <a:t>Execution</a:t>
            </a:r>
            <a:r>
              <a:rPr lang="nb-NO" dirty="0"/>
              <a:t> time for 2700 </a:t>
            </a:r>
            <a:r>
              <a:rPr lang="nb-NO" dirty="0" err="1"/>
              <a:t>relations</a:t>
            </a:r>
            <a:endParaRPr lang="nb-NO" dirty="0"/>
          </a:p>
          <a:p>
            <a:pPr lvl="1"/>
            <a:r>
              <a:rPr lang="nb-NO" dirty="0"/>
              <a:t>N = 2</a:t>
            </a:r>
          </a:p>
          <a:p>
            <a:pPr lvl="2"/>
            <a:r>
              <a:rPr lang="nb-NO" dirty="0"/>
              <a:t>Total 129 </a:t>
            </a:r>
            <a:r>
              <a:rPr lang="nb-NO" dirty="0" err="1"/>
              <a:t>seconds</a:t>
            </a:r>
            <a:r>
              <a:rPr lang="nb-NO" dirty="0"/>
              <a:t>.</a:t>
            </a:r>
          </a:p>
          <a:p>
            <a:pPr lvl="2"/>
            <a:r>
              <a:rPr lang="nb-NO" dirty="0"/>
              <a:t>Time per </a:t>
            </a:r>
            <a:r>
              <a:rPr lang="nb-NO" dirty="0" err="1"/>
              <a:t>relation</a:t>
            </a:r>
            <a:r>
              <a:rPr lang="nb-NO" dirty="0"/>
              <a:t> 0.048 </a:t>
            </a:r>
            <a:r>
              <a:rPr lang="nb-NO" dirty="0" err="1"/>
              <a:t>seconds</a:t>
            </a:r>
            <a:endParaRPr lang="nb-NO" dirty="0"/>
          </a:p>
          <a:p>
            <a:pPr lvl="2"/>
            <a:r>
              <a:rPr lang="nb-NO" dirty="0"/>
              <a:t>9500x </a:t>
            </a:r>
            <a:r>
              <a:rPr lang="nb-NO" dirty="0" err="1"/>
              <a:t>improvement</a:t>
            </a:r>
            <a:endParaRPr lang="nb-NO" dirty="0"/>
          </a:p>
          <a:p>
            <a:pPr lvl="1"/>
            <a:r>
              <a:rPr lang="nb-NO" dirty="0"/>
              <a:t>N = 3</a:t>
            </a:r>
          </a:p>
          <a:p>
            <a:pPr lvl="2"/>
            <a:r>
              <a:rPr lang="nb-NO" dirty="0"/>
              <a:t>Total 4402 </a:t>
            </a:r>
            <a:r>
              <a:rPr lang="nb-NO" dirty="0" err="1"/>
              <a:t>seconds</a:t>
            </a:r>
            <a:endParaRPr lang="nb-NO" dirty="0"/>
          </a:p>
          <a:p>
            <a:pPr lvl="2"/>
            <a:r>
              <a:rPr lang="nb-NO" dirty="0"/>
              <a:t>Time per </a:t>
            </a:r>
            <a:r>
              <a:rPr lang="nb-NO" dirty="0" err="1"/>
              <a:t>relation</a:t>
            </a:r>
            <a:r>
              <a:rPr lang="nb-NO" dirty="0"/>
              <a:t> 1.63 </a:t>
            </a:r>
            <a:r>
              <a:rPr lang="nb-NO" dirty="0" err="1"/>
              <a:t>seconds</a:t>
            </a:r>
            <a:endParaRPr lang="nb-NO" dirty="0"/>
          </a:p>
          <a:p>
            <a:pPr lvl="2"/>
            <a:r>
              <a:rPr lang="nb-NO" dirty="0"/>
              <a:t>279.75x </a:t>
            </a:r>
            <a:r>
              <a:rPr lang="nb-NO" dirty="0" err="1"/>
              <a:t>improvement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5414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7318E4-1F54-4CA3-AB2C-7B708B8E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Results</a:t>
            </a:r>
            <a:r>
              <a:rPr lang="nb-NO" dirty="0"/>
              <a:t> – Interstellar (n=3)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21FDE9B-3E41-47C7-8958-0C9C7B74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n-NO" dirty="0">
                <a:highlight>
                  <a:srgbClr val="008000"/>
                </a:highlight>
              </a:rPr>
              <a:t>nm0000190</a:t>
            </a:r>
            <a:r>
              <a:rPr lang="nn-NO" dirty="0"/>
              <a:t>, </a:t>
            </a:r>
            <a:r>
              <a:rPr lang="nn-NO" dirty="0">
                <a:highlight>
                  <a:srgbClr val="008000"/>
                </a:highlight>
              </a:rPr>
              <a:t>nm0004266</a:t>
            </a:r>
            <a:r>
              <a:rPr lang="nn-NO" dirty="0"/>
              <a:t>, </a:t>
            </a:r>
            <a:r>
              <a:rPr lang="nn-NO" dirty="0">
                <a:highlight>
                  <a:srgbClr val="008000"/>
                </a:highlight>
              </a:rPr>
              <a:t>nm1567113</a:t>
            </a:r>
            <a:r>
              <a:rPr lang="nn-NO" dirty="0"/>
              <a:t> 9.0679	9.145267</a:t>
            </a:r>
          </a:p>
          <a:p>
            <a:r>
              <a:rPr lang="nn-NO" dirty="0">
                <a:highlight>
                  <a:srgbClr val="008000"/>
                </a:highlight>
              </a:rPr>
              <a:t>nm0000190</a:t>
            </a:r>
            <a:r>
              <a:rPr lang="nn-NO" dirty="0"/>
              <a:t>, nm0544718, </a:t>
            </a:r>
            <a:r>
              <a:rPr lang="nn-NO" dirty="0">
                <a:highlight>
                  <a:srgbClr val="008000"/>
                </a:highlight>
              </a:rPr>
              <a:t>nm1567113</a:t>
            </a:r>
            <a:r>
              <a:rPr lang="nn-NO" dirty="0"/>
              <a:t> 8.319022        8.54046</a:t>
            </a:r>
          </a:p>
          <a:p>
            <a:r>
              <a:rPr lang="nn-NO" dirty="0"/>
              <a:t>nm0000354, </a:t>
            </a:r>
            <a:r>
              <a:rPr lang="nn-NO" dirty="0">
                <a:highlight>
                  <a:srgbClr val="008000"/>
                </a:highlight>
              </a:rPr>
              <a:t>nm0004266</a:t>
            </a:r>
            <a:r>
              <a:rPr lang="nn-NO" dirty="0"/>
              <a:t>, </a:t>
            </a:r>
            <a:r>
              <a:rPr lang="nn-NO" dirty="0">
                <a:highlight>
                  <a:srgbClr val="008000"/>
                </a:highlight>
              </a:rPr>
              <a:t>nm1567113</a:t>
            </a:r>
            <a:r>
              <a:rPr lang="nn-NO" dirty="0"/>
              <a:t> 8.3100395       8.534471</a:t>
            </a:r>
          </a:p>
          <a:p>
            <a:r>
              <a:rPr lang="nn-NO" dirty="0">
                <a:highlight>
                  <a:srgbClr val="008000"/>
                </a:highlight>
              </a:rPr>
              <a:t>nm0000190</a:t>
            </a:r>
            <a:r>
              <a:rPr lang="nn-NO" dirty="0"/>
              <a:t>, </a:t>
            </a:r>
            <a:r>
              <a:rPr lang="nn-NO" dirty="0">
                <a:highlight>
                  <a:srgbClr val="008000"/>
                </a:highlight>
              </a:rPr>
              <a:t>nm0004266</a:t>
            </a:r>
            <a:r>
              <a:rPr lang="nn-NO" dirty="0"/>
              <a:t>, nm1325419 8.312144        8.496985</a:t>
            </a:r>
          </a:p>
          <a:p>
            <a:r>
              <a:rPr lang="nn-NO" dirty="0">
                <a:highlight>
                  <a:srgbClr val="008000"/>
                </a:highlight>
              </a:rPr>
              <a:t>nm0000190</a:t>
            </a:r>
            <a:r>
              <a:rPr lang="nn-NO" dirty="0"/>
              <a:t>, </a:t>
            </a:r>
            <a:r>
              <a:rPr lang="nn-NO" dirty="0">
                <a:highlight>
                  <a:srgbClr val="008000"/>
                </a:highlight>
              </a:rPr>
              <a:t>nm0004266</a:t>
            </a:r>
            <a:r>
              <a:rPr lang="nn-NO" dirty="0"/>
              <a:t>, nm0000234 8.205956        8.451193</a:t>
            </a:r>
          </a:p>
          <a:p>
            <a:r>
              <a:rPr lang="nn-NO" dirty="0"/>
              <a:t>nm0000138, </a:t>
            </a:r>
            <a:r>
              <a:rPr lang="nn-NO" dirty="0">
                <a:highlight>
                  <a:srgbClr val="008000"/>
                </a:highlight>
              </a:rPr>
              <a:t>nm0004266</a:t>
            </a:r>
            <a:r>
              <a:rPr lang="nn-NO" dirty="0"/>
              <a:t>, </a:t>
            </a:r>
            <a:r>
              <a:rPr lang="nn-NO" dirty="0">
                <a:highlight>
                  <a:srgbClr val="008000"/>
                </a:highlight>
              </a:rPr>
              <a:t>nm1567113</a:t>
            </a:r>
            <a:r>
              <a:rPr lang="nn-NO" dirty="0"/>
              <a:t> 8.130141        8.4200945</a:t>
            </a:r>
          </a:p>
          <a:p>
            <a:r>
              <a:rPr lang="nn-NO" dirty="0"/>
              <a:t>nm0436778, </a:t>
            </a:r>
            <a:r>
              <a:rPr lang="nn-NO" dirty="0">
                <a:highlight>
                  <a:srgbClr val="008000"/>
                </a:highlight>
              </a:rPr>
              <a:t>nm0004266</a:t>
            </a:r>
            <a:r>
              <a:rPr lang="nn-NO" dirty="0"/>
              <a:t>, </a:t>
            </a:r>
            <a:r>
              <a:rPr lang="nn-NO" dirty="0">
                <a:highlight>
                  <a:srgbClr val="008000"/>
                </a:highlight>
              </a:rPr>
              <a:t>nm1567113</a:t>
            </a:r>
            <a:r>
              <a:rPr lang="nn-NO" dirty="0"/>
              <a:t> 8.2906065       8.402761</a:t>
            </a:r>
          </a:p>
          <a:p>
            <a:r>
              <a:rPr lang="nn-NO" dirty="0"/>
              <a:t>nm0124930, </a:t>
            </a:r>
            <a:r>
              <a:rPr lang="nn-NO" dirty="0">
                <a:highlight>
                  <a:srgbClr val="008000"/>
                </a:highlight>
              </a:rPr>
              <a:t>nm0004266</a:t>
            </a:r>
            <a:r>
              <a:rPr lang="nn-NO" dirty="0"/>
              <a:t>, </a:t>
            </a:r>
            <a:r>
              <a:rPr lang="nn-NO" dirty="0">
                <a:highlight>
                  <a:srgbClr val="008000"/>
                </a:highlight>
              </a:rPr>
              <a:t>nm1567113</a:t>
            </a:r>
            <a:r>
              <a:rPr lang="nn-NO" dirty="0"/>
              <a:t> 8.239367        8.354022</a:t>
            </a:r>
          </a:p>
          <a:p>
            <a:r>
              <a:rPr lang="nn-NO" dirty="0"/>
              <a:t>nm0749263, </a:t>
            </a:r>
            <a:r>
              <a:rPr lang="nn-NO" dirty="0">
                <a:highlight>
                  <a:srgbClr val="008000"/>
                </a:highlight>
              </a:rPr>
              <a:t>nm0004266</a:t>
            </a:r>
            <a:r>
              <a:rPr lang="nn-NO" dirty="0"/>
              <a:t>, </a:t>
            </a:r>
            <a:r>
              <a:rPr lang="nn-NO" dirty="0">
                <a:highlight>
                  <a:srgbClr val="008000"/>
                </a:highlight>
              </a:rPr>
              <a:t>nm1567113</a:t>
            </a:r>
            <a:r>
              <a:rPr lang="nn-NO" dirty="0"/>
              <a:t> 8.064923        8.337727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62740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5A0F6E-6609-436B-BD46-690991A5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Results</a:t>
            </a:r>
            <a:r>
              <a:rPr lang="nb-NO" dirty="0"/>
              <a:t> – 1917 (n=2)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A6885AA-7074-4DE7-AFA1-920CEF7F9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n-NO" dirty="0"/>
              <a:t>nm2633535, </a:t>
            </a:r>
            <a:r>
              <a:rPr lang="nn-NO" dirty="0">
                <a:highlight>
                  <a:srgbClr val="008000"/>
                </a:highlight>
              </a:rPr>
              <a:t>nm1126657</a:t>
            </a:r>
            <a:r>
              <a:rPr lang="nn-NO" dirty="0"/>
              <a:t>, nm1107001 6.148042        6.8459167</a:t>
            </a:r>
          </a:p>
          <a:p>
            <a:r>
              <a:rPr lang="nn-NO" dirty="0"/>
              <a:t>nm2633535, </a:t>
            </a:r>
            <a:r>
              <a:rPr lang="nn-NO" dirty="0">
                <a:highlight>
                  <a:srgbClr val="008000"/>
                </a:highlight>
              </a:rPr>
              <a:t>nm1126657</a:t>
            </a:r>
            <a:r>
              <a:rPr lang="nn-NO" dirty="0"/>
              <a:t>, nm0941777 6.168245        6.8427186</a:t>
            </a:r>
          </a:p>
          <a:p>
            <a:r>
              <a:rPr lang="nn-NO" dirty="0"/>
              <a:t>nm3836977, nm2056274, nm2356421 6.0510936       6.8229513</a:t>
            </a:r>
          </a:p>
          <a:p>
            <a:r>
              <a:rPr lang="nn-NO" dirty="0"/>
              <a:t>nm2633535, </a:t>
            </a:r>
            <a:r>
              <a:rPr lang="nn-NO" dirty="0">
                <a:highlight>
                  <a:srgbClr val="008000"/>
                </a:highlight>
              </a:rPr>
              <a:t>nm1126657</a:t>
            </a:r>
            <a:r>
              <a:rPr lang="nn-NO" dirty="0"/>
              <a:t>, nm1212722 6.035043        6.8178062</a:t>
            </a:r>
          </a:p>
          <a:p>
            <a:r>
              <a:rPr lang="nn-NO" dirty="0"/>
              <a:t>nm2633535, </a:t>
            </a:r>
            <a:r>
              <a:rPr lang="nn-NO" dirty="0">
                <a:highlight>
                  <a:srgbClr val="008000"/>
                </a:highlight>
              </a:rPr>
              <a:t>nm1126657</a:t>
            </a:r>
            <a:r>
              <a:rPr lang="nn-NO" dirty="0"/>
              <a:t>, nm1310016 6.1768255       6.790106</a:t>
            </a:r>
          </a:p>
          <a:p>
            <a:r>
              <a:rPr lang="nn-NO" dirty="0"/>
              <a:t>nm2633535, nm2633535, nm0941777 5.965704        6.777136</a:t>
            </a:r>
          </a:p>
          <a:p>
            <a:r>
              <a:rPr lang="nn-NO" dirty="0"/>
              <a:t>nm2633535, nm0503567, nm0941777 6.146332        6.764221</a:t>
            </a:r>
          </a:p>
          <a:p>
            <a:r>
              <a:rPr lang="nn-NO" dirty="0"/>
              <a:t>nm3836977, nm3836977, nm2356421 6.0491185       6.7605233</a:t>
            </a:r>
          </a:p>
          <a:p>
            <a:r>
              <a:rPr lang="nn-NO" dirty="0"/>
              <a:t>nm2633535, nm0503567, nm1310016 6.1549125       6.731053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2545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B4531B-AC0B-4A58-8619-7F02363B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Use</a:t>
            </a:r>
            <a:r>
              <a:rPr lang="nb-NO" dirty="0"/>
              <a:t> case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B200CFA-3CF6-4CDE-A043-2B7C2A8EB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 </a:t>
            </a:r>
            <a:r>
              <a:rPr lang="nb-NO" dirty="0" err="1"/>
              <a:t>movie</a:t>
            </a:r>
            <a:r>
              <a:rPr lang="nb-NO" dirty="0"/>
              <a:t> </a:t>
            </a:r>
            <a:r>
              <a:rPr lang="nb-NO" dirty="0" err="1"/>
              <a:t>director</a:t>
            </a:r>
            <a:r>
              <a:rPr lang="nb-NO" dirty="0"/>
              <a:t> </a:t>
            </a:r>
            <a:r>
              <a:rPr lang="nb-NO" dirty="0" err="1"/>
              <a:t>wants</a:t>
            </a:r>
            <a:r>
              <a:rPr lang="nb-NO" dirty="0"/>
              <a:t> to </a:t>
            </a: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appropriate</a:t>
            </a:r>
            <a:r>
              <a:rPr lang="nb-NO" dirty="0"/>
              <a:t> </a:t>
            </a:r>
            <a:r>
              <a:rPr lang="nb-NO" dirty="0" err="1"/>
              <a:t>actors</a:t>
            </a:r>
            <a:r>
              <a:rPr lang="nb-NO" dirty="0"/>
              <a:t> for a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movie</a:t>
            </a:r>
            <a:endParaRPr lang="nb-NO" dirty="0"/>
          </a:p>
          <a:p>
            <a:r>
              <a:rPr lang="nb-NO" dirty="0"/>
              <a:t>Input: Genres, </a:t>
            </a:r>
            <a:r>
              <a:rPr lang="nb-NO" dirty="0" err="1"/>
              <a:t>actor</a:t>
            </a:r>
            <a:r>
              <a:rPr lang="nb-NO" dirty="0"/>
              <a:t> </a:t>
            </a:r>
            <a:r>
              <a:rPr lang="nb-NO" dirty="0" err="1"/>
              <a:t>descriptions</a:t>
            </a:r>
            <a:r>
              <a:rPr lang="nb-NO" dirty="0"/>
              <a:t> and plot </a:t>
            </a:r>
            <a:r>
              <a:rPr lang="nb-NO" dirty="0" err="1"/>
              <a:t>summary</a:t>
            </a:r>
            <a:endParaRPr lang="nb-NO" dirty="0"/>
          </a:p>
          <a:p>
            <a:r>
              <a:rPr lang="nb-NO" dirty="0"/>
              <a:t>Output: </a:t>
            </a:r>
            <a:r>
              <a:rPr lang="nb-NO" dirty="0" err="1"/>
              <a:t>Ranked</a:t>
            </a:r>
            <a:r>
              <a:rPr lang="nb-NO" dirty="0"/>
              <a:t> list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actors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783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4B17E0-420C-4A91-B27B-0A4AE462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Use</a:t>
            </a:r>
            <a:r>
              <a:rPr lang="nb-NO" dirty="0"/>
              <a:t> case </a:t>
            </a:r>
            <a:r>
              <a:rPr lang="nb-NO" dirty="0" err="1"/>
              <a:t>example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2BA8F4-54BB-494B-BFCA-5CE6895D1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Genres: Drama, </a:t>
            </a:r>
            <a:r>
              <a:rPr lang="nb-NO" dirty="0" err="1"/>
              <a:t>Romance</a:t>
            </a:r>
            <a:r>
              <a:rPr lang="nb-NO" dirty="0"/>
              <a:t>, </a:t>
            </a:r>
            <a:r>
              <a:rPr lang="nb-NO" dirty="0" err="1"/>
              <a:t>Comedy</a:t>
            </a:r>
            <a:endParaRPr lang="nb-NO" dirty="0"/>
          </a:p>
          <a:p>
            <a:r>
              <a:rPr lang="nb-NO" dirty="0" err="1"/>
              <a:t>Actors</a:t>
            </a:r>
            <a:r>
              <a:rPr lang="nb-NO" dirty="0"/>
              <a:t>: Male 35, </a:t>
            </a:r>
            <a:r>
              <a:rPr lang="nb-NO" dirty="0" err="1"/>
              <a:t>Female</a:t>
            </a:r>
            <a:r>
              <a:rPr lang="nb-NO" dirty="0"/>
              <a:t> 28, Male 30</a:t>
            </a:r>
          </a:p>
          <a:p>
            <a:r>
              <a:rPr lang="nb-NO" dirty="0"/>
              <a:t>Plot: A </a:t>
            </a:r>
            <a:r>
              <a:rPr lang="nb-NO" dirty="0" err="1"/>
              <a:t>romantic</a:t>
            </a:r>
            <a:r>
              <a:rPr lang="nb-NO" dirty="0"/>
              <a:t> </a:t>
            </a:r>
            <a:r>
              <a:rPr lang="nb-NO" dirty="0" err="1"/>
              <a:t>doctor</a:t>
            </a:r>
            <a:r>
              <a:rPr lang="nb-NO" dirty="0"/>
              <a:t> Gary is </a:t>
            </a:r>
            <a:r>
              <a:rPr lang="nb-NO" dirty="0" err="1"/>
              <a:t>left</a:t>
            </a:r>
            <a:r>
              <a:rPr lang="nb-NO" dirty="0"/>
              <a:t> by his love. A </a:t>
            </a:r>
            <a:r>
              <a:rPr lang="nb-NO" dirty="0" err="1"/>
              <a:t>school</a:t>
            </a:r>
            <a:r>
              <a:rPr lang="nb-NO" dirty="0"/>
              <a:t> </a:t>
            </a:r>
            <a:r>
              <a:rPr lang="nb-NO" dirty="0" err="1"/>
              <a:t>teacher</a:t>
            </a:r>
            <a:r>
              <a:rPr lang="nb-NO" dirty="0"/>
              <a:t> </a:t>
            </a:r>
            <a:r>
              <a:rPr lang="nb-NO" dirty="0" err="1"/>
              <a:t>tries</a:t>
            </a:r>
            <a:r>
              <a:rPr lang="nb-NO" dirty="0"/>
              <a:t> to </a:t>
            </a:r>
            <a:r>
              <a:rPr lang="nb-NO" dirty="0" err="1"/>
              <a:t>help</a:t>
            </a:r>
            <a:r>
              <a:rPr lang="nb-NO" dirty="0"/>
              <a:t> him to </a:t>
            </a:r>
            <a:r>
              <a:rPr lang="nb-NO" dirty="0" err="1"/>
              <a:t>get</a:t>
            </a:r>
            <a:r>
              <a:rPr lang="nb-NO" dirty="0"/>
              <a:t> back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track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Output:</a:t>
            </a:r>
          </a:p>
          <a:p>
            <a:r>
              <a:rPr lang="nb-NO" dirty="0"/>
              <a:t>1. Dan Byrd, Emma Stone, Jason </a:t>
            </a:r>
            <a:r>
              <a:rPr lang="nb-NO" dirty="0" err="1"/>
              <a:t>Fuchs</a:t>
            </a:r>
            <a:r>
              <a:rPr lang="nb-NO" dirty="0"/>
              <a:t>, 9.6</a:t>
            </a:r>
          </a:p>
          <a:p>
            <a:r>
              <a:rPr lang="nb-NO" dirty="0"/>
              <a:t>2. actor3, actor4, actor5, 8.7</a:t>
            </a:r>
          </a:p>
          <a:p>
            <a:r>
              <a:rPr lang="nb-NO" dirty="0"/>
              <a:t>3. actor6, actor7, actor5, 8.6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4877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F53F7B-CF08-4AB7-B7E9-10661901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36F76A0-4E79-4E07-A4F2-B0A4F98C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IMDB </a:t>
            </a:r>
            <a:r>
              <a:rPr lang="nb-NO" dirty="0" err="1"/>
              <a:t>datasets</a:t>
            </a:r>
            <a:r>
              <a:rPr lang="nb-NO" dirty="0"/>
              <a:t> - https://www.imdb.com/interfaces/</a:t>
            </a:r>
          </a:p>
          <a:p>
            <a:pPr lvl="1"/>
            <a:r>
              <a:rPr lang="nb-NO" dirty="0" err="1"/>
              <a:t>Title</a:t>
            </a:r>
            <a:r>
              <a:rPr lang="nb-NO" dirty="0"/>
              <a:t> data – 6.5M </a:t>
            </a:r>
            <a:r>
              <a:rPr lang="nb-NO" dirty="0" err="1"/>
              <a:t>rows</a:t>
            </a:r>
            <a:endParaRPr lang="nb-NO" dirty="0"/>
          </a:p>
          <a:p>
            <a:pPr lvl="1"/>
            <a:r>
              <a:rPr lang="nb-NO" dirty="0" err="1"/>
              <a:t>Actor</a:t>
            </a:r>
            <a:r>
              <a:rPr lang="nb-NO" dirty="0"/>
              <a:t> data – 9.9M </a:t>
            </a:r>
            <a:r>
              <a:rPr lang="nb-NO" dirty="0" err="1"/>
              <a:t>rows</a:t>
            </a:r>
            <a:endParaRPr lang="nb-NO" dirty="0"/>
          </a:p>
          <a:p>
            <a:r>
              <a:rPr lang="nb-NO" dirty="0"/>
              <a:t>OMDB API - http://www.omdbapi.com/</a:t>
            </a:r>
          </a:p>
          <a:p>
            <a:pPr lvl="1"/>
            <a:r>
              <a:rPr lang="nb-NO" dirty="0"/>
              <a:t>Movie plot </a:t>
            </a:r>
            <a:r>
              <a:rPr lang="nb-NO" dirty="0" err="1"/>
              <a:t>summary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037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6287DA-D01A-4701-9179-E6583715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Related </a:t>
            </a:r>
            <a:r>
              <a:rPr lang="nb-NO" dirty="0" err="1"/>
              <a:t>work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4B0B7A7-A911-4C48-B4BF-E9A83BE87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Data </a:t>
            </a:r>
            <a:r>
              <a:rPr lang="nb-NO" dirty="0" err="1"/>
              <a:t>analysis</a:t>
            </a:r>
            <a:endParaRPr lang="nb-NO" dirty="0"/>
          </a:p>
          <a:p>
            <a:pPr lvl="1"/>
            <a:r>
              <a:rPr lang="nb-NO" dirty="0"/>
              <a:t>How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quality</a:t>
            </a:r>
            <a:r>
              <a:rPr lang="nb-NO" dirty="0"/>
              <a:t> and </a:t>
            </a:r>
            <a:r>
              <a:rPr lang="nb-NO" dirty="0" err="1"/>
              <a:t>cast</a:t>
            </a:r>
            <a:r>
              <a:rPr lang="nb-NO" dirty="0"/>
              <a:t> for drama </a:t>
            </a:r>
            <a:r>
              <a:rPr lang="nb-NO" dirty="0" err="1"/>
              <a:t>movies</a:t>
            </a:r>
            <a:r>
              <a:rPr lang="nb-NO" dirty="0"/>
              <a:t> - </a:t>
            </a:r>
            <a:r>
              <a:rPr lang="nb-NO" dirty="0">
                <a:hlinkClick r:id="rId2"/>
              </a:rPr>
              <a:t>https://stephenfollows.com/how-important-are-quality-and-cast-for-drama-movies/</a:t>
            </a:r>
            <a:r>
              <a:rPr lang="nb-NO" dirty="0"/>
              <a:t> </a:t>
            </a:r>
          </a:p>
          <a:p>
            <a:pPr lvl="1"/>
            <a:r>
              <a:rPr lang="nb-NO" dirty="0" err="1"/>
              <a:t>Exploring</a:t>
            </a:r>
            <a:r>
              <a:rPr lang="nb-NO" dirty="0"/>
              <a:t> </a:t>
            </a:r>
            <a:r>
              <a:rPr lang="nb-NO" dirty="0" err="1"/>
              <a:t>attribute</a:t>
            </a:r>
            <a:r>
              <a:rPr lang="nb-NO" dirty="0"/>
              <a:t> relationships - </a:t>
            </a:r>
            <a:r>
              <a:rPr lang="nb-NO" dirty="0">
                <a:hlinkClick r:id="rId3"/>
              </a:rPr>
              <a:t>https://minimaxir.com/2018/07/imdb-data-analysis/</a:t>
            </a:r>
            <a:r>
              <a:rPr lang="nb-NO" dirty="0"/>
              <a:t> </a:t>
            </a:r>
          </a:p>
          <a:p>
            <a:r>
              <a:rPr lang="nb-NO" dirty="0"/>
              <a:t>Machine </a:t>
            </a:r>
            <a:r>
              <a:rPr lang="nb-NO" dirty="0" err="1"/>
              <a:t>learning</a:t>
            </a:r>
            <a:endParaRPr lang="nb-NO" dirty="0"/>
          </a:p>
          <a:p>
            <a:pPr lvl="1"/>
            <a:r>
              <a:rPr lang="nb-NO" dirty="0" err="1"/>
              <a:t>Predicting</a:t>
            </a:r>
            <a:r>
              <a:rPr lang="nb-NO" dirty="0"/>
              <a:t> </a:t>
            </a:r>
            <a:r>
              <a:rPr lang="nb-NO" dirty="0" err="1"/>
              <a:t>movie</a:t>
            </a:r>
            <a:r>
              <a:rPr lang="nb-NO" dirty="0"/>
              <a:t> gross - </a:t>
            </a:r>
            <a:r>
              <a:rPr lang="nb-NO" dirty="0">
                <a:hlinkClick r:id="rId4"/>
              </a:rPr>
              <a:t>https://medium.com/@jae.huang111/imdb-data-machine-learning-predicting-movie-gross-2113513513bb</a:t>
            </a:r>
            <a:endParaRPr lang="nb-NO" dirty="0"/>
          </a:p>
          <a:p>
            <a:pPr lvl="1"/>
            <a:r>
              <a:rPr lang="nb-NO" dirty="0" err="1"/>
              <a:t>Predicting</a:t>
            </a:r>
            <a:r>
              <a:rPr lang="nb-NO" dirty="0"/>
              <a:t> </a:t>
            </a:r>
            <a:r>
              <a:rPr lang="nb-NO" dirty="0" err="1"/>
              <a:t>review</a:t>
            </a:r>
            <a:r>
              <a:rPr lang="nb-NO" dirty="0"/>
              <a:t> </a:t>
            </a:r>
            <a:r>
              <a:rPr lang="nb-NO" dirty="0" err="1"/>
              <a:t>class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movies</a:t>
            </a:r>
            <a:r>
              <a:rPr lang="nb-NO" dirty="0"/>
              <a:t> - </a:t>
            </a:r>
            <a:r>
              <a:rPr lang="nb-NO" dirty="0">
                <a:hlinkClick r:id="rId5"/>
              </a:rPr>
              <a:t>http://ceur-ws.org/Vol-1365/paper12.pdf</a:t>
            </a:r>
            <a:r>
              <a:rPr lang="nb-NO" dirty="0"/>
              <a:t> </a:t>
            </a:r>
          </a:p>
          <a:p>
            <a:r>
              <a:rPr lang="nb-NO" dirty="0"/>
              <a:t>Software</a:t>
            </a:r>
          </a:p>
          <a:p>
            <a:pPr lvl="1"/>
            <a:r>
              <a:rPr lang="nb-NO" dirty="0"/>
              <a:t>End-to-end </a:t>
            </a:r>
            <a:r>
              <a:rPr lang="nb-NO" dirty="0" err="1"/>
              <a:t>movie</a:t>
            </a:r>
            <a:r>
              <a:rPr lang="nb-NO" dirty="0"/>
              <a:t> </a:t>
            </a:r>
            <a:r>
              <a:rPr lang="nb-NO" dirty="0" err="1"/>
              <a:t>intelligence</a:t>
            </a:r>
            <a:r>
              <a:rPr lang="nb-NO" dirty="0"/>
              <a:t> </a:t>
            </a:r>
            <a:r>
              <a:rPr lang="nb-NO" dirty="0" err="1"/>
              <a:t>platform</a:t>
            </a:r>
            <a:r>
              <a:rPr lang="nb-NO" dirty="0"/>
              <a:t> - </a:t>
            </a:r>
            <a:r>
              <a:rPr lang="nb-NO" dirty="0">
                <a:hlinkClick r:id="rId6"/>
              </a:rPr>
              <a:t>https://www.cinelytic.com/</a:t>
            </a:r>
            <a:r>
              <a:rPr lang="nb-NO" dirty="0"/>
              <a:t>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7704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97E4A7-30C7-4EA1-903C-7208E1CA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Algorithm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F4DDAB3-B657-4E54-B1F3-1D3A33586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Genre scores</a:t>
            </a:r>
          </a:p>
          <a:p>
            <a:pPr lvl="1"/>
            <a:r>
              <a:rPr lang="nb-NO" dirty="0" err="1"/>
              <a:t>Weighted</a:t>
            </a:r>
            <a:r>
              <a:rPr lang="nb-NO" dirty="0"/>
              <a:t>  </a:t>
            </a:r>
            <a:r>
              <a:rPr lang="nb-NO" dirty="0" err="1"/>
              <a:t>average</a:t>
            </a:r>
            <a:endParaRPr lang="nb-NO" dirty="0"/>
          </a:p>
          <a:p>
            <a:r>
              <a:rPr lang="nb-NO" dirty="0"/>
              <a:t>Plot </a:t>
            </a:r>
            <a:r>
              <a:rPr lang="nb-NO" dirty="0" err="1"/>
              <a:t>similarity</a:t>
            </a:r>
            <a:r>
              <a:rPr lang="nb-NO" dirty="0"/>
              <a:t> score</a:t>
            </a:r>
          </a:p>
          <a:p>
            <a:pPr lvl="1"/>
            <a:r>
              <a:rPr lang="nb-NO" dirty="0"/>
              <a:t>Maximum</a:t>
            </a:r>
          </a:p>
          <a:p>
            <a:r>
              <a:rPr lang="nb-NO" dirty="0" err="1"/>
              <a:t>Relation</a:t>
            </a:r>
            <a:r>
              <a:rPr lang="nb-NO" dirty="0"/>
              <a:t> score</a:t>
            </a:r>
          </a:p>
          <a:p>
            <a:pPr lvl="1"/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589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F7AD2A-662E-46AD-88BB-DAF2AB02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Challenges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D7EF524-749B-4B12-9F0A-8586A16E7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Plot </a:t>
            </a:r>
            <a:r>
              <a:rPr lang="nb-NO" dirty="0" err="1"/>
              <a:t>similarity</a:t>
            </a:r>
            <a:endParaRPr lang="nb-NO" dirty="0"/>
          </a:p>
          <a:p>
            <a:r>
              <a:rPr lang="nb-NO" dirty="0" err="1"/>
              <a:t>Execution</a:t>
            </a:r>
            <a:r>
              <a:rPr lang="nb-NO" dirty="0"/>
              <a:t> time</a:t>
            </a:r>
          </a:p>
          <a:p>
            <a:r>
              <a:rPr lang="nb-NO" dirty="0" err="1"/>
              <a:t>Evaluate</a:t>
            </a:r>
            <a:r>
              <a:rPr lang="nb-NO" dirty="0"/>
              <a:t> </a:t>
            </a:r>
            <a:r>
              <a:rPr lang="nb-NO" dirty="0" err="1"/>
              <a:t>result</a:t>
            </a:r>
            <a:endParaRPr lang="nb-NO" dirty="0"/>
          </a:p>
          <a:p>
            <a:r>
              <a:rPr lang="nb-NO" dirty="0" err="1"/>
              <a:t>Relation</a:t>
            </a:r>
            <a:r>
              <a:rPr lang="nb-NO" dirty="0"/>
              <a:t> score</a:t>
            </a:r>
          </a:p>
        </p:txBody>
      </p:sp>
    </p:spTree>
    <p:extLst>
      <p:ext uri="{BB962C8B-B14F-4D97-AF65-F5344CB8AC3E}">
        <p14:creationId xmlns:p14="http://schemas.microsoft.com/office/powerpoint/2010/main" val="9285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C3B734-44C8-4D20-AC37-325BAE65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Plot </a:t>
            </a:r>
            <a:r>
              <a:rPr lang="nb-NO" dirty="0" err="1"/>
              <a:t>similarity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40F7684-C302-40D0-B2D9-F370EA701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Failed</a:t>
            </a:r>
            <a:r>
              <a:rPr lang="nb-NO" dirty="0"/>
              <a:t> </a:t>
            </a:r>
            <a:r>
              <a:rPr lang="nb-NO" dirty="0" err="1"/>
              <a:t>attempts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TF-</a:t>
            </a:r>
            <a:r>
              <a:rPr lang="nb-NO" dirty="0" err="1"/>
              <a:t>idf</a:t>
            </a:r>
            <a:endParaRPr lang="nb-NO" dirty="0"/>
          </a:p>
          <a:p>
            <a:pPr lvl="1"/>
            <a:r>
              <a:rPr lang="nb-NO" dirty="0" err="1"/>
              <a:t>Cosine</a:t>
            </a:r>
            <a:r>
              <a:rPr lang="nb-NO" dirty="0"/>
              <a:t> </a:t>
            </a:r>
            <a:r>
              <a:rPr lang="nb-NO" dirty="0" err="1"/>
              <a:t>similarity</a:t>
            </a:r>
            <a:endParaRPr lang="nb-NO" dirty="0"/>
          </a:p>
          <a:p>
            <a:r>
              <a:rPr lang="nb-NO" dirty="0" err="1"/>
              <a:t>Tensorflow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from Google</a:t>
            </a:r>
          </a:p>
          <a:p>
            <a:pPr lvl="1"/>
            <a:r>
              <a:rPr lang="nb-NO" dirty="0">
                <a:hlinkClick r:id="rId2"/>
              </a:rPr>
              <a:t>https://tfhub.dev/google/universal-sentence-encoder/4</a:t>
            </a:r>
            <a:endParaRPr lang="nb-NO" dirty="0"/>
          </a:p>
          <a:p>
            <a:r>
              <a:rPr lang="nb-NO" dirty="0" err="1"/>
              <a:t>Tensorflow</a:t>
            </a:r>
            <a:r>
              <a:rPr lang="nb-NO" dirty="0"/>
              <a:t> </a:t>
            </a:r>
            <a:r>
              <a:rPr lang="nb-NO" dirty="0" err="1"/>
              <a:t>interaction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Spark</a:t>
            </a:r>
          </a:p>
        </p:txBody>
      </p:sp>
    </p:spTree>
    <p:extLst>
      <p:ext uri="{BB962C8B-B14F-4D97-AF65-F5344CB8AC3E}">
        <p14:creationId xmlns:p14="http://schemas.microsoft.com/office/powerpoint/2010/main" val="1145484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879177A-60D0-4DB2-A197-6AB2FAA0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Evaluate</a:t>
            </a:r>
            <a:r>
              <a:rPr lang="nb-NO" dirty="0"/>
              <a:t> </a:t>
            </a:r>
            <a:r>
              <a:rPr lang="nb-NO" dirty="0" err="1"/>
              <a:t>result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3467D0-3E71-4DAA-8757-A732901DE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How do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decide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result</a:t>
            </a:r>
            <a:r>
              <a:rPr lang="nb-NO" dirty="0"/>
              <a:t> is </a:t>
            </a:r>
            <a:r>
              <a:rPr lang="nb-NO" dirty="0" err="1"/>
              <a:t>good</a:t>
            </a:r>
            <a:r>
              <a:rPr lang="nb-NO" dirty="0"/>
              <a:t>?</a:t>
            </a:r>
          </a:p>
          <a:p>
            <a:r>
              <a:rPr lang="nb-NO" dirty="0" err="1"/>
              <a:t>What</a:t>
            </a:r>
            <a:r>
              <a:rPr lang="nb-NO" dirty="0"/>
              <a:t> is a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result</a:t>
            </a:r>
            <a:r>
              <a:rPr lang="nb-NO" dirty="0"/>
              <a:t>?</a:t>
            </a:r>
          </a:p>
          <a:p>
            <a:endParaRPr lang="nb-NO" dirty="0"/>
          </a:p>
          <a:p>
            <a:r>
              <a:rPr lang="nb-NO" dirty="0" err="1"/>
              <a:t>Assumption</a:t>
            </a:r>
            <a:endParaRPr lang="nb-NO" dirty="0"/>
          </a:p>
          <a:p>
            <a:pPr lvl="1"/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movie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</a:t>
            </a:r>
            <a:r>
              <a:rPr lang="nb-NO" dirty="0" err="1"/>
              <a:t>high</a:t>
            </a:r>
            <a:r>
              <a:rPr lang="nb-NO" dirty="0"/>
              <a:t> </a:t>
            </a:r>
            <a:r>
              <a:rPr lang="nb-NO" dirty="0" err="1"/>
              <a:t>user</a:t>
            </a:r>
            <a:r>
              <a:rPr lang="nb-NO" dirty="0"/>
              <a:t> </a:t>
            </a:r>
            <a:r>
              <a:rPr lang="nb-NO" dirty="0" err="1"/>
              <a:t>rating</a:t>
            </a:r>
            <a:r>
              <a:rPr lang="nb-NO" dirty="0"/>
              <a:t> om IMDB has a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cast</a:t>
            </a:r>
            <a:r>
              <a:rPr lang="nb-NO" dirty="0"/>
              <a:t>.</a:t>
            </a:r>
          </a:p>
          <a:p>
            <a:r>
              <a:rPr lang="nb-NO" dirty="0"/>
              <a:t>Goal</a:t>
            </a:r>
          </a:p>
          <a:p>
            <a:pPr lvl="1"/>
            <a:r>
              <a:rPr lang="nb-NO" dirty="0"/>
              <a:t>If </a:t>
            </a:r>
            <a:r>
              <a:rPr lang="nb-NO" dirty="0" err="1"/>
              <a:t>you</a:t>
            </a:r>
            <a:r>
              <a:rPr lang="nb-NO" dirty="0"/>
              <a:t> do a </a:t>
            </a:r>
            <a:r>
              <a:rPr lang="nb-NO" dirty="0" err="1"/>
              <a:t>search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attributes</a:t>
            </a:r>
            <a:r>
              <a:rPr lang="nb-NO" dirty="0"/>
              <a:t> from IMDB, </a:t>
            </a:r>
            <a:r>
              <a:rPr lang="nb-NO" dirty="0" err="1"/>
              <a:t>the</a:t>
            </a:r>
            <a:r>
              <a:rPr lang="nb-NO" dirty="0"/>
              <a:t> original </a:t>
            </a:r>
            <a:r>
              <a:rPr lang="nb-NO" dirty="0" err="1"/>
              <a:t>cast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early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result</a:t>
            </a:r>
            <a:r>
              <a:rPr lang="nb-NO" dirty="0"/>
              <a:t>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6509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631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Office-tema</vt:lpstr>
      <vt:lpstr>Search engine for movie cast generation</vt:lpstr>
      <vt:lpstr>Use case</vt:lpstr>
      <vt:lpstr>Use case example</vt:lpstr>
      <vt:lpstr>Data</vt:lpstr>
      <vt:lpstr>Related work</vt:lpstr>
      <vt:lpstr>Algorithm</vt:lpstr>
      <vt:lpstr>Challenges</vt:lpstr>
      <vt:lpstr>Plot similarity</vt:lpstr>
      <vt:lpstr>Evaluate result</vt:lpstr>
      <vt:lpstr>Relation score - problem</vt:lpstr>
      <vt:lpstr>Relation score - solution</vt:lpstr>
      <vt:lpstr>Results – Interstellar (n=3)</vt:lpstr>
      <vt:lpstr>Results – 1917 (n=2)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for movie cast generation</dc:title>
  <dc:creator>Christoffer René Haaland Holmesland</dc:creator>
  <cp:lastModifiedBy>Christoffer René Haaland Holmesland</cp:lastModifiedBy>
  <cp:revision>14</cp:revision>
  <dcterms:created xsi:type="dcterms:W3CDTF">2020-03-31T14:43:23Z</dcterms:created>
  <dcterms:modified xsi:type="dcterms:W3CDTF">2020-03-31T18:32:06Z</dcterms:modified>
</cp:coreProperties>
</file>