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sldIdLst>
    <p:sldId id="256" r:id="rId2"/>
    <p:sldId id="276" r:id="rId3"/>
    <p:sldId id="287" r:id="rId4"/>
    <p:sldId id="277" r:id="rId5"/>
    <p:sldId id="278" r:id="rId6"/>
    <p:sldId id="283" r:id="rId7"/>
    <p:sldId id="286" r:id="rId8"/>
    <p:sldId id="282" r:id="rId9"/>
    <p:sldId id="288" r:id="rId10"/>
    <p:sldId id="2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7" autoAdjust="0"/>
    <p:restoredTop sz="94652" autoAdjust="0"/>
  </p:normalViewPr>
  <p:slideViewPr>
    <p:cSldViewPr snapToGrid="0" showGuides="1">
      <p:cViewPr varScale="1">
        <p:scale>
          <a:sx n="85" d="100"/>
          <a:sy n="85" d="100"/>
        </p:scale>
        <p:origin x="607" y="29"/>
      </p:cViewPr>
      <p:guideLst>
        <p:guide orient="horz" pos="2328"/>
        <p:guide pos="3864"/>
        <p:guide pos="7512"/>
        <p:guide pos="144"/>
        <p:guide orient="horz" pos="624"/>
        <p:guide orient="horz" pos="40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Model Comparison</a:t>
            </a:r>
          </a:p>
        </c:rich>
      </c:tx>
      <c:layout>
        <c:manualLayout>
          <c:xMode val="edge"/>
          <c:yMode val="edge"/>
          <c:x val="0.27004601711125853"/>
          <c:y val="2.3261931871388076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Logistic Regression</c:v>
                </c:pt>
              </c:strCache>
            </c:strRef>
          </c:tx>
          <c:spPr>
            <a:solidFill>
              <a:schemeClr val="accent1"/>
            </a:solidFill>
            <a:ln>
              <a:noFill/>
            </a:ln>
            <a:effectLst/>
          </c:spPr>
          <c:invertIfNegative val="0"/>
          <c:cat>
            <c:strRef>
              <c:f>Sheet1!$A$2</c:f>
              <c:strCache>
                <c:ptCount val="1"/>
                <c:pt idx="0">
                  <c:v>Results</c:v>
                </c:pt>
              </c:strCache>
            </c:strRef>
          </c:cat>
          <c:val>
            <c:numRef>
              <c:f>Sheet1!$B$2</c:f>
              <c:numCache>
                <c:formatCode>General</c:formatCode>
                <c:ptCount val="1"/>
                <c:pt idx="0">
                  <c:v>73.69</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Lasso</c:v>
                </c:pt>
              </c:strCache>
            </c:strRef>
          </c:tx>
          <c:spPr>
            <a:solidFill>
              <a:schemeClr val="accent2"/>
            </a:solidFill>
            <a:ln>
              <a:noFill/>
            </a:ln>
            <a:effectLst/>
          </c:spPr>
          <c:invertIfNegative val="0"/>
          <c:cat>
            <c:strRef>
              <c:f>Sheet1!$A$2</c:f>
              <c:strCache>
                <c:ptCount val="1"/>
                <c:pt idx="0">
                  <c:v>Results</c:v>
                </c:pt>
              </c:strCache>
            </c:strRef>
          </c:cat>
          <c:val>
            <c:numRef>
              <c:f>Sheet1!$C$2</c:f>
              <c:numCache>
                <c:formatCode>General</c:formatCode>
                <c:ptCount val="1"/>
                <c:pt idx="0">
                  <c:v>24.45</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Decision Tree</c:v>
                </c:pt>
              </c:strCache>
            </c:strRef>
          </c:tx>
          <c:spPr>
            <a:solidFill>
              <a:schemeClr val="accent3"/>
            </a:solidFill>
            <a:ln>
              <a:noFill/>
            </a:ln>
            <a:effectLst/>
          </c:spPr>
          <c:invertIfNegative val="0"/>
          <c:cat>
            <c:strRef>
              <c:f>Sheet1!$A$2</c:f>
              <c:strCache>
                <c:ptCount val="1"/>
                <c:pt idx="0">
                  <c:v>Results</c:v>
                </c:pt>
              </c:strCache>
            </c:strRef>
          </c:cat>
          <c:val>
            <c:numRef>
              <c:f>Sheet1!$D$2</c:f>
              <c:numCache>
                <c:formatCode>General</c:formatCode>
                <c:ptCount val="1"/>
                <c:pt idx="0">
                  <c:v>77.39</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SVM2</c:v>
                </c:pt>
              </c:strCache>
            </c:strRef>
          </c:tx>
          <c:spPr>
            <a:solidFill>
              <a:schemeClr val="accent4"/>
            </a:solidFill>
            <a:ln>
              <a:noFill/>
            </a:ln>
            <a:effectLst/>
          </c:spPr>
          <c:invertIfNegative val="0"/>
          <c:cat>
            <c:strRef>
              <c:f>Sheet1!$A$2</c:f>
              <c:strCache>
                <c:ptCount val="1"/>
                <c:pt idx="0">
                  <c:v>Results</c:v>
                </c:pt>
              </c:strCache>
            </c:strRef>
          </c:cat>
          <c:val>
            <c:numRef>
              <c:f>Sheet1!$E$2</c:f>
              <c:numCache>
                <c:formatCode>General</c:formatCode>
                <c:ptCount val="1"/>
                <c:pt idx="0">
                  <c:v>56.61</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Random Forest</c:v>
                </c:pt>
              </c:strCache>
            </c:strRef>
          </c:tx>
          <c:spPr>
            <a:solidFill>
              <a:schemeClr val="accent5"/>
            </a:solidFill>
            <a:ln>
              <a:noFill/>
            </a:ln>
            <a:effectLst/>
          </c:spPr>
          <c:invertIfNegative val="0"/>
          <c:cat>
            <c:strRef>
              <c:f>Sheet1!$A$2</c:f>
              <c:strCache>
                <c:ptCount val="1"/>
                <c:pt idx="0">
                  <c:v>Results</c:v>
                </c:pt>
              </c:strCache>
            </c:strRef>
          </c:cat>
          <c:val>
            <c:numRef>
              <c:f>Sheet1!$F$2</c:f>
              <c:numCache>
                <c:formatCode>General</c:formatCode>
                <c:ptCount val="1"/>
                <c:pt idx="0">
                  <c:v>80.959999999999994</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K Nearest Neighbor</c:v>
                </c:pt>
              </c:strCache>
            </c:strRef>
          </c:tx>
          <c:spPr>
            <a:solidFill>
              <a:schemeClr val="accent6"/>
            </a:solidFill>
            <a:ln>
              <a:noFill/>
            </a:ln>
            <a:effectLst/>
          </c:spPr>
          <c:invertIfNegative val="0"/>
          <c:cat>
            <c:strRef>
              <c:f>Sheet1!$A$2</c:f>
              <c:strCache>
                <c:ptCount val="1"/>
                <c:pt idx="0">
                  <c:v>Results</c:v>
                </c:pt>
              </c:strCache>
            </c:strRef>
          </c:cat>
          <c:val>
            <c:numRef>
              <c:f>Sheet1!$G$2</c:f>
              <c:numCache>
                <c:formatCode>General</c:formatCode>
                <c:ptCount val="1"/>
                <c:pt idx="0">
                  <c:v>67.650000000000006</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LightGBM</c:v>
                </c:pt>
              </c:strCache>
            </c:strRef>
          </c:tx>
          <c:spPr>
            <a:solidFill>
              <a:schemeClr val="accent1">
                <a:lumMod val="60000"/>
              </a:schemeClr>
            </a:solidFill>
            <a:ln>
              <a:noFill/>
            </a:ln>
            <a:effectLst/>
          </c:spPr>
          <c:invertIfNegative val="0"/>
          <c:cat>
            <c:strRef>
              <c:f>Sheet1!$A$2</c:f>
              <c:strCache>
                <c:ptCount val="1"/>
                <c:pt idx="0">
                  <c:v>Results</c:v>
                </c:pt>
              </c:strCache>
            </c:strRef>
          </c:cat>
          <c:val>
            <c:numRef>
              <c:f>Sheet1!$H$2</c:f>
              <c:numCache>
                <c:formatCode>General</c:formatCode>
                <c:ptCount val="1"/>
                <c:pt idx="0">
                  <c:v>82.55</c:v>
                </c:pt>
              </c:numCache>
            </c:numRef>
          </c:val>
          <c:extLst>
            <c:ext xmlns:c16="http://schemas.microsoft.com/office/drawing/2014/chart" uri="{C3380CC4-5D6E-409C-BE32-E72D297353CC}">
              <c16:uniqueId val="{00000006-8649-4F49-8CBC-B30308E5CFD7}"/>
            </c:ext>
          </c:extLst>
        </c:ser>
        <c:ser>
          <c:idx val="7"/>
          <c:order val="7"/>
          <c:tx>
            <c:strRef>
              <c:f>Sheet1!$I$1</c:f>
              <c:strCache>
                <c:ptCount val="1"/>
                <c:pt idx="0">
                  <c:v>XGBoost</c:v>
                </c:pt>
              </c:strCache>
            </c:strRef>
          </c:tx>
          <c:spPr>
            <a:solidFill>
              <a:schemeClr val="accent2">
                <a:lumMod val="60000"/>
              </a:schemeClr>
            </a:solidFill>
            <a:ln>
              <a:noFill/>
            </a:ln>
            <a:effectLst/>
          </c:spPr>
          <c:invertIfNegative val="0"/>
          <c:cat>
            <c:strRef>
              <c:f>Sheet1!$A$2</c:f>
              <c:strCache>
                <c:ptCount val="1"/>
                <c:pt idx="0">
                  <c:v>Results</c:v>
                </c:pt>
              </c:strCache>
            </c:strRef>
          </c:cat>
          <c:val>
            <c:numRef>
              <c:f>Sheet1!$I$2</c:f>
              <c:numCache>
                <c:formatCode>General</c:formatCode>
                <c:ptCount val="1"/>
                <c:pt idx="0">
                  <c:v>81.72</c:v>
                </c:pt>
              </c:numCache>
            </c:numRef>
          </c:val>
          <c:extLst>
            <c:ext xmlns:c16="http://schemas.microsoft.com/office/drawing/2014/chart" uri="{C3380CC4-5D6E-409C-BE32-E72D297353CC}">
              <c16:uniqueId val="{00000000-4DEF-48DA-A4F4-3BFDDE876B7B}"/>
            </c:ext>
          </c:extLst>
        </c:ser>
        <c:ser>
          <c:idx val="8"/>
          <c:order val="8"/>
          <c:tx>
            <c:strRef>
              <c:f>Sheet1!$J$1</c:f>
              <c:strCache>
                <c:ptCount val="1"/>
                <c:pt idx="0">
                  <c:v>Deep Learning</c:v>
                </c:pt>
              </c:strCache>
            </c:strRef>
          </c:tx>
          <c:spPr>
            <a:solidFill>
              <a:schemeClr val="accent3">
                <a:lumMod val="60000"/>
              </a:schemeClr>
            </a:solidFill>
            <a:ln>
              <a:noFill/>
            </a:ln>
            <a:effectLst/>
          </c:spPr>
          <c:invertIfNegative val="0"/>
          <c:cat>
            <c:strRef>
              <c:f>Sheet1!$A$2</c:f>
              <c:strCache>
                <c:ptCount val="1"/>
                <c:pt idx="0">
                  <c:v>Results</c:v>
                </c:pt>
              </c:strCache>
            </c:strRef>
          </c:cat>
          <c:val>
            <c:numRef>
              <c:f>Sheet1!$J$2</c:f>
              <c:numCache>
                <c:formatCode>General</c:formatCode>
                <c:ptCount val="1"/>
                <c:pt idx="0">
                  <c:v>65.260000000000005</c:v>
                </c:pt>
              </c:numCache>
            </c:numRef>
          </c:val>
          <c:extLst>
            <c:ext xmlns:c16="http://schemas.microsoft.com/office/drawing/2014/chart" uri="{C3380CC4-5D6E-409C-BE32-E72D297353CC}">
              <c16:uniqueId val="{00000001-4DEF-48DA-A4F4-3BFDDE876B7B}"/>
            </c:ext>
          </c:extLst>
        </c:ser>
        <c:dLbls>
          <c:showLegendKey val="0"/>
          <c:showVal val="0"/>
          <c:showCatName val="0"/>
          <c:showSerName val="0"/>
          <c:showPercent val="0"/>
          <c:showBubbleSize val="0"/>
        </c:dLbls>
        <c:gapWidth val="150"/>
        <c:axId val="389775312"/>
        <c:axId val="389775968"/>
      </c:barChart>
      <c:catAx>
        <c:axId val="389775312"/>
        <c:scaling>
          <c:orientation val="minMax"/>
        </c:scaling>
        <c:delete val="0"/>
        <c:axPos val="b"/>
        <c:title>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9775968"/>
        <c:crosses val="autoZero"/>
        <c:auto val="1"/>
        <c:lblAlgn val="ctr"/>
        <c:lblOffset val="100"/>
        <c:noMultiLvlLbl val="0"/>
      </c:catAx>
      <c:valAx>
        <c:axId val="389775968"/>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97753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5/7/2019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5/7/2019</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5/7/2019</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5/7/2019</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5/7/2019</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5/7/2019</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5/7/2019</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5/7/2019</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5/7/2019</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5/7/2019</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5/7/2019</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5/7/2019</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5/7/2019</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763571" y="4376036"/>
            <a:ext cx="10671142" cy="1218795"/>
          </a:xfrm>
        </p:spPr>
        <p:txBody>
          <a:bodyPr wrap="square" lIns="0" tIns="0" rIns="0" bIns="0" anchor="t">
            <a:spAutoFit/>
          </a:bodyPr>
          <a:lstStyle/>
          <a:p>
            <a:r>
              <a:rPr lang="en-US" sz="4800" dirty="0">
                <a:solidFill>
                  <a:schemeClr val="bg1"/>
                </a:solidFill>
              </a:rPr>
              <a:t>Classification in Machine Learning</a:t>
            </a:r>
            <a:br>
              <a:rPr lang="en-US" dirty="0">
                <a:solidFill>
                  <a:schemeClr val="bg1"/>
                </a:solidFill>
              </a:rPr>
            </a:br>
            <a:r>
              <a:rPr lang="en-US" sz="4000" dirty="0">
                <a:solidFill>
                  <a:schemeClr val="accent4"/>
                </a:solidFill>
              </a:rPr>
              <a:t>Chris Harvey</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What we will cover</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SKLearn</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Boosting Machines</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7203701" y="5155316"/>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Final Thoughts</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62187"/>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General Overview</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Deep Learning</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576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Results</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0" y="5341921"/>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pic>
        <p:nvPicPr>
          <p:cNvPr id="3" name="Graphic 2" descr="Pie chart">
            <a:extLst>
              <a:ext uri="{FF2B5EF4-FFF2-40B4-BE49-F238E27FC236}">
                <a16:creationId xmlns:a16="http://schemas.microsoft.com/office/drawing/2014/main" id="{EA18409B-32D4-4799-990B-2F088988ED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18105" y="1705148"/>
            <a:ext cx="542787" cy="542787"/>
          </a:xfrm>
          <a:prstGeom prst="rect">
            <a:avLst/>
          </a:prstGeom>
        </p:spPr>
      </p:pic>
      <p:pic>
        <p:nvPicPr>
          <p:cNvPr id="9" name="Graphic 8" descr="Head with gears">
            <a:extLst>
              <a:ext uri="{FF2B5EF4-FFF2-40B4-BE49-F238E27FC236}">
                <a16:creationId xmlns:a16="http://schemas.microsoft.com/office/drawing/2014/main" id="{763013B8-5013-4944-BA52-D4D9BF63872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12266" y="5214526"/>
            <a:ext cx="643446" cy="643446"/>
          </a:xfrm>
          <a:prstGeom prst="rect">
            <a:avLst/>
          </a:prstGeom>
        </p:spPr>
      </p:pic>
      <p:pic>
        <p:nvPicPr>
          <p:cNvPr id="12" name="Graphic 11" descr="Decision chart">
            <a:extLst>
              <a:ext uri="{FF2B5EF4-FFF2-40B4-BE49-F238E27FC236}">
                <a16:creationId xmlns:a16="http://schemas.microsoft.com/office/drawing/2014/main" id="{CEFD9639-9840-4198-B677-AA91493F4B1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65216" y="3370770"/>
            <a:ext cx="617921" cy="617921"/>
          </a:xfrm>
          <a:prstGeom prst="rect">
            <a:avLst/>
          </a:prstGeom>
        </p:spPr>
      </p:pic>
      <p:pic>
        <p:nvPicPr>
          <p:cNvPr id="18" name="Graphic 17" descr="Statistics">
            <a:extLst>
              <a:ext uri="{FF2B5EF4-FFF2-40B4-BE49-F238E27FC236}">
                <a16:creationId xmlns:a16="http://schemas.microsoft.com/office/drawing/2014/main" id="{3847180A-8CA4-47E8-9ED0-93FDEF00F2A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94896" y="1680511"/>
            <a:ext cx="607727" cy="607727"/>
          </a:xfrm>
          <a:prstGeom prst="rect">
            <a:avLst/>
          </a:prstGeom>
        </p:spPr>
      </p:pic>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20E2EE4-3827-43EE-BC64-D6F6080B844F}"/>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1831A8ED-FCD8-4AA8-BC4F-7C3E431D915B}"/>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General Overview</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7" name="Straight Connector 6">
            <a:extLst>
              <a:ext uri="{FF2B5EF4-FFF2-40B4-BE49-F238E27FC236}">
                <a16:creationId xmlns:a16="http://schemas.microsoft.com/office/drawing/2014/main" id="{4A47BC69-F26D-4952-8D6F-540652BE91A1}"/>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34C5DB2B-8FE9-4073-99A6-67A04DBA1CD9}"/>
              </a:ext>
            </a:extLst>
          </p:cNvPr>
          <p:cNvSpPr/>
          <p:nvPr/>
        </p:nvSpPr>
        <p:spPr>
          <a:xfrm>
            <a:off x="589429" y="1004048"/>
            <a:ext cx="11013141" cy="523538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A91CF5E-0A1C-4E74-B4CF-F8DBEDDD5FA1}"/>
              </a:ext>
            </a:extLst>
          </p:cNvPr>
          <p:cNvSpPr txBox="1"/>
          <p:nvPr/>
        </p:nvSpPr>
        <p:spPr>
          <a:xfrm>
            <a:off x="1131794" y="1308847"/>
            <a:ext cx="9928412" cy="452431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There are many different paradigms in machine learning. I want to go through the more prevalent ones and compare and contrast them to help people understand what they are and how to use them best.</a:t>
            </a:r>
          </a:p>
          <a:p>
            <a:endParaRPr lang="en-US" dirty="0"/>
          </a:p>
          <a:p>
            <a:r>
              <a:rPr lang="en-US" dirty="0"/>
              <a:t>In my notebooks I go through them in depth and give examples of how they work and the resources needed to learn them. Here I want to give a general overview of the topics I covered and the results of this experiment.</a:t>
            </a:r>
          </a:p>
          <a:p>
            <a:endParaRPr lang="en-US" dirty="0"/>
          </a:p>
          <a:p>
            <a:r>
              <a:rPr lang="en-US" dirty="0"/>
              <a:t>I will cover boosting machines, classical and deep learning for the use of classification of data. I will also cover Reinforcement learning in passing and the possible use cases of it. This will be a broad summation of the models available as there are hundreds of machine learning models that have been created if not thousands!</a:t>
            </a:r>
          </a:p>
          <a:p>
            <a:endParaRPr lang="en-US" dirty="0"/>
          </a:p>
          <a:p>
            <a:r>
              <a:rPr lang="en-US" dirty="0"/>
              <a:t>In the notebooks and in the README of the </a:t>
            </a:r>
            <a:r>
              <a:rPr lang="en-US" dirty="0" err="1"/>
              <a:t>github</a:t>
            </a:r>
            <a:r>
              <a:rPr lang="en-US" dirty="0"/>
              <a:t> repo I have added some fantastic resources to learn machine learning and data science! If you somehow see this slide deck before seeing the repo I highly recommend you read that!</a:t>
            </a:r>
          </a:p>
        </p:txBody>
      </p:sp>
    </p:spTree>
    <p:extLst>
      <p:ext uri="{BB962C8B-B14F-4D97-AF65-F5344CB8AC3E}">
        <p14:creationId xmlns:p14="http://schemas.microsoft.com/office/powerpoint/2010/main" val="2646274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SKLearn</a:t>
            </a:r>
            <a:br>
              <a:rPr lang="en-US" sz="2800" dirty="0">
                <a:solidFill>
                  <a:schemeClr val="tx1">
                    <a:lumMod val="75000"/>
                    <a:lumOff val="25000"/>
                  </a:schemeClr>
                </a:solidFill>
              </a:rPr>
            </a:br>
            <a:r>
              <a:rPr lang="en-US" sz="2800" dirty="0">
                <a:solidFill>
                  <a:schemeClr val="tx1">
                    <a:lumMod val="75000"/>
                    <a:lumOff val="25000"/>
                  </a:schemeClr>
                </a:solidFill>
              </a:rPr>
              <a:t>In a nutshell</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102124"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738664"/>
          </a:xfrm>
          <a:prstGeom prst="rect">
            <a:avLst/>
          </a:prstGeom>
        </p:spPr>
        <p:txBody>
          <a:bodyPr wrap="square" lIns="0" tIns="0" rIns="0" bIns="0">
            <a:spAutoFit/>
          </a:bodyPr>
          <a:lstStyle/>
          <a:p>
            <a:pPr algn="ctr"/>
            <a:r>
              <a:rPr lang="en-US" sz="1600" b="1" dirty="0">
                <a:solidFill>
                  <a:schemeClr val="bg1"/>
                </a:solidFill>
              </a:rPr>
              <a:t>All of your favorite models in one place!</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738664"/>
          </a:xfrm>
          <a:prstGeom prst="rect">
            <a:avLst/>
          </a:prstGeom>
        </p:spPr>
        <p:txBody>
          <a:bodyPr wrap="square" lIns="0" tIns="0" rIns="0" bIns="0">
            <a:spAutoFit/>
          </a:bodyPr>
          <a:lstStyle/>
          <a:p>
            <a:pPr algn="ctr"/>
            <a:r>
              <a:rPr lang="en-US" sz="1600" b="1" dirty="0">
                <a:solidFill>
                  <a:schemeClr val="bg1"/>
                </a:solidFill>
              </a:rPr>
              <a:t>Data Preprocessing built in!</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246221"/>
          </a:xfrm>
          <a:prstGeom prst="rect">
            <a:avLst/>
          </a:prstGeom>
        </p:spPr>
        <p:txBody>
          <a:bodyPr wrap="square" lIns="0" tIns="0" rIns="0" bIns="0">
            <a:spAutoFit/>
          </a:bodyPr>
          <a:lstStyle/>
          <a:p>
            <a:pPr algn="ctr"/>
            <a:r>
              <a:rPr lang="en-US" sz="1600" b="1" dirty="0">
                <a:solidFill>
                  <a:schemeClr val="bg1"/>
                </a:solidFill>
              </a:rPr>
              <a:t>Cost Effective!</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246221"/>
          </a:xfrm>
          <a:prstGeom prst="rect">
            <a:avLst/>
          </a:prstGeom>
        </p:spPr>
        <p:txBody>
          <a:bodyPr wrap="square" lIns="0" tIns="0" rIns="0" bIns="0">
            <a:spAutoFit/>
          </a:bodyPr>
          <a:lstStyle/>
          <a:p>
            <a:pPr algn="ctr"/>
            <a:r>
              <a:rPr lang="en-US" sz="1600" b="1" dirty="0">
                <a:solidFill>
                  <a:schemeClr val="bg1"/>
                </a:solidFill>
              </a:rPr>
              <a:t>Easy to tune!</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Easy Presentation!</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685333"/>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SKLearn is a collection of machine learning models and tools that allow the user to create any classical model they desire. Including Data augmentation!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685333"/>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There are many ways to do feature engineering and data processing already built into the SKLearn library. Just plug and play!</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685333"/>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Training these models is a very quick process. </a:t>
            </a:r>
          </a:p>
          <a:p>
            <a:pPr algn="ctr">
              <a:lnSpc>
                <a:spcPts val="1900"/>
              </a:lnSpc>
            </a:pPr>
            <a:r>
              <a:rPr lang="en-US" sz="1400" dirty="0">
                <a:solidFill>
                  <a:schemeClr val="bg1"/>
                </a:solidFill>
                <a:cs typeface="Segoe UI" panose="020B0502040204020203" pitchFamily="34" charset="0"/>
              </a:rPr>
              <a:t>They only require some very basic hyperparameter tuning and feature engineering!</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19802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There are a vast number of automatic optimization tuning algorithms for every model in SKLearn!</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685333"/>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Because SKLearn is compatible with MatPlotLib and Seaborn you can display your data very easily with the built-in visualization tools!</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Graphic 4" descr="Presentation with pie chart">
            <a:extLst>
              <a:ext uri="{FF2B5EF4-FFF2-40B4-BE49-F238E27FC236}">
                <a16:creationId xmlns:a16="http://schemas.microsoft.com/office/drawing/2014/main" id="{4906BF30-1FD4-412A-BEEA-18FFBF322F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27119" y="2218624"/>
            <a:ext cx="609273" cy="609273"/>
          </a:xfrm>
          <a:prstGeom prst="rect">
            <a:avLst/>
          </a:prstGeom>
        </p:spPr>
      </p:pic>
    </p:spTree>
    <p:extLst>
      <p:ext uri="{BB962C8B-B14F-4D97-AF65-F5344CB8AC3E}">
        <p14:creationId xmlns:p14="http://schemas.microsoft.com/office/powerpoint/2010/main" val="822569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Neural Networks</a:t>
            </a:r>
            <a:br>
              <a:rPr lang="en-US" sz="2800" dirty="0">
                <a:solidFill>
                  <a:schemeClr val="tx1">
                    <a:lumMod val="75000"/>
                    <a:lumOff val="25000"/>
                  </a:schemeClr>
                </a:solidFill>
              </a:rPr>
            </a:br>
            <a:r>
              <a:rPr lang="en-US" sz="2800" dirty="0">
                <a:solidFill>
                  <a:schemeClr val="tx1">
                    <a:lumMod val="75000"/>
                    <a:lumOff val="25000"/>
                  </a:schemeClr>
                </a:solidFill>
              </a:rPr>
              <a:t>How do they work?</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cxnSpLocks/>
          </p:cNvCxnSpPr>
          <p:nvPr/>
        </p:nvCxnSpPr>
        <p:spPr>
          <a:xfrm rot="10800000" flipV="1">
            <a:off x="4073525" y="1941924"/>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456943"/>
            <a:ext cx="1371600" cy="246221"/>
          </a:xfrm>
          <a:prstGeom prst="rect">
            <a:avLst/>
          </a:prstGeom>
        </p:spPr>
        <p:txBody>
          <a:bodyPr wrap="square" lIns="0" tIns="0" rIns="0" bIns="0" anchor="ctr">
            <a:spAutoFit/>
          </a:bodyPr>
          <a:lstStyle/>
          <a:p>
            <a:pPr algn="ctr"/>
            <a:r>
              <a:rPr lang="en-US" sz="1600" dirty="0">
                <a:solidFill>
                  <a:schemeClr val="bg1"/>
                </a:solidFill>
              </a:rPr>
              <a:t>Input 1</a:t>
            </a:r>
          </a:p>
        </p:txBody>
      </p:sp>
      <p:sp>
        <p:nvSpPr>
          <p:cNvPr id="81" name="Rectangle 80">
            <a:extLst>
              <a:ext uri="{FF2B5EF4-FFF2-40B4-BE49-F238E27FC236}">
                <a16:creationId xmlns:a16="http://schemas.microsoft.com/office/drawing/2014/main" id="{D4EC02E4-F054-4111-9038-AE0BDA4C8060}"/>
              </a:ext>
            </a:extLst>
          </p:cNvPr>
          <p:cNvSpPr/>
          <p:nvPr/>
        </p:nvSpPr>
        <p:spPr>
          <a:xfrm>
            <a:off x="1831182" y="4741965"/>
            <a:ext cx="1371600" cy="246221"/>
          </a:xfrm>
          <a:prstGeom prst="rect">
            <a:avLst/>
          </a:prstGeom>
        </p:spPr>
        <p:txBody>
          <a:bodyPr wrap="square" lIns="0" tIns="0" rIns="0" bIns="0" anchor="ctr">
            <a:spAutoFit/>
          </a:bodyPr>
          <a:lstStyle/>
          <a:p>
            <a:pPr algn="ctr"/>
            <a:r>
              <a:rPr lang="en-US" sz="1600" dirty="0">
                <a:solidFill>
                  <a:schemeClr val="bg1"/>
                </a:solidFill>
              </a:rPr>
              <a:t>Input 2</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599454"/>
            <a:ext cx="1371600" cy="246221"/>
          </a:xfrm>
          <a:prstGeom prst="rect">
            <a:avLst/>
          </a:prstGeom>
        </p:spPr>
        <p:txBody>
          <a:bodyPr wrap="square" lIns="0" tIns="0" rIns="0" bIns="0" anchor="ctr">
            <a:spAutoFit/>
          </a:bodyPr>
          <a:lstStyle/>
          <a:p>
            <a:pPr algn="ctr"/>
            <a:r>
              <a:rPr lang="en-US" sz="1600" dirty="0">
                <a:solidFill>
                  <a:schemeClr val="bg1"/>
                </a:solidFill>
              </a:rPr>
              <a:t>Hidden Layer 1</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599454"/>
            <a:ext cx="1371600" cy="246221"/>
          </a:xfrm>
          <a:prstGeom prst="rect">
            <a:avLst/>
          </a:prstGeom>
        </p:spPr>
        <p:txBody>
          <a:bodyPr wrap="square" lIns="0" tIns="0" rIns="0" bIns="0" anchor="ctr">
            <a:spAutoFit/>
          </a:bodyPr>
          <a:lstStyle/>
          <a:p>
            <a:pPr algn="ctr"/>
            <a:r>
              <a:rPr lang="en-US" sz="1600" dirty="0">
                <a:solidFill>
                  <a:schemeClr val="bg1"/>
                </a:solidFill>
              </a:rPr>
              <a:t>Hidden Layer 2</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Output</a:t>
            </a:r>
          </a:p>
        </p:txBody>
      </p:sp>
      <p:sp>
        <p:nvSpPr>
          <p:cNvPr id="85" name="Rectangle 84">
            <a:extLst>
              <a:ext uri="{FF2B5EF4-FFF2-40B4-BE49-F238E27FC236}">
                <a16:creationId xmlns:a16="http://schemas.microsoft.com/office/drawing/2014/main" id="{C7CFAFBF-6B2A-49A8-ADCE-FD94A08C87B3}"/>
              </a:ext>
            </a:extLst>
          </p:cNvPr>
          <p:cNvSpPr/>
          <p:nvPr/>
        </p:nvSpPr>
        <p:spPr>
          <a:xfrm>
            <a:off x="8997156"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88" name="Rectangle 87">
            <a:extLst>
              <a:ext uri="{FF2B5EF4-FFF2-40B4-BE49-F238E27FC236}">
                <a16:creationId xmlns:a16="http://schemas.microsoft.com/office/drawing/2014/main" id="{481D58D3-87D7-4D40-B59F-7F751F117F96}"/>
              </a:ext>
            </a:extLst>
          </p:cNvPr>
          <p:cNvSpPr/>
          <p:nvPr/>
        </p:nvSpPr>
        <p:spPr>
          <a:xfrm>
            <a:off x="10576718" y="3123555"/>
            <a:ext cx="1348582" cy="1198020"/>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This is our output usually a value between 0 and 1 for how likely the outcome is.</a:t>
            </a:r>
          </a:p>
        </p:txBody>
      </p:sp>
      <p:sp>
        <p:nvSpPr>
          <p:cNvPr id="92" name="Rectangle 91">
            <a:extLst>
              <a:ext uri="{FF2B5EF4-FFF2-40B4-BE49-F238E27FC236}">
                <a16:creationId xmlns:a16="http://schemas.microsoft.com/office/drawing/2014/main" id="{A69BDC62-882D-49FD-B60A-05F493B04723}"/>
              </a:ext>
            </a:extLst>
          </p:cNvPr>
          <p:cNvSpPr/>
          <p:nvPr/>
        </p:nvSpPr>
        <p:spPr>
          <a:xfrm>
            <a:off x="266700" y="1981045"/>
            <a:ext cx="1348582" cy="1198020"/>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This is our input. Usually a numerical value used to represent our data.</a:t>
            </a:r>
          </a:p>
        </p:txBody>
      </p:sp>
      <p:sp>
        <p:nvSpPr>
          <p:cNvPr id="93" name="Rectangle 92">
            <a:extLst>
              <a:ext uri="{FF2B5EF4-FFF2-40B4-BE49-F238E27FC236}">
                <a16:creationId xmlns:a16="http://schemas.microsoft.com/office/drawing/2014/main" id="{FC109BEC-95E0-4EA0-B65C-A8353481F394}"/>
              </a:ext>
            </a:extLst>
          </p:cNvPr>
          <p:cNvSpPr/>
          <p:nvPr/>
        </p:nvSpPr>
        <p:spPr>
          <a:xfrm>
            <a:off x="266700" y="4266067"/>
            <a:ext cx="1348582" cy="1198020"/>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They are able to classify any type of data from images to text to numbers.</a:t>
            </a:r>
          </a:p>
        </p:txBody>
      </p:sp>
      <p:sp>
        <p:nvSpPr>
          <p:cNvPr id="32" name="Oval 31">
            <a:extLst>
              <a:ext uri="{FF2B5EF4-FFF2-40B4-BE49-F238E27FC236}">
                <a16:creationId xmlns:a16="http://schemas.microsoft.com/office/drawing/2014/main" id="{E07DEEC4-93E6-45A6-A5E6-87AC1FABE548}"/>
              </a:ext>
              <a:ext uri="{C183D7F6-B498-43B3-948B-1728B52AA6E4}">
                <adec:decorative xmlns:adec="http://schemas.microsoft.com/office/drawing/2017/decorative" val="1"/>
              </a:ext>
            </a:extLst>
          </p:cNvPr>
          <p:cNvSpPr/>
          <p:nvPr/>
        </p:nvSpPr>
        <p:spPr>
          <a:xfrm>
            <a:off x="4068342" y="4790136"/>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C5D5F622-A17C-4485-A0F2-369D3336018C}"/>
              </a:ext>
              <a:ext uri="{C183D7F6-B498-43B3-948B-1728B52AA6E4}">
                <adec:decorative xmlns:adec="http://schemas.microsoft.com/office/drawing/2017/decorative" val="1"/>
              </a:ext>
            </a:extLst>
          </p:cNvPr>
          <p:cNvSpPr/>
          <p:nvPr/>
        </p:nvSpPr>
        <p:spPr>
          <a:xfrm>
            <a:off x="4073524" y="1159237"/>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131DF67E-0D51-4082-A822-9680E2BE78EF}"/>
              </a:ext>
              <a:ext uri="{C183D7F6-B498-43B3-948B-1728B52AA6E4}">
                <adec:decorative xmlns:adec="http://schemas.microsoft.com/office/drawing/2017/decorative" val="1"/>
              </a:ext>
            </a:extLst>
          </p:cNvPr>
          <p:cNvSpPr/>
          <p:nvPr/>
        </p:nvSpPr>
        <p:spPr>
          <a:xfrm>
            <a:off x="6495256" y="4790136"/>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8848335A-D65F-4396-A191-32CBE3D88901}"/>
              </a:ext>
              <a:ext uri="{C183D7F6-B498-43B3-948B-1728B52AA6E4}">
                <adec:decorative xmlns:adec="http://schemas.microsoft.com/office/drawing/2017/decorative" val="1"/>
              </a:ext>
            </a:extLst>
          </p:cNvPr>
          <p:cNvSpPr/>
          <p:nvPr/>
        </p:nvSpPr>
        <p:spPr>
          <a:xfrm>
            <a:off x="6495256" y="114817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Arrow Connector 35">
            <a:extLst>
              <a:ext uri="{FF2B5EF4-FFF2-40B4-BE49-F238E27FC236}">
                <a16:creationId xmlns:a16="http://schemas.microsoft.com/office/drawing/2014/main" id="{44CED78C-FA51-4495-A7E7-01CECC9154D1}"/>
              </a:ext>
              <a:ext uri="{C183D7F6-B498-43B3-948B-1728B52AA6E4}">
                <adec:decorative xmlns:adec="http://schemas.microsoft.com/office/drawing/2017/decorative" val="1"/>
              </a:ext>
            </a:extLst>
          </p:cNvPr>
          <p:cNvCxnSpPr>
            <a:cxnSpLocks/>
            <a:stCxn id="33" idx="6"/>
            <a:endCxn id="35" idx="2"/>
          </p:cNvCxnSpPr>
          <p:nvPr/>
        </p:nvCxnSpPr>
        <p:spPr>
          <a:xfrm flipV="1">
            <a:off x="5661024" y="1941924"/>
            <a:ext cx="834232" cy="11063"/>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D99BB82-BA1F-4A11-A06B-656BB93C596C}"/>
              </a:ext>
              <a:ext uri="{C183D7F6-B498-43B3-948B-1728B52AA6E4}">
                <adec:decorative xmlns:adec="http://schemas.microsoft.com/office/drawing/2017/decorative" val="1"/>
              </a:ext>
            </a:extLst>
          </p:cNvPr>
          <p:cNvCxnSpPr>
            <a:cxnSpLocks/>
            <a:stCxn id="42" idx="6"/>
            <a:endCxn id="35" idx="2"/>
          </p:cNvCxnSpPr>
          <p:nvPr/>
        </p:nvCxnSpPr>
        <p:spPr>
          <a:xfrm flipV="1">
            <a:off x="5696744" y="1941924"/>
            <a:ext cx="798512" cy="178064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0C658BD-F214-408D-B94B-B0C734A6C691}"/>
              </a:ext>
              <a:ext uri="{C183D7F6-B498-43B3-948B-1728B52AA6E4}">
                <adec:decorative xmlns:adec="http://schemas.microsoft.com/office/drawing/2017/decorative" val="1"/>
              </a:ext>
            </a:extLst>
          </p:cNvPr>
          <p:cNvCxnSpPr>
            <a:cxnSpLocks/>
            <a:stCxn id="42" idx="6"/>
            <a:endCxn id="34" idx="2"/>
          </p:cNvCxnSpPr>
          <p:nvPr/>
        </p:nvCxnSpPr>
        <p:spPr>
          <a:xfrm>
            <a:off x="5696744" y="3722564"/>
            <a:ext cx="798512" cy="1861322"/>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377C6F6-51AA-43A8-9DF0-2B1753BE7344}"/>
              </a:ext>
              <a:ext uri="{C183D7F6-B498-43B3-948B-1728B52AA6E4}">
                <adec:decorative xmlns:adec="http://schemas.microsoft.com/office/drawing/2017/decorative" val="1"/>
              </a:ext>
            </a:extLst>
          </p:cNvPr>
          <p:cNvCxnSpPr>
            <a:cxnSpLocks/>
            <a:stCxn id="32" idx="6"/>
            <a:endCxn id="73" idx="2"/>
          </p:cNvCxnSpPr>
          <p:nvPr/>
        </p:nvCxnSpPr>
        <p:spPr>
          <a:xfrm flipV="1">
            <a:off x="5655842" y="3722564"/>
            <a:ext cx="839414" cy="1861322"/>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61DA635-A9EC-4665-A4DC-9B5A9AFDEB2E}"/>
              </a:ext>
              <a:ext uri="{C183D7F6-B498-43B3-948B-1728B52AA6E4}">
                <adec:decorative xmlns:adec="http://schemas.microsoft.com/office/drawing/2017/decorative" val="1"/>
              </a:ext>
            </a:extLst>
          </p:cNvPr>
          <p:cNvCxnSpPr>
            <a:cxnSpLocks/>
            <a:stCxn id="32" idx="6"/>
            <a:endCxn id="34" idx="2"/>
          </p:cNvCxnSpPr>
          <p:nvPr/>
        </p:nvCxnSpPr>
        <p:spPr>
          <a:xfrm>
            <a:off x="5655842" y="5583886"/>
            <a:ext cx="839414"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B180431-EC13-4D56-A0B5-FB8D1F87F7FB}"/>
              </a:ext>
              <a:ext uri="{C183D7F6-B498-43B3-948B-1728B52AA6E4}">
                <adec:decorative xmlns:adec="http://schemas.microsoft.com/office/drawing/2017/decorative" val="1"/>
              </a:ext>
            </a:extLst>
          </p:cNvPr>
          <p:cNvCxnSpPr>
            <a:cxnSpLocks/>
            <a:stCxn id="33" idx="6"/>
            <a:endCxn id="73" idx="2"/>
          </p:cNvCxnSpPr>
          <p:nvPr/>
        </p:nvCxnSpPr>
        <p:spPr>
          <a:xfrm>
            <a:off x="5661024" y="1952987"/>
            <a:ext cx="834232" cy="1769577"/>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253A6D3B-9A19-450D-913C-D5EB35E2D3AE}"/>
              </a:ext>
              <a:ext uri="{C183D7F6-B498-43B3-948B-1728B52AA6E4}">
                <adec:decorative xmlns:adec="http://schemas.microsoft.com/office/drawing/2017/decorative" val="1"/>
              </a:ext>
            </a:extLst>
          </p:cNvPr>
          <p:cNvCxnSpPr>
            <a:cxnSpLocks/>
            <a:stCxn id="35" idx="6"/>
            <a:endCxn id="34" idx="6"/>
          </p:cNvCxnSpPr>
          <p:nvPr/>
        </p:nvCxnSpPr>
        <p:spPr>
          <a:xfrm>
            <a:off x="8082756" y="1941924"/>
            <a:ext cx="12700" cy="3641962"/>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124430F4-EFC3-4E07-9B1E-F3E6A6A3D4A9}"/>
              </a:ext>
            </a:extLst>
          </p:cNvPr>
          <p:cNvSpPr/>
          <p:nvPr/>
        </p:nvSpPr>
        <p:spPr>
          <a:xfrm>
            <a:off x="2476102" y="6018573"/>
            <a:ext cx="1348582" cy="223394"/>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a:t>
            </a:r>
          </a:p>
        </p:txBody>
      </p:sp>
      <p:sp>
        <p:nvSpPr>
          <p:cNvPr id="69" name="Rectangle 68">
            <a:extLst>
              <a:ext uri="{FF2B5EF4-FFF2-40B4-BE49-F238E27FC236}">
                <a16:creationId xmlns:a16="http://schemas.microsoft.com/office/drawing/2014/main" id="{1175D53C-F3A6-4847-9161-1989025C150E}"/>
              </a:ext>
            </a:extLst>
          </p:cNvPr>
          <p:cNvSpPr/>
          <p:nvPr/>
        </p:nvSpPr>
        <p:spPr>
          <a:xfrm>
            <a:off x="8186306" y="707731"/>
            <a:ext cx="3819176" cy="1198020"/>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The lines between each circle or ‘neuron’ are called ‘weights’. These are numbers that are multiplied by the inputs and decide how the model learns. They are updated using Gradient Descent and the chain rule of calculus.</a:t>
            </a:r>
          </a:p>
        </p:txBody>
      </p:sp>
      <p:sp>
        <p:nvSpPr>
          <p:cNvPr id="70" name="Rectangle 69">
            <a:extLst>
              <a:ext uri="{FF2B5EF4-FFF2-40B4-BE49-F238E27FC236}">
                <a16:creationId xmlns:a16="http://schemas.microsoft.com/office/drawing/2014/main" id="{4CCE5E7A-AEA9-46A0-AFD7-DBB581B7D165}"/>
              </a:ext>
            </a:extLst>
          </p:cNvPr>
          <p:cNvSpPr/>
          <p:nvPr/>
        </p:nvSpPr>
        <p:spPr>
          <a:xfrm>
            <a:off x="338140" y="742594"/>
            <a:ext cx="3771104" cy="954364"/>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Deep Learning uses ‘Neural Networks’. These are modeled after the way our brain works. They add numbers and create ‘feature paths’ for how the data is processed.</a:t>
            </a:r>
          </a:p>
        </p:txBody>
      </p:sp>
    </p:spTree>
    <p:extLst>
      <p:ext uri="{BB962C8B-B14F-4D97-AF65-F5344CB8AC3E}">
        <p14:creationId xmlns:p14="http://schemas.microsoft.com/office/powerpoint/2010/main" val="843768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Is Deep Learning</a:t>
            </a:r>
          </a:p>
          <a:p>
            <a:pPr algn="ctr"/>
            <a:r>
              <a:rPr lang="en-US" sz="2800" b="1" dirty="0">
                <a:solidFill>
                  <a:schemeClr val="tx1">
                    <a:lumMod val="75000"/>
                    <a:lumOff val="25000"/>
                  </a:schemeClr>
                </a:solidFill>
              </a:rPr>
              <a:t>Worth it?</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Boosting</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Deep</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842CE6B-862D-4B18-B10B-3436A7D24058}"/>
              </a:ext>
            </a:extLst>
          </p:cNvPr>
          <p:cNvSpPr/>
          <p:nvPr/>
        </p:nvSpPr>
        <p:spPr>
          <a:xfrm>
            <a:off x="6716038" y="4475665"/>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Can be unable to learn very complex problems that require multiple steps of learning.</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Are VERY hard to tune and has a large learning curve on how to do it.</a:t>
            </a:r>
          </a:p>
        </p:txBody>
      </p:sp>
      <p:sp>
        <p:nvSpPr>
          <p:cNvPr id="41" name="Rectangle 40">
            <a:extLst>
              <a:ext uri="{FF2B5EF4-FFF2-40B4-BE49-F238E27FC236}">
                <a16:creationId xmlns:a16="http://schemas.microsoft.com/office/drawing/2014/main" id="{D130C0AE-B52E-4C65-A461-AD2F7D2362DE}"/>
              </a:ext>
            </a:extLst>
          </p:cNvPr>
          <p:cNvSpPr/>
          <p:nvPr/>
        </p:nvSpPr>
        <p:spPr>
          <a:xfrm>
            <a:off x="1675963" y="2286221"/>
            <a:ext cx="4162870" cy="1384995"/>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Highest accuracy on every problem.</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Can be bootstrapped to solve very complex problems.</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Requires less data to make accurate predictions and is more resistant to noise then classical models.</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8" y="2286221"/>
            <a:ext cx="4162870" cy="1169551"/>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Less interpretable. More of a ‘Black Box’.</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Computationally expensive and SLOW at scale.</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Harder to create then classical models and is newer with less helpful resources for production.</a:t>
            </a:r>
          </a:p>
        </p:txBody>
      </p:sp>
      <p:sp>
        <p:nvSpPr>
          <p:cNvPr id="20" name="Rectangle 19">
            <a:extLst>
              <a:ext uri="{FF2B5EF4-FFF2-40B4-BE49-F238E27FC236}">
                <a16:creationId xmlns:a16="http://schemas.microsoft.com/office/drawing/2014/main" id="{56C898FB-D5DC-4B57-96D2-5BC800B5285E}"/>
              </a:ext>
            </a:extLst>
          </p:cNvPr>
          <p:cNvSpPr/>
          <p:nvPr/>
        </p:nvSpPr>
        <p:spPr>
          <a:xfrm>
            <a:off x="1675963" y="4471465"/>
            <a:ext cx="4162870" cy="1169551"/>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Is almost as accurate as Deep learning on most problems.</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Very interpretable as every decision can be viewed.</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Fast to train on data of any scale.</a:t>
            </a:r>
          </a:p>
        </p:txBody>
      </p:sp>
    </p:spTree>
    <p:extLst>
      <p:ext uri="{BB962C8B-B14F-4D97-AF65-F5344CB8AC3E}">
        <p14:creationId xmlns:p14="http://schemas.microsoft.com/office/powerpoint/2010/main" val="727364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a:extLst>
              <a:ext uri="{FF2B5EF4-FFF2-40B4-BE49-F238E27FC236}">
                <a16:creationId xmlns:a16="http://schemas.microsoft.com/office/drawing/2014/main" id="{EB0EDD2E-B751-4885-A8C1-FD00E8FF1844}"/>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2" name="Title 1">
            <a:extLst>
              <a:ext uri="{FF2B5EF4-FFF2-40B4-BE49-F238E27FC236}">
                <a16:creationId xmlns:a16="http://schemas.microsoft.com/office/drawing/2014/main" id="{6B041A6E-F6F0-4762-A891-429858203A8D}"/>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Boosting Machines</a:t>
            </a:r>
            <a:br>
              <a:rPr lang="en-US" sz="2800" dirty="0">
                <a:solidFill>
                  <a:schemeClr val="tx1">
                    <a:lumMod val="75000"/>
                    <a:lumOff val="25000"/>
                  </a:schemeClr>
                </a:solidFill>
              </a:rPr>
            </a:br>
            <a:r>
              <a:rPr lang="en-US" sz="2000" dirty="0">
                <a:solidFill>
                  <a:schemeClr val="tx1">
                    <a:lumMod val="75000"/>
                    <a:lumOff val="25000"/>
                  </a:schemeClr>
                </a:solidFill>
              </a:rPr>
              <a:t> What are they?</a:t>
            </a:r>
            <a:endParaRPr lang="en-US" sz="2800" dirty="0">
              <a:solidFill>
                <a:schemeClr val="tx1">
                  <a:lumMod val="75000"/>
                  <a:lumOff val="25000"/>
                </a:schemeClr>
              </a:solidFill>
            </a:endParaRPr>
          </a:p>
        </p:txBody>
      </p:sp>
      <p:cxnSp>
        <p:nvCxnSpPr>
          <p:cNvPr id="33" name="Straight Connector 32">
            <a:extLst>
              <a:ext uri="{FF2B5EF4-FFF2-40B4-BE49-F238E27FC236}">
                <a16:creationId xmlns:a16="http://schemas.microsoft.com/office/drawing/2014/main" id="{1633FF87-7E7A-49A6-8363-E7D577E41FA4}"/>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7793A29-5F04-4D0C-A325-5F2884DD9735}"/>
              </a:ext>
            </a:extLst>
          </p:cNvPr>
          <p:cNvSpPr txBox="1"/>
          <p:nvPr/>
        </p:nvSpPr>
        <p:spPr>
          <a:xfrm>
            <a:off x="779929" y="999565"/>
            <a:ext cx="10466295" cy="1569660"/>
          </a:xfrm>
          <a:prstGeom prst="rect">
            <a:avLst/>
          </a:prstGeom>
          <a:noFill/>
        </p:spPr>
        <p:txBody>
          <a:bodyPr wrap="square" rtlCol="0">
            <a:spAutoFit/>
          </a:bodyPr>
          <a:lstStyle/>
          <a:p>
            <a:r>
              <a:rPr lang="en-US" sz="1600" dirty="0"/>
              <a:t>Gradient Boosting Machines are a series of ‘weak’ models that are added together to help classify any given problem.</a:t>
            </a:r>
          </a:p>
          <a:p>
            <a:endParaRPr lang="en-US" sz="1600" dirty="0"/>
          </a:p>
          <a:p>
            <a:r>
              <a:rPr lang="en-US" sz="1600" dirty="0"/>
              <a:t>They use gradient descent after each model is done running and create new trees along the gradient which then makes the model more robust. Every new model added will be able to tackle some aspect of the data that the model deems ‘difficult’. After enough weak models are added the model will be able to make very accurate collective ‘votes’ on what each piece of data should be classified as. </a:t>
            </a:r>
          </a:p>
        </p:txBody>
      </p:sp>
      <p:sp>
        <p:nvSpPr>
          <p:cNvPr id="42" name="Flowchart: Process 41">
            <a:extLst>
              <a:ext uri="{FF2B5EF4-FFF2-40B4-BE49-F238E27FC236}">
                <a16:creationId xmlns:a16="http://schemas.microsoft.com/office/drawing/2014/main" id="{766665C4-FF89-4250-A184-4134BF96C02B}"/>
              </a:ext>
            </a:extLst>
          </p:cNvPr>
          <p:cNvSpPr/>
          <p:nvPr/>
        </p:nvSpPr>
        <p:spPr>
          <a:xfrm>
            <a:off x="2326341" y="2837045"/>
            <a:ext cx="7539318" cy="388634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3" name="Picture 42">
            <a:extLst>
              <a:ext uri="{FF2B5EF4-FFF2-40B4-BE49-F238E27FC236}">
                <a16:creationId xmlns:a16="http://schemas.microsoft.com/office/drawing/2014/main" id="{837F0C0D-D143-4A2B-8E17-97C1089B51B6}"/>
              </a:ext>
            </a:extLst>
          </p:cNvPr>
          <p:cNvPicPr>
            <a:picLocks noChangeAspect="1"/>
          </p:cNvPicPr>
          <p:nvPr/>
        </p:nvPicPr>
        <p:blipFill>
          <a:blip r:embed="rId2"/>
          <a:stretch>
            <a:fillRect/>
          </a:stretch>
        </p:blipFill>
        <p:spPr>
          <a:xfrm>
            <a:off x="2360379" y="2914650"/>
            <a:ext cx="7505280" cy="3752850"/>
          </a:xfrm>
          <a:prstGeom prst="rect">
            <a:avLst/>
          </a:prstGeom>
        </p:spPr>
      </p:pic>
    </p:spTree>
    <p:extLst>
      <p:ext uri="{BB962C8B-B14F-4D97-AF65-F5344CB8AC3E}">
        <p14:creationId xmlns:p14="http://schemas.microsoft.com/office/powerpoint/2010/main" val="2173354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How did they do?</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1456589246"/>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954364"/>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Here is a chart of the various outcomes on the Wine dataset. One thing to note is that the Deep Learning model was only trained using 10 epochs and could reach a higher accuracy given more training time. </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954364"/>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The only reason the epochs were limited was for computation speed of the entire notebook. Deep Learning is notoriously slow to train and I wanted to not create something that would take 10 hours to train!</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Other then that this is a fair comparison between each model. We can see that our standard models do not compare well to the state of the art models on the right.</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061713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7208F10-5698-4659-9AB1-076A65E34A74}"/>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CF333F75-0979-48C1-9363-D63978EE3B2B}"/>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Final Thoughts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4" name="Straight Connector 3">
            <a:extLst>
              <a:ext uri="{FF2B5EF4-FFF2-40B4-BE49-F238E27FC236}">
                <a16:creationId xmlns:a16="http://schemas.microsoft.com/office/drawing/2014/main" id="{6839E82B-A70D-4B6C-AB9B-37EDAFB45152}"/>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6D0F2A47-CBCC-4984-BCEB-E3D5255F2A8E}"/>
              </a:ext>
            </a:extLst>
          </p:cNvPr>
          <p:cNvSpPr/>
          <p:nvPr/>
        </p:nvSpPr>
        <p:spPr>
          <a:xfrm>
            <a:off x="1497106" y="1151965"/>
            <a:ext cx="9206753" cy="507850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A0A325FF-AFF0-4A74-A9CD-CC020BEB3E1D}"/>
              </a:ext>
            </a:extLst>
          </p:cNvPr>
          <p:cNvSpPr txBox="1"/>
          <p:nvPr/>
        </p:nvSpPr>
        <p:spPr>
          <a:xfrm>
            <a:off x="1741394" y="1420778"/>
            <a:ext cx="8709212" cy="452431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t>Even though SKLearn is already SO well developed I think the models in there library are too outdated and are easily beaten in accuracy and training speed at scale by </a:t>
            </a:r>
            <a:r>
              <a:rPr lang="en-US" dirty="0" err="1"/>
              <a:t>LightGBM</a:t>
            </a:r>
            <a:r>
              <a:rPr lang="en-US" dirty="0"/>
              <a:t> and Deep Learning. We might not need the classical models unless we are doing very, very easy classification tasks such as those of the Iris dataset where there are only 150 samples and 4 features.</a:t>
            </a:r>
          </a:p>
          <a:p>
            <a:endParaRPr lang="en-US" dirty="0"/>
          </a:p>
          <a:p>
            <a:r>
              <a:rPr lang="en-US" dirty="0"/>
              <a:t>When you start getting into the millions of samples and dozens of features the old classical models just fall apart. We need to either add the new guard into our old libraries or give the past up! We can not be stuck at a time when our technology is doubling every 3 years!</a:t>
            </a:r>
          </a:p>
          <a:p>
            <a:endParaRPr lang="en-US" dirty="0"/>
          </a:p>
          <a:p>
            <a:r>
              <a:rPr lang="en-US" dirty="0"/>
              <a:t>I do respect all of the effort and love that has gone into creating this community and how open source and free it is! I hope to be able to contribute to it with my projects and work that I do. If this notebook helped anyone learn that is enough for me!</a:t>
            </a:r>
          </a:p>
          <a:p>
            <a:endParaRPr lang="en-US" dirty="0"/>
          </a:p>
          <a:p>
            <a:r>
              <a:rPr lang="en-US" dirty="0"/>
              <a:t>Thank you so much for taking the time to read and go through my project :D</a:t>
            </a:r>
          </a:p>
        </p:txBody>
      </p:sp>
    </p:spTree>
    <p:extLst>
      <p:ext uri="{BB962C8B-B14F-4D97-AF65-F5344CB8AC3E}">
        <p14:creationId xmlns:p14="http://schemas.microsoft.com/office/powerpoint/2010/main" val="4203068288"/>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Project_Analysis_Presentation Pack.potx" id="{AC7781D2-6DCE-4385-A2F9-141B95078B19}" vid="{C6C96076-4D51-4042-A342-A7D2AA3703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 analysis, from 24Slides</Template>
  <TotalTime>0</TotalTime>
  <Words>1058</Words>
  <Application>Microsoft Office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Segoe UI Light</vt:lpstr>
      <vt:lpstr>Office Theme</vt:lpstr>
      <vt:lpstr>Classification in Machine Learning Chris Harvey</vt:lpstr>
      <vt:lpstr>Project analysis slide 2</vt:lpstr>
      <vt:lpstr>PowerPoint Presentation</vt:lpstr>
      <vt:lpstr>Project analysis slide 3</vt:lpstr>
      <vt:lpstr>Project analysis slide 4</vt:lpstr>
      <vt:lpstr>Project analysis slide 8</vt:lpstr>
      <vt:lpstr>PowerPoint Presentation</vt:lpstr>
      <vt:lpstr>Project analysis slide 10</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2019-05-07T17:25:03Z</dcterms:created>
  <dcterms:modified xsi:type="dcterms:W3CDTF">2019-05-08T20:03:45Z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2018-11-21T00:44:46.2256006Z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