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56" r:id="rId2"/>
    <p:sldId id="276" r:id="rId3"/>
    <p:sldId id="277" r:id="rId4"/>
    <p:sldId id="278" r:id="rId5"/>
    <p:sldId id="279" r:id="rId6"/>
    <p:sldId id="280" r:id="rId7"/>
    <p:sldId id="281" r:id="rId8"/>
    <p:sldId id="283" r:id="rId9"/>
    <p:sldId id="282" r:id="rId10"/>
    <p:sldId id="285" r:id="rId11"/>
    <p:sldId id="28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52" autoAdjust="0"/>
  </p:normalViewPr>
  <p:slideViewPr>
    <p:cSldViewPr snapToGrid="0" showGuides="1">
      <p:cViewPr varScale="1">
        <p:scale>
          <a:sx n="85" d="100"/>
          <a:sy n="85" d="100"/>
        </p:scale>
        <p:origin x="595" y="31"/>
      </p:cViewPr>
      <p:guideLst>
        <p:guide orient="horz" pos="2328"/>
        <p:guide pos="3864"/>
        <p:guide pos="7512"/>
        <p:guide pos="144"/>
        <p:guide orient="horz" pos="624"/>
        <p:guide orient="horz" pos="40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Sheet1!$A$2:$A$10</c:f>
              <c:strCache>
                <c:ptCount val="4"/>
                <c:pt idx="0">
                  <c:v>Category 1</c:v>
                </c:pt>
                <c:pt idx="1">
                  <c:v>Category 2</c:v>
                </c:pt>
                <c:pt idx="2">
                  <c:v>Category 3</c:v>
                </c:pt>
                <c:pt idx="3">
                  <c:v>Category 4</c:v>
                </c:pt>
              </c:strCache>
            </c:strRef>
          </c:cat>
          <c:val>
            <c:numRef>
              <c:f>Sheet1!$D$2:$D$10</c:f>
              <c:numCache>
                <c:formatCode>General</c:formatCode>
                <c:ptCount val="9"/>
                <c:pt idx="0">
                  <c:v>2</c:v>
                </c:pt>
                <c:pt idx="1">
                  <c:v>2</c:v>
                </c:pt>
                <c:pt idx="2">
                  <c:v>3</c:v>
                </c:pt>
                <c:pt idx="3">
                  <c:v>5</c:v>
                </c:pt>
                <c:pt idx="4">
                  <c:v>7</c:v>
                </c:pt>
                <c:pt idx="5">
                  <c:v>9</c:v>
                </c:pt>
                <c:pt idx="6">
                  <c:v>12</c:v>
                </c:pt>
                <c:pt idx="7">
                  <c:v>15</c:v>
                </c:pt>
                <c:pt idx="8">
                  <c:v>20</c:v>
                </c:pt>
              </c:numCache>
            </c:numRef>
          </c:val>
          <c:smooth val="0"/>
          <c:extLst>
            <c:ext xmlns:c16="http://schemas.microsoft.com/office/drawing/2014/chart" uri="{C3380CC4-5D6E-409C-BE32-E72D297353CC}">
              <c16:uniqueId val="{00000002-9221-4E34-B1DE-91754F1A4E4E}"/>
            </c:ext>
          </c:extLst>
        </c:ser>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9086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5/7/2019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5/7/2019</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5/7/2019</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5/7/2019</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5/7/2019</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5/7/2019</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5/7/2019</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5/7/2019</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5/7/2019</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5/7/2019</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5/7/2019</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5/7/2019</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5/7/2019</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763571" y="4376036"/>
            <a:ext cx="10671142" cy="1218795"/>
          </a:xfrm>
        </p:spPr>
        <p:txBody>
          <a:bodyPr wrap="square" lIns="0" tIns="0" rIns="0" bIns="0" anchor="t">
            <a:spAutoFit/>
          </a:bodyPr>
          <a:lstStyle/>
          <a:p>
            <a:r>
              <a:rPr lang="en-US" sz="4800" dirty="0">
                <a:solidFill>
                  <a:schemeClr val="bg1"/>
                </a:solidFill>
              </a:rPr>
              <a:t>Classification in Machine Learning</a:t>
            </a:r>
            <a:br>
              <a:rPr lang="en-US" dirty="0">
                <a:solidFill>
                  <a:schemeClr val="bg1"/>
                </a:solidFill>
              </a:rPr>
            </a:br>
            <a:r>
              <a:rPr lang="en-US" sz="4000" dirty="0">
                <a:solidFill>
                  <a:schemeClr val="accent4"/>
                </a:solidFill>
              </a:rPr>
              <a:t>Chris Harvey</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2"/>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Editing Data</a:t>
            </a:r>
          </a:p>
          <a:p>
            <a:pPr algn="ctr"/>
            <a:r>
              <a:rPr lang="en-US" sz="2800" b="1" dirty="0">
                <a:solidFill>
                  <a:schemeClr val="tx1">
                    <a:lumMod val="75000"/>
                    <a:lumOff val="25000"/>
                  </a:schemeClr>
                </a:solidFill>
              </a:rPr>
              <a:t>Slides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2043112" y="2789343"/>
            <a:ext cx="2428875" cy="1935723"/>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If you would like to modify the data in the graphs and chart included in this template, simply right click on the diagram and select </a:t>
            </a:r>
            <a:r>
              <a:rPr lang="en-US" sz="1400" i="1" dirty="0">
                <a:solidFill>
                  <a:schemeClr val="tx1">
                    <a:lumMod val="75000"/>
                    <a:lumOff val="25000"/>
                  </a:schemeClr>
                </a:solidFill>
                <a:cs typeface="Segoe UI" panose="020B0502040204020203" pitchFamily="34" charset="0"/>
              </a:rPr>
              <a:t>Edit Data in Excel.</a:t>
            </a:r>
          </a:p>
          <a:p>
            <a:pPr>
              <a:lnSpc>
                <a:spcPts val="1900"/>
              </a:lnSpc>
            </a:pPr>
            <a:endParaRPr lang="en-US" sz="1400" i="1" dirty="0">
              <a:solidFill>
                <a:schemeClr val="tx1">
                  <a:lumMod val="75000"/>
                  <a:lumOff val="25000"/>
                </a:schemeClr>
              </a:solidFill>
              <a:cs typeface="Segoe UI" panose="020B0502040204020203" pitchFamily="34" charset="0"/>
            </a:endParaRPr>
          </a:p>
          <a:p>
            <a:pPr>
              <a:lnSpc>
                <a:spcPts val="1900"/>
              </a:lnSpc>
            </a:pPr>
            <a:r>
              <a:rPr lang="en-US" sz="1400" dirty="0">
                <a:solidFill>
                  <a:schemeClr val="tx1">
                    <a:lumMod val="75000"/>
                    <a:lumOff val="25000"/>
                  </a:schemeClr>
                </a:solidFill>
                <a:cs typeface="Segoe UI" panose="020B0502040204020203" pitchFamily="34" charset="0"/>
              </a:rPr>
              <a:t>Excel will then open and you can edit the relevant data.</a:t>
            </a:r>
          </a:p>
        </p:txBody>
      </p:sp>
      <p:pic>
        <p:nvPicPr>
          <p:cNvPr id="4" name="Picture 3" descr="This is an image of a bar chart and a screen shot explaining how to edit data in Excel. ">
            <a:extLst>
              <a:ext uri="{FF2B5EF4-FFF2-40B4-BE49-F238E27FC236}">
                <a16:creationId xmlns:a16="http://schemas.microsoft.com/office/drawing/2014/main" id="{05DB1F73-D09B-4348-9D26-3FCCB6C80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5080" y="1901888"/>
            <a:ext cx="5961389" cy="3920842"/>
          </a:xfrm>
          <a:prstGeom prst="rect">
            <a:avLst/>
          </a:prstGeom>
        </p:spPr>
      </p:pic>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Tree>
    <p:extLst>
      <p:ext uri="{BB962C8B-B14F-4D97-AF65-F5344CB8AC3E}">
        <p14:creationId xmlns:p14="http://schemas.microsoft.com/office/powerpoint/2010/main" val="2275478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What we will cover</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SPECIFICATION</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DESIGN</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7203701" y="5155316"/>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DEVELOP</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ANALYSIS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IMPLEMENT</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TESTING</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SKLearn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Neural Networks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723232"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723232"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stCxn id="3" idx="6"/>
            <a:endCxn id="41" idx="6"/>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6"/>
            <a:endCxn id="73"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a:endCxn id="75"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81" name="Rectangle 80">
            <a:extLst>
              <a:ext uri="{FF2B5EF4-FFF2-40B4-BE49-F238E27FC236}">
                <a16:creationId xmlns:a16="http://schemas.microsoft.com/office/drawing/2014/main" id="{D4EC02E4-F054-4111-9038-AE0BDA4C8060}"/>
              </a:ext>
            </a:extLst>
          </p:cNvPr>
          <p:cNvSpPr/>
          <p:nvPr/>
        </p:nvSpPr>
        <p:spPr>
          <a:xfrm>
            <a:off x="1831182" y="4618854"/>
            <a:ext cx="1371600" cy="492443"/>
          </a:xfrm>
          <a:prstGeom prst="rect">
            <a:avLst/>
          </a:prstGeom>
        </p:spPr>
        <p:txBody>
          <a:bodyPr wrap="square" lIns="0" tIns="0" rIns="0" bIns="0" anchor="ctr">
            <a:spAutoFit/>
          </a:bodyPr>
          <a:lstStyle/>
          <a:p>
            <a:pPr algn="ctr"/>
            <a:r>
              <a:rPr lang="en-US" sz="1600" dirty="0">
                <a:solidFill>
                  <a:schemeClr val="bg1"/>
                </a:solidFill>
              </a:rPr>
              <a:t>Customer Objectives</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sp>
        <p:nvSpPr>
          <p:cNvPr id="90" name="Rectangle 89">
            <a:extLst>
              <a:ext uri="{FF2B5EF4-FFF2-40B4-BE49-F238E27FC236}">
                <a16:creationId xmlns:a16="http://schemas.microsoft.com/office/drawing/2014/main" id="{79B46693-ED1F-429F-9B11-2794939E3B99}"/>
              </a:ext>
            </a:extLst>
          </p:cNvPr>
          <p:cNvSpPr/>
          <p:nvPr/>
        </p:nvSpPr>
        <p:spPr>
          <a:xfrm>
            <a:off x="6614715"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1" name="Rectangle 90">
            <a:extLst>
              <a:ext uri="{FF2B5EF4-FFF2-40B4-BE49-F238E27FC236}">
                <a16:creationId xmlns:a16="http://schemas.microsoft.com/office/drawing/2014/main" id="{0F8D1DEA-0363-4C10-925D-1D68E14CCEF4}"/>
              </a:ext>
            </a:extLst>
          </p:cNvPr>
          <p:cNvSpPr/>
          <p:nvPr/>
        </p:nvSpPr>
        <p:spPr>
          <a:xfrm>
            <a:off x="4228703"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7" name="Rectangle 86">
            <a:extLst>
              <a:ext uri="{FF2B5EF4-FFF2-40B4-BE49-F238E27FC236}">
                <a16:creationId xmlns:a16="http://schemas.microsoft.com/office/drawing/2014/main" id="{D927301F-4FAD-47A6-987B-1D9C411B7CC1}"/>
              </a:ext>
            </a:extLst>
          </p:cNvPr>
          <p:cNvSpPr/>
          <p:nvPr/>
        </p:nvSpPr>
        <p:spPr>
          <a:xfrm>
            <a:off x="10576718" y="1668058"/>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8" name="Rectangle 87">
            <a:extLst>
              <a:ext uri="{FF2B5EF4-FFF2-40B4-BE49-F238E27FC236}">
                <a16:creationId xmlns:a16="http://schemas.microsoft.com/office/drawing/2014/main" id="{481D58D3-87D7-4D40-B59F-7F751F117F96}"/>
              </a:ext>
            </a:extLst>
          </p:cNvPr>
          <p:cNvSpPr/>
          <p:nvPr/>
        </p:nvSpPr>
        <p:spPr>
          <a:xfrm>
            <a:off x="10576718" y="348903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9" name="Rectangle 88">
            <a:extLst>
              <a:ext uri="{FF2B5EF4-FFF2-40B4-BE49-F238E27FC236}">
                <a16:creationId xmlns:a16="http://schemas.microsoft.com/office/drawing/2014/main" id="{AAC2972F-490F-4F2F-8A08-930B8C850374}"/>
              </a:ext>
            </a:extLst>
          </p:cNvPr>
          <p:cNvSpPr/>
          <p:nvPr/>
        </p:nvSpPr>
        <p:spPr>
          <a:xfrm>
            <a:off x="10576718" y="531001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2" name="Rectangle 91">
            <a:extLst>
              <a:ext uri="{FF2B5EF4-FFF2-40B4-BE49-F238E27FC236}">
                <a16:creationId xmlns:a16="http://schemas.microsoft.com/office/drawing/2014/main" id="{A69BDC62-882D-49FD-B60A-05F493B04723}"/>
              </a:ext>
            </a:extLst>
          </p:cNvPr>
          <p:cNvSpPr/>
          <p:nvPr/>
        </p:nvSpPr>
        <p:spPr>
          <a:xfrm>
            <a:off x="266700" y="2346528"/>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3" name="Rectangle 92">
            <a:extLst>
              <a:ext uri="{FF2B5EF4-FFF2-40B4-BE49-F238E27FC236}">
                <a16:creationId xmlns:a16="http://schemas.microsoft.com/office/drawing/2014/main" id="{FC109BEC-95E0-4EA0-B65C-A8353481F394}"/>
              </a:ext>
            </a:extLst>
          </p:cNvPr>
          <p:cNvSpPr/>
          <p:nvPr/>
        </p:nvSpPr>
        <p:spPr>
          <a:xfrm>
            <a:off x="266700" y="4631551"/>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Tree>
    <p:extLst>
      <p:ext uri="{BB962C8B-B14F-4D97-AF65-F5344CB8AC3E}">
        <p14:creationId xmlns:p14="http://schemas.microsoft.com/office/powerpoint/2010/main" val="84376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686C4999-06C3-490E-B7B9-866B1D0D975E}"/>
              </a:ext>
            </a:extLst>
          </p:cNvPr>
          <p:cNvGraphicFramePr/>
          <p:nvPr>
            <p:extLst>
              <p:ext uri="{D42A27DB-BD31-4B8C-83A1-F6EECF244321}">
                <p14:modId xmlns:p14="http://schemas.microsoft.com/office/powerpoint/2010/main" val="1669649997"/>
              </p:ext>
            </p:extLst>
          </p:nvPr>
        </p:nvGraphicFramePr>
        <p:xfrm>
          <a:off x="654050" y="1075266"/>
          <a:ext cx="10883900" cy="3344334"/>
        </p:xfrm>
        <a:graphic>
          <a:graphicData uri="http://schemas.openxmlformats.org/drawingml/2006/chart">
            <c:chart xmlns:c="http://schemas.openxmlformats.org/drawingml/2006/chart" xmlns:r="http://schemas.openxmlformats.org/officeDocument/2006/relationships" r:id="rId2"/>
          </a:graphicData>
        </a:graphic>
      </p:graphicFrame>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4" name="Rectangle 43">
            <a:extLst>
              <a:ext uri="{FF2B5EF4-FFF2-40B4-BE49-F238E27FC236}">
                <a16:creationId xmlns:a16="http://schemas.microsoft.com/office/drawing/2014/main" id="{71E47AC8-8358-4724-91F8-0D1B21FC5F47}"/>
              </a:ext>
            </a:extLst>
          </p:cNvPr>
          <p:cNvSpPr/>
          <p:nvPr/>
        </p:nvSpPr>
        <p:spPr>
          <a:xfrm>
            <a:off x="838205" y="5000266"/>
            <a:ext cx="2743195" cy="492443"/>
          </a:xfrm>
          <a:prstGeom prst="rect">
            <a:avLst/>
          </a:prstGeom>
        </p:spPr>
        <p:txBody>
          <a:bodyPr wrap="square" lIns="0" tIns="0" rIns="0" bIns="0" anchor="t">
            <a:spAutoFit/>
          </a:bodyPr>
          <a:lstStyle/>
          <a:p>
            <a:r>
              <a:rPr lang="en-US" sz="3200" dirty="0">
                <a:solidFill>
                  <a:schemeClr val="accent3">
                    <a:lumMod val="75000"/>
                  </a:schemeClr>
                </a:solidFill>
                <a:cs typeface="Segoe UI" panose="020B0502040204020203" pitchFamily="34" charset="0"/>
              </a:rPr>
              <a:t>5,980</a:t>
            </a:r>
          </a:p>
        </p:txBody>
      </p:sp>
      <p:sp>
        <p:nvSpPr>
          <p:cNvPr id="45" name="Rectangle 44">
            <a:extLst>
              <a:ext uri="{FF2B5EF4-FFF2-40B4-BE49-F238E27FC236}">
                <a16:creationId xmlns:a16="http://schemas.microsoft.com/office/drawing/2014/main" id="{69F7E025-DDEC-4748-AAE9-9FA2A4BF1E49}"/>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LOREM IPSUM</a:t>
            </a:r>
          </a:p>
        </p:txBody>
      </p:sp>
      <p:sp>
        <p:nvSpPr>
          <p:cNvPr id="46" name="Rectangle 45">
            <a:extLst>
              <a:ext uri="{FF2B5EF4-FFF2-40B4-BE49-F238E27FC236}">
                <a16:creationId xmlns:a16="http://schemas.microsoft.com/office/drawing/2014/main" id="{84176128-6116-4C3C-9CC3-394E6E116762}"/>
              </a:ext>
            </a:extLst>
          </p:cNvPr>
          <p:cNvSpPr/>
          <p:nvPr/>
        </p:nvSpPr>
        <p:spPr>
          <a:xfrm>
            <a:off x="4724403"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r>
              <a:rPr lang="en-US" sz="3200" dirty="0">
                <a:solidFill>
                  <a:schemeClr val="accent4">
                    <a:lumMod val="75000"/>
                  </a:schemeClr>
                </a:solidFill>
                <a:cs typeface="Segoe UI" panose="020B0502040204020203" pitchFamily="34" charset="0"/>
              </a:rPr>
              <a:t>-1.19</a:t>
            </a: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LOREM IPSUM</a:t>
            </a:r>
          </a:p>
        </p:txBody>
      </p:sp>
      <p:sp>
        <p:nvSpPr>
          <p:cNvPr id="49" name="Rectangle 48">
            <a:extLst>
              <a:ext uri="{FF2B5EF4-FFF2-40B4-BE49-F238E27FC236}">
                <a16:creationId xmlns:a16="http://schemas.microsoft.com/office/drawing/2014/main" id="{7FA68D61-8BDC-4C14-9F0D-CF0C946CD30A}"/>
              </a:ext>
            </a:extLst>
          </p:cNvPr>
          <p:cNvSpPr/>
          <p:nvPr/>
        </p:nvSpPr>
        <p:spPr>
          <a:xfrm>
            <a:off x="8610600"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$ 113,200.50</a:t>
            </a:r>
          </a:p>
        </p:txBody>
      </p:sp>
      <p:sp>
        <p:nvSpPr>
          <p:cNvPr id="51" name="Rectangle 50">
            <a:extLst>
              <a:ext uri="{FF2B5EF4-FFF2-40B4-BE49-F238E27FC236}">
                <a16:creationId xmlns:a16="http://schemas.microsoft.com/office/drawing/2014/main" id="{FA4B18CA-09B5-4584-8D25-60B58EF68413}"/>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LOREM IPSUM</a:t>
            </a:r>
          </a:p>
        </p:txBody>
      </p:sp>
    </p:spTree>
    <p:extLst>
      <p:ext uri="{BB962C8B-B14F-4D97-AF65-F5344CB8AC3E}">
        <p14:creationId xmlns:p14="http://schemas.microsoft.com/office/powerpoint/2010/main" val="1212140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1292015" y="1357350"/>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3" name="Rectangle 32">
            <a:extLst>
              <a:ext uri="{FF2B5EF4-FFF2-40B4-BE49-F238E27FC236}">
                <a16:creationId xmlns:a16="http://schemas.microsoft.com/office/drawing/2014/main" id="{913AB221-FD8D-4664-9B4C-AE1B1660ECAA}"/>
              </a:ext>
            </a:extLst>
          </p:cNvPr>
          <p:cNvSpPr/>
          <p:nvPr/>
        </p:nvSpPr>
        <p:spPr>
          <a:xfrm>
            <a:off x="4529115" y="1357350"/>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4" name="Rectangle 33">
            <a:extLst>
              <a:ext uri="{FF2B5EF4-FFF2-40B4-BE49-F238E27FC236}">
                <a16:creationId xmlns:a16="http://schemas.microsoft.com/office/drawing/2014/main" id="{53F5EDC0-C02E-4790-A681-CA7AB9133338}"/>
              </a:ext>
            </a:extLst>
          </p:cNvPr>
          <p:cNvSpPr/>
          <p:nvPr/>
        </p:nvSpPr>
        <p:spPr>
          <a:xfrm>
            <a:off x="7766215" y="1357350"/>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5" name="Rectangle 34">
            <a:extLst>
              <a:ext uri="{FF2B5EF4-FFF2-40B4-BE49-F238E27FC236}">
                <a16:creationId xmlns:a16="http://schemas.microsoft.com/office/drawing/2014/main" id="{857F5370-BF8E-406B-BEAE-B1224615626A}"/>
              </a:ext>
            </a:extLst>
          </p:cNvPr>
          <p:cNvSpPr/>
          <p:nvPr/>
        </p:nvSpPr>
        <p:spPr>
          <a:xfrm>
            <a:off x="1996865" y="5332295"/>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6" name="Rectangle 35">
            <a:extLst>
              <a:ext uri="{FF2B5EF4-FFF2-40B4-BE49-F238E27FC236}">
                <a16:creationId xmlns:a16="http://schemas.microsoft.com/office/drawing/2014/main" id="{98F5A313-1C6C-4AEE-8556-576074B1BF06}"/>
              </a:ext>
            </a:extLst>
          </p:cNvPr>
          <p:cNvSpPr/>
          <p:nvPr/>
        </p:nvSpPr>
        <p:spPr>
          <a:xfrm>
            <a:off x="5233965" y="5332295"/>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7" name="Rectangle 36">
            <a:extLst>
              <a:ext uri="{FF2B5EF4-FFF2-40B4-BE49-F238E27FC236}">
                <a16:creationId xmlns:a16="http://schemas.microsoft.com/office/drawing/2014/main" id="{0C310CC8-6624-4352-A642-89EF6FA7DCE6}"/>
              </a:ext>
            </a:extLst>
          </p:cNvPr>
          <p:cNvSpPr/>
          <p:nvPr/>
        </p:nvSpPr>
        <p:spPr>
          <a:xfrm>
            <a:off x="8471065" y="5332295"/>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grpSp>
        <p:nvGrpSpPr>
          <p:cNvPr id="41" name="Group 40" descr="Icon of human being and speech bubble. ">
            <a:extLst>
              <a:ext uri="{FF2B5EF4-FFF2-40B4-BE49-F238E27FC236}">
                <a16:creationId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87579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7" name="Content Placeholder 6">
            <a:extLst>
              <a:ext uri="{FF2B5EF4-FFF2-40B4-BE49-F238E27FC236}">
                <a16:creationId xmlns:a16="http://schemas.microsoft.com/office/drawing/2014/main" id="{67149B44-59AD-4690-80C9-E1BD6CD00D07}"/>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7</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id="{4293C5FE-8B5A-43A8-B602-44F133628917}"/>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041328910"/>
              </p:ext>
            </p:extLst>
          </p:nvPr>
        </p:nvGraphicFramePr>
        <p:xfrm>
          <a:off x="431800" y="1263895"/>
          <a:ext cx="11328400" cy="4000496"/>
        </p:xfrm>
        <a:graphic>
          <a:graphicData uri="http://schemas.openxmlformats.org/drawingml/2006/table">
            <a:tbl>
              <a:tblPr firstRow="1" bandRow="1">
                <a:tableStyleId>{5C22544A-7EE6-4342-B048-85BDC9FD1C3A}</a:tableStyleId>
              </a:tblPr>
              <a:tblGrid>
                <a:gridCol w="1132840">
                  <a:extLst>
                    <a:ext uri="{9D8B030D-6E8A-4147-A177-3AD203B41FA5}">
                      <a16:colId xmlns:a16="http://schemas.microsoft.com/office/drawing/2014/main" val="1064767228"/>
                    </a:ext>
                  </a:extLst>
                </a:gridCol>
                <a:gridCol w="1132840">
                  <a:extLst>
                    <a:ext uri="{9D8B030D-6E8A-4147-A177-3AD203B41FA5}">
                      <a16:colId xmlns:a16="http://schemas.microsoft.com/office/drawing/2014/main" val="2110247153"/>
                    </a:ext>
                  </a:extLst>
                </a:gridCol>
                <a:gridCol w="1132840">
                  <a:extLst>
                    <a:ext uri="{9D8B030D-6E8A-4147-A177-3AD203B41FA5}">
                      <a16:colId xmlns:a16="http://schemas.microsoft.com/office/drawing/2014/main" val="1671774837"/>
                    </a:ext>
                  </a:extLst>
                </a:gridCol>
                <a:gridCol w="1132840">
                  <a:extLst>
                    <a:ext uri="{9D8B030D-6E8A-4147-A177-3AD203B41FA5}">
                      <a16:colId xmlns:a16="http://schemas.microsoft.com/office/drawing/2014/main" val="1042921663"/>
                    </a:ext>
                  </a:extLst>
                </a:gridCol>
                <a:gridCol w="1132840">
                  <a:extLst>
                    <a:ext uri="{9D8B030D-6E8A-4147-A177-3AD203B41FA5}">
                      <a16:colId xmlns:a16="http://schemas.microsoft.com/office/drawing/2014/main" val="1140046485"/>
                    </a:ext>
                  </a:extLst>
                </a:gridCol>
                <a:gridCol w="1132840">
                  <a:extLst>
                    <a:ext uri="{9D8B030D-6E8A-4147-A177-3AD203B41FA5}">
                      <a16:colId xmlns:a16="http://schemas.microsoft.com/office/drawing/2014/main" val="1773304150"/>
                    </a:ext>
                  </a:extLst>
                </a:gridCol>
                <a:gridCol w="1132840">
                  <a:extLst>
                    <a:ext uri="{9D8B030D-6E8A-4147-A177-3AD203B41FA5}">
                      <a16:colId xmlns:a16="http://schemas.microsoft.com/office/drawing/2014/main" val="1528819555"/>
                    </a:ext>
                  </a:extLst>
                </a:gridCol>
                <a:gridCol w="1132840">
                  <a:extLst>
                    <a:ext uri="{9D8B030D-6E8A-4147-A177-3AD203B41FA5}">
                      <a16:colId xmlns:a16="http://schemas.microsoft.com/office/drawing/2014/main" val="3985123976"/>
                    </a:ext>
                  </a:extLst>
                </a:gridCol>
                <a:gridCol w="1132840">
                  <a:extLst>
                    <a:ext uri="{9D8B030D-6E8A-4147-A177-3AD203B41FA5}">
                      <a16:colId xmlns:a16="http://schemas.microsoft.com/office/drawing/2014/main" val="1999644776"/>
                    </a:ext>
                  </a:extLst>
                </a:gridCol>
                <a:gridCol w="1132840">
                  <a:extLst>
                    <a:ext uri="{9D8B030D-6E8A-4147-A177-3AD203B41FA5}">
                      <a16:colId xmlns:a16="http://schemas.microsoft.com/office/drawing/2014/main" val="1607982248"/>
                    </a:ext>
                  </a:extLst>
                </a:gridCol>
              </a:tblGrid>
              <a:tr h="500062">
                <a:tc>
                  <a:txBody>
                    <a:bodyPr/>
                    <a:lstStyle/>
                    <a:p>
                      <a:endParaRPr lang="en-US" dirty="0"/>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216711411"/>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81867246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230360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3967257650"/>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43268816"/>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459237457"/>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0174924"/>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3154256183"/>
                  </a:ext>
                </a:extLst>
              </a:tr>
            </a:tbl>
          </a:graphicData>
        </a:graphic>
      </p:graphicFrame>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1" name="Freeform 1837" descr="Marker with plus mark. ">
            <a:extLst>
              <a:ext uri="{FF2B5EF4-FFF2-40B4-BE49-F238E27FC236}">
                <a16:creationId xmlns:a16="http://schemas.microsoft.com/office/drawing/2014/main" id="{160F3D2A-DDEB-465E-AAD3-D5DF7B6D5B43}"/>
              </a:ext>
            </a:extLst>
          </p:cNvPr>
          <p:cNvSpPr>
            <a:spLocks noEditPoints="1"/>
          </p:cNvSpPr>
          <p:nvPr/>
        </p:nvSpPr>
        <p:spPr bwMode="auto">
          <a:xfrm>
            <a:off x="845745" y="1876981"/>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838" descr="Marker with minus sign. ">
            <a:extLst>
              <a:ext uri="{FF2B5EF4-FFF2-40B4-BE49-F238E27FC236}">
                <a16:creationId xmlns:a16="http://schemas.microsoft.com/office/drawing/2014/main" id="{B5F2BF4D-A7CC-4EBB-95EE-71610004A3D7}"/>
              </a:ext>
            </a:extLst>
          </p:cNvPr>
          <p:cNvSpPr>
            <a:spLocks noEditPoints="1"/>
          </p:cNvSpPr>
          <p:nvPr/>
        </p:nvSpPr>
        <p:spPr bwMode="auto">
          <a:xfrm>
            <a:off x="1989538"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1839" descr="Marker with multiplication sign. ">
            <a:extLst>
              <a:ext uri="{FF2B5EF4-FFF2-40B4-BE49-F238E27FC236}">
                <a16:creationId xmlns:a16="http://schemas.microsoft.com/office/drawing/2014/main" id="{C1376BF3-C8B4-42C0-BF77-D3FADEB8D226}"/>
              </a:ext>
            </a:extLst>
          </p:cNvPr>
          <p:cNvSpPr>
            <a:spLocks noEditPoints="1"/>
          </p:cNvSpPr>
          <p:nvPr/>
        </p:nvSpPr>
        <p:spPr bwMode="auto">
          <a:xfrm>
            <a:off x="1978823" y="3385358"/>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839" descr="Marker with multiplication sign. ">
            <a:extLst>
              <a:ext uri="{FF2B5EF4-FFF2-40B4-BE49-F238E27FC236}">
                <a16:creationId xmlns:a16="http://schemas.microsoft.com/office/drawing/2014/main" id="{78429B93-7238-4139-A703-26ABDBFB1498}"/>
              </a:ext>
            </a:extLst>
          </p:cNvPr>
          <p:cNvSpPr>
            <a:spLocks noEditPoints="1"/>
          </p:cNvSpPr>
          <p:nvPr/>
        </p:nvSpPr>
        <p:spPr bwMode="auto">
          <a:xfrm>
            <a:off x="1978823"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837" descr="Marker with plus mark. ">
            <a:extLst>
              <a:ext uri="{FF2B5EF4-FFF2-40B4-BE49-F238E27FC236}">
                <a16:creationId xmlns:a16="http://schemas.microsoft.com/office/drawing/2014/main" id="{FFEC666F-8CEB-456C-A2BE-0ED23EE4FADC}"/>
              </a:ext>
            </a:extLst>
          </p:cNvPr>
          <p:cNvSpPr>
            <a:spLocks noEditPoints="1"/>
          </p:cNvSpPr>
          <p:nvPr/>
        </p:nvSpPr>
        <p:spPr bwMode="auto">
          <a:xfrm>
            <a:off x="3139680"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839" descr="Marker with multiplication sign. ">
            <a:extLst>
              <a:ext uri="{FF2B5EF4-FFF2-40B4-BE49-F238E27FC236}">
                <a16:creationId xmlns:a16="http://schemas.microsoft.com/office/drawing/2014/main" id="{406A6BB3-00DC-4CF5-AC64-82CF18B48C9C}"/>
              </a:ext>
            </a:extLst>
          </p:cNvPr>
          <p:cNvSpPr>
            <a:spLocks noEditPoints="1"/>
          </p:cNvSpPr>
          <p:nvPr/>
        </p:nvSpPr>
        <p:spPr bwMode="auto">
          <a:xfrm>
            <a:off x="4302523"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838" descr="Marker with minus sign. ">
            <a:extLst>
              <a:ext uri="{FF2B5EF4-FFF2-40B4-BE49-F238E27FC236}">
                <a16:creationId xmlns:a16="http://schemas.microsoft.com/office/drawing/2014/main" id="{0852AFAF-F59C-431F-8C82-94379765098D}"/>
              </a:ext>
            </a:extLst>
          </p:cNvPr>
          <p:cNvSpPr>
            <a:spLocks noEditPoints="1"/>
          </p:cNvSpPr>
          <p:nvPr/>
        </p:nvSpPr>
        <p:spPr bwMode="auto">
          <a:xfrm>
            <a:off x="5427446"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837" descr="Marker with plus mark. ">
            <a:extLst>
              <a:ext uri="{FF2B5EF4-FFF2-40B4-BE49-F238E27FC236}">
                <a16:creationId xmlns:a16="http://schemas.microsoft.com/office/drawing/2014/main" id="{4C5127E9-68E5-46FA-8C57-25FDF54CF7BC}"/>
              </a:ext>
            </a:extLst>
          </p:cNvPr>
          <p:cNvSpPr>
            <a:spLocks noEditPoints="1"/>
          </p:cNvSpPr>
          <p:nvPr/>
        </p:nvSpPr>
        <p:spPr bwMode="auto">
          <a:xfrm>
            <a:off x="3139680"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1837" descr="Marker with plus mark. ">
            <a:extLst>
              <a:ext uri="{FF2B5EF4-FFF2-40B4-BE49-F238E27FC236}">
                <a16:creationId xmlns:a16="http://schemas.microsoft.com/office/drawing/2014/main" id="{2359F2CA-3777-4AA1-A96A-2B49185A93F8}"/>
              </a:ext>
            </a:extLst>
          </p:cNvPr>
          <p:cNvSpPr>
            <a:spLocks noEditPoints="1"/>
          </p:cNvSpPr>
          <p:nvPr/>
        </p:nvSpPr>
        <p:spPr bwMode="auto">
          <a:xfrm>
            <a:off x="4306097" y="18765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1838" descr="Marker with minus sign. ">
            <a:extLst>
              <a:ext uri="{FF2B5EF4-FFF2-40B4-BE49-F238E27FC236}">
                <a16:creationId xmlns:a16="http://schemas.microsoft.com/office/drawing/2014/main" id="{1FE19FFA-CAD6-453B-8808-4EB523DD1271}"/>
              </a:ext>
            </a:extLst>
          </p:cNvPr>
          <p:cNvSpPr>
            <a:spLocks noEditPoints="1"/>
          </p:cNvSpPr>
          <p:nvPr/>
        </p:nvSpPr>
        <p:spPr bwMode="auto">
          <a:xfrm>
            <a:off x="845745"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1838" descr="Marker with minus sign. ">
            <a:extLst>
              <a:ext uri="{FF2B5EF4-FFF2-40B4-BE49-F238E27FC236}">
                <a16:creationId xmlns:a16="http://schemas.microsoft.com/office/drawing/2014/main" id="{C68F970D-304B-4DB3-A6C2-E214037CD6E5}"/>
              </a:ext>
            </a:extLst>
          </p:cNvPr>
          <p:cNvSpPr>
            <a:spLocks noEditPoints="1"/>
          </p:cNvSpPr>
          <p:nvPr/>
        </p:nvSpPr>
        <p:spPr bwMode="auto">
          <a:xfrm>
            <a:off x="6498033"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1837" descr="Marker with plus mark. ">
            <a:extLst>
              <a:ext uri="{FF2B5EF4-FFF2-40B4-BE49-F238E27FC236}">
                <a16:creationId xmlns:a16="http://schemas.microsoft.com/office/drawing/2014/main" id="{28204691-D113-415C-8A74-FFC7DBEA4A41}"/>
              </a:ext>
            </a:extLst>
          </p:cNvPr>
          <p:cNvSpPr>
            <a:spLocks noEditPoints="1"/>
          </p:cNvSpPr>
          <p:nvPr/>
        </p:nvSpPr>
        <p:spPr bwMode="auto">
          <a:xfrm>
            <a:off x="6494464"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1839" descr="Marker with multiplication sign. ">
            <a:extLst>
              <a:ext uri="{FF2B5EF4-FFF2-40B4-BE49-F238E27FC236}">
                <a16:creationId xmlns:a16="http://schemas.microsoft.com/office/drawing/2014/main" id="{9506A8E7-40C8-4CB3-909D-6D1FBA2D8F3D}"/>
              </a:ext>
            </a:extLst>
          </p:cNvPr>
          <p:cNvSpPr>
            <a:spLocks noEditPoints="1"/>
          </p:cNvSpPr>
          <p:nvPr/>
        </p:nvSpPr>
        <p:spPr bwMode="auto">
          <a:xfrm>
            <a:off x="7703738"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1837" descr="Marker with plus mark. ">
            <a:extLst>
              <a:ext uri="{FF2B5EF4-FFF2-40B4-BE49-F238E27FC236}">
                <a16:creationId xmlns:a16="http://schemas.microsoft.com/office/drawing/2014/main" id="{9F58591E-3473-4F64-8EC7-B3C59E9BCF39}"/>
              </a:ext>
            </a:extLst>
          </p:cNvPr>
          <p:cNvSpPr>
            <a:spLocks noEditPoints="1"/>
          </p:cNvSpPr>
          <p:nvPr/>
        </p:nvSpPr>
        <p:spPr bwMode="auto">
          <a:xfrm>
            <a:off x="7704531" y="4382023"/>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1837" descr="Marker with plus mark. ">
            <a:extLst>
              <a:ext uri="{FF2B5EF4-FFF2-40B4-BE49-F238E27FC236}">
                <a16:creationId xmlns:a16="http://schemas.microsoft.com/office/drawing/2014/main" id="{8ACB7BFA-2B1C-41FA-A91F-C2A74141E269}"/>
              </a:ext>
            </a:extLst>
          </p:cNvPr>
          <p:cNvSpPr>
            <a:spLocks noEditPoints="1"/>
          </p:cNvSpPr>
          <p:nvPr/>
        </p:nvSpPr>
        <p:spPr bwMode="auto">
          <a:xfrm>
            <a:off x="8787207"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837" descr="Marker with plus mark. ">
            <a:extLst>
              <a:ext uri="{FF2B5EF4-FFF2-40B4-BE49-F238E27FC236}">
                <a16:creationId xmlns:a16="http://schemas.microsoft.com/office/drawing/2014/main" id="{DC0F6511-C5AE-49E3-92DC-7B6FA6B2208D}"/>
              </a:ext>
            </a:extLst>
          </p:cNvPr>
          <p:cNvSpPr>
            <a:spLocks noEditPoints="1"/>
          </p:cNvSpPr>
          <p:nvPr/>
        </p:nvSpPr>
        <p:spPr bwMode="auto">
          <a:xfrm>
            <a:off x="9900044"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1839" descr="Marker with multiplication sign. ">
            <a:extLst>
              <a:ext uri="{FF2B5EF4-FFF2-40B4-BE49-F238E27FC236}">
                <a16:creationId xmlns:a16="http://schemas.microsoft.com/office/drawing/2014/main" id="{5CED8A16-6FBE-41A7-9A3B-6220F32B4ED2}"/>
              </a:ext>
            </a:extLst>
          </p:cNvPr>
          <p:cNvSpPr>
            <a:spLocks noEditPoints="1"/>
          </p:cNvSpPr>
          <p:nvPr/>
        </p:nvSpPr>
        <p:spPr bwMode="auto">
          <a:xfrm>
            <a:off x="11058919"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id="{2809A67D-EE6E-45D1-AA73-B11A0B4F2508}"/>
              </a:ext>
            </a:extLst>
          </p:cNvPr>
          <p:cNvSpPr/>
          <p:nvPr/>
        </p:nvSpPr>
        <p:spPr>
          <a:xfrm>
            <a:off x="3276600" y="5537091"/>
            <a:ext cx="8075613" cy="646331"/>
          </a:xfrm>
          <a:prstGeom prst="rect">
            <a:avLst/>
          </a:prstGeom>
        </p:spPr>
        <p:txBody>
          <a:bodyPr wrap="square" lIns="0" tIns="0" rIns="0" bIns="0" anchor="ctr">
            <a:spAutoFit/>
          </a:bodyPr>
          <a:lstStyle/>
          <a:p>
            <a:r>
              <a:rPr lang="en-US" sz="1400" dirty="0"/>
              <a:t>“Lorem ipsum dolor sit amet, consectetur adipiscing elit. Duis suscipit in tellus ac bibendum. Sed congue lacus vitae tellus finibus, eu faucibus nisi ullamcorper. Quisque volutpat leo at arcu placerat, quis pellentesque tellus bibendum. Proin et luctus nisl, ut viverra eros. Suspendisse pharetra mattis purus eu.”</a:t>
            </a:r>
          </a:p>
        </p:txBody>
      </p:sp>
      <p:cxnSp>
        <p:nvCxnSpPr>
          <p:cNvPr id="149" name="Straight Connector 148">
            <a:extLst>
              <a:ext uri="{FF2B5EF4-FFF2-40B4-BE49-F238E27FC236}">
                <a16:creationId xmlns:a16="http://schemas.microsoft.com/office/drawing/2014/main" id="{A3D7D3F3-ED08-4CA9-8310-32E50A7BB0A5}"/>
              </a:ext>
              <a:ext uri="{C183D7F6-B498-43B3-948B-1728B52AA6E4}">
                <adec:decorative xmlns:adec="http://schemas.microsoft.com/office/drawing/2017/decorative" val="1"/>
              </a:ext>
            </a:extLst>
          </p:cNvPr>
          <p:cNvCxnSpPr>
            <a:cxnSpLocks/>
          </p:cNvCxnSpPr>
          <p:nvPr/>
        </p:nvCxnSpPr>
        <p:spPr>
          <a:xfrm>
            <a:off x="2987283" y="5462588"/>
            <a:ext cx="0" cy="79533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82D6D7C7-ED2D-4325-93B0-EE2B9C2B2CF7}"/>
              </a:ext>
            </a:extLst>
          </p:cNvPr>
          <p:cNvSpPr/>
          <p:nvPr/>
        </p:nvSpPr>
        <p:spPr>
          <a:xfrm>
            <a:off x="533406" y="5644812"/>
            <a:ext cx="2331714"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mj-lt"/>
                <a:cs typeface="Segoe UI" panose="020B0502040204020203" pitchFamily="34" charset="0"/>
              </a:rPr>
              <a:t>5,980,650.32</a:t>
            </a:r>
          </a:p>
        </p:txBody>
      </p:sp>
    </p:spTree>
    <p:extLst>
      <p:ext uri="{BB962C8B-B14F-4D97-AF65-F5344CB8AC3E}">
        <p14:creationId xmlns:p14="http://schemas.microsoft.com/office/powerpoint/2010/main" val="875445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Tree>
    <p:extLst>
      <p:ext uri="{BB962C8B-B14F-4D97-AF65-F5344CB8AC3E}">
        <p14:creationId xmlns:p14="http://schemas.microsoft.com/office/powerpoint/2010/main" val="727364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extLst>
              <p:ext uri="{D42A27DB-BD31-4B8C-83A1-F6EECF244321}">
                <p14:modId xmlns:p14="http://schemas.microsoft.com/office/powerpoint/2010/main" val="951326935"/>
              </p:ext>
            </p:extLst>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5"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a16="http://schemas.microsoft.com/office/drawing/2014/main"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a16="http://schemas.microsoft.com/office/drawing/2014/main" id="{411839F8-FB7F-4D1C-9734-BE03FFF894B2}"/>
              </a:ext>
            </a:extLst>
          </p:cNvPr>
          <p:cNvGrpSpPr/>
          <p:nvPr/>
        </p:nvGrpSpPr>
        <p:grpSpPr>
          <a:xfrm>
            <a:off x="9391405" y="3139847"/>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61713674"/>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Project_Analysis_Presentation Pack.potx" id="{AC7781D2-6DCE-4385-A2F9-141B95078B19}" vid="{C6C96076-4D51-4042-A342-A7D2AA3703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Project analysis, from 24Slides</Template>
  <TotalTime>0</TotalTime>
  <Words>722</Words>
  <Application>Microsoft Office PowerPoint</Application>
  <PresentationFormat>Widescreen</PresentationFormat>
  <Paragraphs>93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Segoe UI Light</vt:lpstr>
      <vt:lpstr>Office Theme</vt:lpstr>
      <vt:lpstr>Classification in Machine Learning Chris Harvey</vt:lpstr>
      <vt:lpstr>Project analysis slide 2</vt:lpstr>
      <vt:lpstr>Project analysis slide 3</vt:lpstr>
      <vt:lpstr>Project analysis slide 4</vt:lpstr>
      <vt:lpstr>Project analysis slide 5</vt:lpstr>
      <vt:lpstr>Project analysis slide 6</vt:lpstr>
      <vt:lpstr>Project analysis slide 7</vt:lpstr>
      <vt:lpstr>Project analysis slide 8</vt:lpstr>
      <vt:lpstr>Project analysis slide 10</vt:lpstr>
      <vt:lpstr>Thank You</vt:lpstr>
      <vt:lpstr>Project analysis slide 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2019-05-07T17:25:03Z</dcterms:created>
  <dcterms:modified xsi:type="dcterms:W3CDTF">2019-05-07T19:33:16Z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2018-11-21T00:44:46.2256006Z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