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362" r:id="rId6"/>
    <p:sldId id="363" r:id="rId7"/>
    <p:sldId id="370" r:id="rId8"/>
    <p:sldId id="364" r:id="rId9"/>
    <p:sldId id="371" r:id="rId10"/>
    <p:sldId id="373" r:id="rId11"/>
    <p:sldId id="365" r:id="rId12"/>
    <p:sldId id="366" r:id="rId13"/>
    <p:sldId id="372" r:id="rId14"/>
    <p:sldId id="367" r:id="rId15"/>
    <p:sldId id="368" r:id="rId16"/>
    <p:sldId id="369"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10"/>
  </p:normalViewPr>
  <p:slideViewPr>
    <p:cSldViewPr showGuides="1">
      <p:cViewPr varScale="1">
        <p:scale>
          <a:sx n="89" d="100"/>
          <a:sy n="89" d="100"/>
        </p:scale>
        <p:origin x="466" y="77"/>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09.12.2022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smtClean="0"/>
              <a:t>Titelmasterformat durch Klicken bearbeiten</a:t>
            </a:r>
            <a:endParaRPr lang="de-DE" dirty="0"/>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smtClean="0"/>
              <a:t>Formatvorlage des Untertitelmasters durch Klicken bearbeiten</a:t>
            </a:r>
            <a:endParaRPr lang="de-DE" dirty="0"/>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smtClean="0">
                <a:solidFill>
                  <a:schemeClr val="bg1"/>
                </a:solidFill>
                <a:latin typeface="Arial" panose="020B0604020202020204" pitchFamily="34" charset="0"/>
                <a:cs typeface="Arial" panose="020B0604020202020204" pitchFamily="34" charset="0"/>
              </a:rPr>
              <a:t>www.dhbw-loerrach.de</a:t>
            </a:r>
            <a:endParaRPr lang="de-DE" sz="2000" dirty="0">
              <a:solidFill>
                <a:schemeClr val="bg1"/>
              </a:solidFill>
              <a:latin typeface="Arial" panose="020B0604020202020204" pitchFamily="34" charset="0"/>
              <a:cs typeface="Arial" panose="020B0604020202020204" pitchFamily="34" charset="0"/>
            </a:endParaRP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smtClean="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09.12.2022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smtClean="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09.12.2022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09.12.2022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smtClean="0"/>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09.12.2022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smtClean="0"/>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7377B8-7098-4304-968E-D69D6386D549}" type="datetimeFigureOut">
              <a:rPr lang="de-DE" smtClean="0"/>
              <a:t>09.12.2022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smtClean="0"/>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smtClean="0"/>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smtClean="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smtClean="0"/>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09.12.2022</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br>
              <a:rPr lang="de-DE" dirty="0" smtClean="0"/>
            </a:br>
            <a:r>
              <a:rPr lang="de-DE" dirty="0" smtClean="0"/>
              <a:t>Blockchain-</a:t>
            </a:r>
            <a:r>
              <a:rPr lang="de-DE" dirty="0" err="1" smtClean="0"/>
              <a:t>Voting</a:t>
            </a:r>
            <a:r>
              <a:rPr lang="de-DE" dirty="0" smtClean="0"/>
              <a:t> </a:t>
            </a:r>
            <a:endParaRPr lang="de-DE" dirty="0"/>
          </a:p>
        </p:txBody>
      </p:sp>
      <p:sp>
        <p:nvSpPr>
          <p:cNvPr id="3" name="Untertitel 2"/>
          <p:cNvSpPr>
            <a:spLocks noGrp="1"/>
          </p:cNvSpPr>
          <p:nvPr>
            <p:ph type="subTitle" idx="1"/>
          </p:nvPr>
        </p:nvSpPr>
        <p:spPr/>
        <p:txBody>
          <a:bodyPr/>
          <a:lstStyle/>
          <a:p>
            <a:r>
              <a:rPr lang="de-DE" sz="1800" dirty="0" smtClean="0"/>
              <a:t>Christoph Bieringer</a:t>
            </a:r>
          </a:p>
          <a:p>
            <a:r>
              <a:rPr lang="de-DE" sz="1800" dirty="0" smtClean="0"/>
              <a:t>Simon Schneider</a:t>
            </a:r>
            <a:endParaRPr lang="de-DE" sz="1800" dirty="0"/>
          </a:p>
        </p:txBody>
      </p:sp>
    </p:spTree>
    <p:extLst>
      <p:ext uri="{BB962C8B-B14F-4D97-AF65-F5344CB8AC3E}">
        <p14:creationId xmlns:p14="http://schemas.microsoft.com/office/powerpoint/2010/main" val="265913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Usability </a:t>
            </a:r>
            <a:endParaRPr lang="de-DE" dirty="0" smtClean="0"/>
          </a:p>
          <a:p>
            <a:pPr lvl="1"/>
            <a:r>
              <a:rPr lang="de-DE" dirty="0" smtClean="0"/>
              <a:t>Wahlen </a:t>
            </a:r>
            <a:r>
              <a:rPr lang="de-DE" dirty="0" smtClean="0"/>
              <a:t>leichter konfigurierbar</a:t>
            </a:r>
          </a:p>
          <a:p>
            <a:pPr lvl="1"/>
            <a:r>
              <a:rPr lang="de-DE" smtClean="0"/>
              <a:t>Frontend (Website) </a:t>
            </a:r>
            <a:r>
              <a:rPr lang="de-DE" dirty="0" smtClean="0"/>
              <a:t>leichter zu bedienen</a:t>
            </a:r>
          </a:p>
          <a:p>
            <a:r>
              <a:rPr lang="de-DE" smtClean="0"/>
              <a:t>Verifiability</a:t>
            </a:r>
          </a:p>
          <a:p>
            <a:pPr lvl="1"/>
            <a:r>
              <a:rPr lang="de-DE" smtClean="0"/>
              <a:t>Sinnvolle </a:t>
            </a:r>
            <a:r>
              <a:rPr lang="de-DE" dirty="0" smtClean="0"/>
              <a:t>Verwendung </a:t>
            </a:r>
            <a:r>
              <a:rPr lang="de-DE" smtClean="0"/>
              <a:t>für </a:t>
            </a:r>
            <a:r>
              <a:rPr lang="de-DE" smtClean="0"/>
              <a:t>Blockchain</a:t>
            </a:r>
            <a:endParaRPr lang="de-DE" dirty="0" smtClean="0"/>
          </a:p>
          <a:p>
            <a:pPr lvl="1"/>
            <a:r>
              <a:rPr lang="de-DE" dirty="0" smtClean="0"/>
              <a:t>Schritt hin zu </a:t>
            </a:r>
            <a:r>
              <a:rPr lang="de-DE" dirty="0" smtClean="0"/>
              <a:t>vollständiger Verifizierbarkeit, weniger Vertrauen nötig</a:t>
            </a:r>
            <a:endParaRPr lang="de-DE" dirty="0" smtClean="0"/>
          </a:p>
          <a:p>
            <a:r>
              <a:rPr lang="de-DE" smtClean="0"/>
              <a:t>Secrecy</a:t>
            </a:r>
          </a:p>
          <a:p>
            <a:pPr lvl="1"/>
            <a:r>
              <a:rPr lang="de-DE" smtClean="0"/>
              <a:t>Auszählungsangriff verhindert</a:t>
            </a:r>
            <a:endParaRPr lang="de-DE" dirty="0"/>
          </a:p>
        </p:txBody>
      </p:sp>
      <p:sp>
        <p:nvSpPr>
          <p:cNvPr id="3" name="Titel 2"/>
          <p:cNvSpPr>
            <a:spLocks noGrp="1"/>
          </p:cNvSpPr>
          <p:nvPr>
            <p:ph type="title"/>
          </p:nvPr>
        </p:nvSpPr>
        <p:spPr/>
        <p:txBody>
          <a:bodyPr/>
          <a:lstStyle/>
          <a:p>
            <a:r>
              <a:rPr lang="de-DE" dirty="0" smtClean="0"/>
              <a:t>Erreichte Verbesserungen</a:t>
            </a:r>
            <a:endParaRPr lang="de-DE" dirty="0"/>
          </a:p>
        </p:txBody>
      </p:sp>
    </p:spTree>
    <p:extLst>
      <p:ext uri="{BB962C8B-B14F-4D97-AF65-F5344CB8AC3E}">
        <p14:creationId xmlns:p14="http://schemas.microsoft.com/office/powerpoint/2010/main" val="393339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Funktionale Erweiterungen</a:t>
            </a:r>
          </a:p>
          <a:p>
            <a:pPr lvl="1"/>
            <a:r>
              <a:rPr lang="de-DE" dirty="0" smtClean="0"/>
              <a:t>Frontend-</a:t>
            </a:r>
            <a:r>
              <a:rPr lang="de-DE" dirty="0" err="1" smtClean="0"/>
              <a:t>Accessibility</a:t>
            </a:r>
            <a:r>
              <a:rPr lang="de-DE" dirty="0" smtClean="0"/>
              <a:t> erhöhen</a:t>
            </a:r>
          </a:p>
          <a:p>
            <a:pPr lvl="1"/>
            <a:r>
              <a:rPr lang="de-DE" dirty="0" smtClean="0"/>
              <a:t>Auszählung öffentlich Verifizierbar</a:t>
            </a:r>
          </a:p>
          <a:p>
            <a:r>
              <a:rPr lang="de-DE" dirty="0" smtClean="0"/>
              <a:t>Technische Verbesserungen</a:t>
            </a:r>
          </a:p>
          <a:p>
            <a:pPr lvl="1"/>
            <a:r>
              <a:rPr lang="de-DE" dirty="0" smtClean="0"/>
              <a:t>Kryptographie hin zum Server verlagern</a:t>
            </a:r>
          </a:p>
          <a:p>
            <a:pPr lvl="2"/>
            <a:r>
              <a:rPr lang="de-DE" dirty="0" smtClean="0"/>
              <a:t>Sehr aufwändig</a:t>
            </a:r>
          </a:p>
          <a:p>
            <a:pPr lvl="1"/>
            <a:r>
              <a:rPr lang="de-DE" dirty="0" smtClean="0"/>
              <a:t>Mix-Netzwerk verbessern</a:t>
            </a:r>
          </a:p>
          <a:p>
            <a:pPr lvl="2"/>
            <a:r>
              <a:rPr lang="de-DE" dirty="0" smtClean="0"/>
              <a:t>Technisch komplex</a:t>
            </a:r>
          </a:p>
          <a:p>
            <a:pPr lvl="1"/>
            <a:r>
              <a:rPr lang="de-DE" dirty="0" smtClean="0"/>
              <a:t>Administratorschlüssel sichern</a:t>
            </a:r>
            <a:endParaRPr lang="de-DE" dirty="0"/>
          </a:p>
          <a:p>
            <a:pPr lvl="2"/>
            <a:r>
              <a:rPr lang="de-DE" dirty="0" smtClean="0"/>
              <a:t>Kryptografisch komplex</a:t>
            </a:r>
          </a:p>
        </p:txBody>
      </p:sp>
      <p:sp>
        <p:nvSpPr>
          <p:cNvPr id="3" name="Titel 2"/>
          <p:cNvSpPr>
            <a:spLocks noGrp="1"/>
          </p:cNvSpPr>
          <p:nvPr>
            <p:ph type="title"/>
          </p:nvPr>
        </p:nvSpPr>
        <p:spPr/>
        <p:txBody>
          <a:bodyPr/>
          <a:lstStyle/>
          <a:p>
            <a:r>
              <a:rPr lang="de-DE" dirty="0" smtClean="0"/>
              <a:t>Mögliche Erweiterungen</a:t>
            </a:r>
            <a:endParaRPr lang="de-DE" dirty="0"/>
          </a:p>
        </p:txBody>
      </p:sp>
    </p:spTree>
    <p:extLst>
      <p:ext uri="{BB962C8B-B14F-4D97-AF65-F5344CB8AC3E}">
        <p14:creationId xmlns:p14="http://schemas.microsoft.com/office/powerpoint/2010/main" val="69674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Post-Quantum-Kryptographie</a:t>
            </a:r>
          </a:p>
          <a:p>
            <a:pPr lvl="1"/>
            <a:r>
              <a:rPr lang="de-DE" dirty="0" smtClean="0"/>
              <a:t>Wichtiges Themenfeld</a:t>
            </a:r>
          </a:p>
          <a:p>
            <a:pPr lvl="1"/>
            <a:r>
              <a:rPr lang="de-DE" dirty="0" smtClean="0"/>
              <a:t>Noch viele Unklarheiten</a:t>
            </a:r>
          </a:p>
          <a:p>
            <a:r>
              <a:rPr lang="de-DE" dirty="0" smtClean="0"/>
              <a:t>Andere theoretische Ansätze</a:t>
            </a:r>
          </a:p>
          <a:p>
            <a:pPr lvl="1"/>
            <a:r>
              <a:rPr lang="de-DE" dirty="0" smtClean="0"/>
              <a:t>Blockchain</a:t>
            </a:r>
          </a:p>
          <a:p>
            <a:pPr lvl="1"/>
            <a:r>
              <a:rPr lang="de-DE" dirty="0" smtClean="0"/>
              <a:t>Zero-Knowledge</a:t>
            </a:r>
          </a:p>
          <a:p>
            <a:pPr lvl="1"/>
            <a:r>
              <a:rPr lang="de-DE" dirty="0" err="1" smtClean="0"/>
              <a:t>Homomorphische</a:t>
            </a:r>
            <a:r>
              <a:rPr lang="de-DE" dirty="0" smtClean="0"/>
              <a:t> Kryptographie</a:t>
            </a:r>
          </a:p>
          <a:p>
            <a:pPr lvl="1"/>
            <a:r>
              <a:rPr lang="de-DE" dirty="0" err="1" smtClean="0"/>
              <a:t>Decoy</a:t>
            </a:r>
            <a:r>
              <a:rPr lang="de-DE" dirty="0" smtClean="0"/>
              <a:t>-Ballots</a:t>
            </a:r>
            <a:endParaRPr lang="de-DE" dirty="0"/>
          </a:p>
          <a:p>
            <a:pPr lvl="1">
              <a:buFont typeface="Wingdings" panose="05000000000000000000" pitchFamily="2" charset="2"/>
              <a:buChar char="Ø"/>
            </a:pPr>
            <a:r>
              <a:rPr lang="de-DE" dirty="0" smtClean="0"/>
              <a:t>Vergleiche und Anregungen</a:t>
            </a:r>
            <a:endParaRPr lang="de-DE" dirty="0"/>
          </a:p>
        </p:txBody>
      </p:sp>
      <p:sp>
        <p:nvSpPr>
          <p:cNvPr id="3" name="Titel 2"/>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06433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Aktuelles System hat Potenzial</a:t>
            </a:r>
          </a:p>
          <a:p>
            <a:pPr lvl="1"/>
            <a:r>
              <a:rPr lang="de-DE" dirty="0" smtClean="0"/>
              <a:t>Interessante Ideen (Blockchain, Mix-Netzwerk)</a:t>
            </a:r>
            <a:endParaRPr lang="de-DE" dirty="0"/>
          </a:p>
          <a:p>
            <a:r>
              <a:rPr lang="de-DE" smtClean="0"/>
              <a:t>Noch z</a:t>
            </a:r>
            <a:r>
              <a:rPr lang="de-DE" smtClean="0"/>
              <a:t>ahlreiche </a:t>
            </a:r>
            <a:r>
              <a:rPr lang="de-DE" dirty="0" smtClean="0"/>
              <a:t>Schwächen vorhanden</a:t>
            </a:r>
          </a:p>
          <a:p>
            <a:r>
              <a:rPr lang="de-DE" dirty="0" smtClean="0"/>
              <a:t>Einsatzfähiges System würde viel Arbeit (und Expertise) erfordern</a:t>
            </a:r>
          </a:p>
          <a:p>
            <a:r>
              <a:rPr lang="de-DE" dirty="0" smtClean="0"/>
              <a:t>Allgemeine Bedenken zum Thema E-</a:t>
            </a:r>
            <a:r>
              <a:rPr lang="de-DE" dirty="0" err="1" smtClean="0"/>
              <a:t>Voting</a:t>
            </a:r>
            <a:r>
              <a:rPr lang="de-DE" dirty="0" smtClean="0"/>
              <a:t> sollten ernstgenommen werden</a:t>
            </a:r>
            <a:endParaRPr lang="de-DE" dirty="0"/>
          </a:p>
        </p:txBody>
      </p:sp>
      <p:sp>
        <p:nvSpPr>
          <p:cNvPr id="3" name="Titel 2"/>
          <p:cNvSpPr>
            <a:spLocks noGrp="1"/>
          </p:cNvSpPr>
          <p:nvPr>
            <p:ph type="title"/>
          </p:nvPr>
        </p:nvSpPr>
        <p:spPr/>
        <p:txBody>
          <a:bodyPr/>
          <a:lstStyle/>
          <a:p>
            <a:r>
              <a:rPr lang="de-DE" dirty="0" smtClean="0"/>
              <a:t>Fazit</a:t>
            </a:r>
            <a:endParaRPr lang="de-DE" dirty="0"/>
          </a:p>
        </p:txBody>
      </p:sp>
    </p:spTree>
    <p:extLst>
      <p:ext uri="{BB962C8B-B14F-4D97-AF65-F5344CB8AC3E}">
        <p14:creationId xmlns:p14="http://schemas.microsoft.com/office/powerpoint/2010/main" val="286896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514350" indent="-514350">
              <a:buFont typeface="+mj-lt"/>
              <a:buAutoNum type="arabicPeriod"/>
            </a:pPr>
            <a:r>
              <a:rPr lang="de-DE" dirty="0" smtClean="0"/>
              <a:t>Ausgangslage</a:t>
            </a:r>
          </a:p>
          <a:p>
            <a:pPr marL="514350" indent="-514350">
              <a:buFont typeface="+mj-lt"/>
              <a:buAutoNum type="arabicPeriod"/>
            </a:pPr>
            <a:r>
              <a:rPr lang="de-DE" dirty="0" smtClean="0"/>
              <a:t>Analyse</a:t>
            </a:r>
          </a:p>
          <a:p>
            <a:pPr marL="514350" indent="-514350">
              <a:buFont typeface="+mj-lt"/>
              <a:buAutoNum type="arabicPeriod"/>
            </a:pPr>
            <a:r>
              <a:rPr lang="de-DE" dirty="0" smtClean="0"/>
              <a:t>Durchgeführte Verbesserungen</a:t>
            </a:r>
          </a:p>
          <a:p>
            <a:pPr marL="514350" indent="-514350">
              <a:buFont typeface="+mj-lt"/>
              <a:buAutoNum type="arabicPeriod"/>
            </a:pPr>
            <a:r>
              <a:rPr lang="de-DE" dirty="0" smtClean="0"/>
              <a:t>Ausblick &amp; Fazit</a:t>
            </a:r>
            <a:endParaRPr lang="de-DE" dirty="0"/>
          </a:p>
        </p:txBody>
      </p:sp>
      <p:sp>
        <p:nvSpPr>
          <p:cNvPr id="3" name="Titel 2"/>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System von Vorgängergruppe übernommen</a:t>
            </a:r>
          </a:p>
          <a:p>
            <a:pPr lvl="1"/>
            <a:r>
              <a:rPr lang="de-DE" dirty="0" smtClean="0"/>
              <a:t>Dokumentation tlw. unzureichend</a:t>
            </a:r>
          </a:p>
          <a:p>
            <a:pPr lvl="1"/>
            <a:r>
              <a:rPr lang="de-DE" dirty="0" smtClean="0"/>
              <a:t>System nicht sofort lauffähig</a:t>
            </a:r>
          </a:p>
          <a:p>
            <a:r>
              <a:rPr lang="de-DE" dirty="0" smtClean="0"/>
              <a:t>1. Schritt: Überblick gewinnen</a:t>
            </a:r>
          </a:p>
          <a:p>
            <a:pPr lvl="1"/>
            <a:r>
              <a:rPr lang="de-DE" dirty="0" smtClean="0"/>
              <a:t>System starten</a:t>
            </a:r>
          </a:p>
          <a:p>
            <a:pPr lvl="1"/>
            <a:r>
              <a:rPr lang="de-DE" dirty="0" smtClean="0"/>
              <a:t>Experimentieren</a:t>
            </a:r>
            <a:endParaRPr lang="de-DE" dirty="0"/>
          </a:p>
        </p:txBody>
      </p:sp>
      <p:sp>
        <p:nvSpPr>
          <p:cNvPr id="3" name="Titel 2"/>
          <p:cNvSpPr>
            <a:spLocks noGrp="1"/>
          </p:cNvSpPr>
          <p:nvPr>
            <p:ph type="title"/>
          </p:nvPr>
        </p:nvSpPr>
        <p:spPr/>
        <p:txBody>
          <a:bodyPr/>
          <a:lstStyle/>
          <a:p>
            <a:r>
              <a:rPr lang="de-DE" dirty="0" smtClean="0"/>
              <a:t>Ausgangssituation</a:t>
            </a:r>
            <a:endParaRPr lang="de-DE" dirty="0"/>
          </a:p>
        </p:txBody>
      </p:sp>
    </p:spTree>
    <p:extLst>
      <p:ext uri="{BB962C8B-B14F-4D97-AF65-F5344CB8AC3E}">
        <p14:creationId xmlns:p14="http://schemas.microsoft.com/office/powerpoint/2010/main" val="390211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76000" y="1980000"/>
            <a:ext cx="5592008" cy="4320000"/>
          </a:xfrm>
        </p:spPr>
        <p:txBody>
          <a:bodyPr/>
          <a:lstStyle/>
          <a:p>
            <a:r>
              <a:rPr lang="de-DE" dirty="0" smtClean="0"/>
              <a:t>Wähler interagiert mit Website-Frontend</a:t>
            </a:r>
          </a:p>
          <a:p>
            <a:r>
              <a:rPr lang="de-DE" dirty="0" smtClean="0"/>
              <a:t>Mehrere Wahlserver</a:t>
            </a:r>
          </a:p>
          <a:p>
            <a:pPr lvl="1"/>
            <a:r>
              <a:rPr lang="de-DE" dirty="0" smtClean="0"/>
              <a:t>Mix-Netzwerk für Stimmabgabe</a:t>
            </a:r>
          </a:p>
          <a:p>
            <a:r>
              <a:rPr lang="de-DE" dirty="0" smtClean="0"/>
              <a:t>Speicherung der (verschlüsselten Stimmen) auf privater Blockchain</a:t>
            </a:r>
          </a:p>
          <a:p>
            <a:pPr lvl="1"/>
            <a:r>
              <a:rPr lang="de-DE" dirty="0" smtClean="0"/>
              <a:t>„Register“</a:t>
            </a:r>
          </a:p>
          <a:p>
            <a:r>
              <a:rPr lang="de-DE" dirty="0" smtClean="0"/>
              <a:t>Zentrale Datenbank(en) für Authentifizierungsinformationen</a:t>
            </a:r>
            <a:endParaRPr lang="de-DE" dirty="0"/>
          </a:p>
        </p:txBody>
      </p:sp>
      <p:sp>
        <p:nvSpPr>
          <p:cNvPr id="3" name="Titel 2"/>
          <p:cNvSpPr>
            <a:spLocks noGrp="1"/>
          </p:cNvSpPr>
          <p:nvPr>
            <p:ph type="title"/>
          </p:nvPr>
        </p:nvSpPr>
        <p:spPr/>
        <p:txBody>
          <a:bodyPr/>
          <a:lstStyle/>
          <a:p>
            <a:r>
              <a:rPr lang="de-DE" dirty="0" smtClean="0"/>
              <a:t>Systemüberblick</a:t>
            </a:r>
            <a:endParaRPr lang="de-DE" dirty="0"/>
          </a:p>
        </p:txBody>
      </p:sp>
      <p:pic>
        <p:nvPicPr>
          <p:cNvPr id="4" name="Grafik 3" descr="C:\Users\User\AppData\Local\Microsoft\Windows\INetCache\Content.Word\Systemübersicht.drawio.png"/>
          <p:cNvPicPr/>
          <p:nvPr/>
        </p:nvPicPr>
        <p:blipFill>
          <a:blip r:embed="rId2">
            <a:extLst>
              <a:ext uri="{28A0092B-C50C-407E-A947-70E740481C1C}">
                <a14:useLocalDpi xmlns:a14="http://schemas.microsoft.com/office/drawing/2010/main" val="0"/>
              </a:ext>
            </a:extLst>
          </a:blip>
          <a:srcRect/>
          <a:stretch>
            <a:fillRect/>
          </a:stretch>
        </p:blipFill>
        <p:spPr bwMode="auto">
          <a:xfrm>
            <a:off x="6384032" y="2276872"/>
            <a:ext cx="5612854" cy="3311286"/>
          </a:xfrm>
          <a:prstGeom prst="rect">
            <a:avLst/>
          </a:prstGeom>
          <a:noFill/>
          <a:ln>
            <a:noFill/>
          </a:ln>
        </p:spPr>
      </p:pic>
    </p:spTree>
    <p:extLst>
      <p:ext uri="{BB962C8B-B14F-4D97-AF65-F5344CB8AC3E}">
        <p14:creationId xmlns:p14="http://schemas.microsoft.com/office/powerpoint/2010/main" val="279885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2. Schritt: Literaturrecherche</a:t>
            </a:r>
          </a:p>
          <a:p>
            <a:r>
              <a:rPr lang="de-DE" dirty="0" smtClean="0"/>
              <a:t>(Mindest-)Anforderungen an Wahlsystem definiert</a:t>
            </a:r>
            <a:r>
              <a:rPr lang="de-DE" dirty="0"/>
              <a:t> </a:t>
            </a:r>
            <a:r>
              <a:rPr lang="de-DE" dirty="0" smtClean="0"/>
              <a:t>(u.a.):</a:t>
            </a:r>
          </a:p>
          <a:p>
            <a:pPr lvl="1"/>
            <a:r>
              <a:rPr lang="de-DE" dirty="0" err="1" smtClean="0"/>
              <a:t>Eligibility</a:t>
            </a:r>
            <a:endParaRPr lang="de-DE" dirty="0" smtClean="0"/>
          </a:p>
          <a:p>
            <a:pPr lvl="1"/>
            <a:r>
              <a:rPr lang="de-DE" dirty="0" err="1" smtClean="0"/>
              <a:t>Robustness</a:t>
            </a:r>
            <a:endParaRPr lang="de-DE" dirty="0" smtClean="0"/>
          </a:p>
          <a:p>
            <a:pPr lvl="1"/>
            <a:r>
              <a:rPr lang="de-DE" dirty="0" err="1" smtClean="0"/>
              <a:t>Verifiability</a:t>
            </a:r>
            <a:endParaRPr lang="de-DE" dirty="0" smtClean="0"/>
          </a:p>
          <a:p>
            <a:pPr lvl="1"/>
            <a:r>
              <a:rPr lang="de-DE" dirty="0" smtClean="0"/>
              <a:t>Secrecy</a:t>
            </a:r>
          </a:p>
          <a:p>
            <a:pPr lvl="1"/>
            <a:r>
              <a:rPr lang="de-DE" dirty="0" err="1" smtClean="0"/>
              <a:t>Receipt</a:t>
            </a:r>
            <a:r>
              <a:rPr lang="de-DE" dirty="0" smtClean="0"/>
              <a:t> </a:t>
            </a:r>
            <a:r>
              <a:rPr lang="de-DE" dirty="0" err="1" smtClean="0"/>
              <a:t>Freeness</a:t>
            </a:r>
            <a:endParaRPr lang="de-DE" dirty="0"/>
          </a:p>
          <a:p>
            <a:pPr lvl="1"/>
            <a:r>
              <a:rPr lang="de-DE" dirty="0" err="1" smtClean="0"/>
              <a:t>Coercion</a:t>
            </a:r>
            <a:r>
              <a:rPr lang="de-DE" dirty="0" smtClean="0"/>
              <a:t> Resistance</a:t>
            </a:r>
          </a:p>
        </p:txBody>
      </p:sp>
      <p:sp>
        <p:nvSpPr>
          <p:cNvPr id="3" name="Titel 2"/>
          <p:cNvSpPr>
            <a:spLocks noGrp="1"/>
          </p:cNvSpPr>
          <p:nvPr>
            <p:ph type="title"/>
          </p:nvPr>
        </p:nvSpPr>
        <p:spPr/>
        <p:txBody>
          <a:bodyPr/>
          <a:lstStyle/>
          <a:p>
            <a:r>
              <a:rPr lang="de-DE" dirty="0" smtClean="0"/>
              <a:t>Anforderungen</a:t>
            </a:r>
            <a:endParaRPr lang="de-DE" dirty="0"/>
          </a:p>
        </p:txBody>
      </p:sp>
    </p:spTree>
    <p:extLst>
      <p:ext uri="{BB962C8B-B14F-4D97-AF65-F5344CB8AC3E}">
        <p14:creationId xmlns:p14="http://schemas.microsoft.com/office/powerpoint/2010/main" val="12655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3. Schritt: System (oberflächlich) auf Erfüllung der Anforderungen untersucht</a:t>
            </a:r>
          </a:p>
          <a:p>
            <a:pPr lvl="1"/>
            <a:r>
              <a:rPr lang="de-DE" dirty="0" smtClean="0"/>
              <a:t>Für Secrecy beispielhafte Angriffe skizziert</a:t>
            </a:r>
          </a:p>
        </p:txBody>
      </p:sp>
      <p:sp>
        <p:nvSpPr>
          <p:cNvPr id="3" name="Titel 2"/>
          <p:cNvSpPr>
            <a:spLocks noGrp="1"/>
          </p:cNvSpPr>
          <p:nvPr>
            <p:ph type="title"/>
          </p:nvPr>
        </p:nvSpPr>
        <p:spPr/>
        <p:txBody>
          <a:bodyPr/>
          <a:lstStyle/>
          <a:p>
            <a:r>
              <a:rPr lang="de-DE" dirty="0" smtClean="0"/>
              <a:t>Untersuchung</a:t>
            </a:r>
            <a:endParaRPr lang="de-DE" dirty="0"/>
          </a:p>
        </p:txBody>
      </p:sp>
    </p:spTree>
    <p:extLst>
      <p:ext uri="{BB962C8B-B14F-4D97-AF65-F5344CB8AC3E}">
        <p14:creationId xmlns:p14="http://schemas.microsoft.com/office/powerpoint/2010/main" val="245945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Verschiedene technische Mängel</a:t>
            </a:r>
          </a:p>
          <a:p>
            <a:pPr lvl="1"/>
            <a:r>
              <a:rPr lang="de-DE" dirty="0" smtClean="0"/>
              <a:t>Probleme mit Multithreading</a:t>
            </a:r>
          </a:p>
          <a:p>
            <a:pPr lvl="1"/>
            <a:r>
              <a:rPr lang="de-DE" dirty="0" smtClean="0"/>
              <a:t>Relativ einfach zu beheben</a:t>
            </a:r>
          </a:p>
          <a:p>
            <a:r>
              <a:rPr lang="de-DE" dirty="0" smtClean="0"/>
              <a:t>Schwerwiegender: Sicherheitsmängel</a:t>
            </a:r>
          </a:p>
          <a:p>
            <a:pPr lvl="1"/>
            <a:r>
              <a:rPr lang="de-DE" dirty="0"/>
              <a:t>System weist mehrere gravierende Schwächen </a:t>
            </a:r>
            <a:r>
              <a:rPr lang="de-DE" dirty="0" smtClean="0"/>
              <a:t>auf</a:t>
            </a:r>
          </a:p>
          <a:p>
            <a:pPr lvl="2"/>
            <a:r>
              <a:rPr lang="de-DE" dirty="0" smtClean="0"/>
              <a:t>Kryptographie serverseitig -&gt; erfordert Vertrauen</a:t>
            </a:r>
            <a:endParaRPr lang="de-DE" dirty="0"/>
          </a:p>
          <a:p>
            <a:pPr lvl="1"/>
            <a:r>
              <a:rPr lang="de-DE" dirty="0"/>
              <a:t>Erfüllt viele Anforderungen nicht/nur teilweise</a:t>
            </a:r>
          </a:p>
          <a:p>
            <a:pPr lvl="1"/>
            <a:r>
              <a:rPr lang="de-DE" dirty="0"/>
              <a:t>Blockchain wird nicht sinnvoll </a:t>
            </a:r>
            <a:r>
              <a:rPr lang="de-DE" dirty="0" smtClean="0"/>
              <a:t>verwendet</a:t>
            </a:r>
          </a:p>
          <a:p>
            <a:pPr lvl="1"/>
            <a:r>
              <a:rPr lang="de-DE" dirty="0" smtClean="0"/>
              <a:t>Deutlich komplexer zu beheben</a:t>
            </a:r>
            <a:endParaRPr lang="de-DE" dirty="0"/>
          </a:p>
          <a:p>
            <a:pPr lvl="1"/>
            <a:endParaRPr lang="de-DE" dirty="0" smtClean="0"/>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15114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Methodische Mängel</a:t>
            </a:r>
          </a:p>
          <a:p>
            <a:pPr lvl="1"/>
            <a:r>
              <a:rPr lang="de-DE" dirty="0" smtClean="0"/>
              <a:t>Keine detaillierte Untersuchung auf Sicherheitsmängel</a:t>
            </a:r>
          </a:p>
          <a:p>
            <a:pPr lvl="1"/>
            <a:r>
              <a:rPr lang="de-DE" dirty="0" smtClean="0"/>
              <a:t>Kein System zur Klärung von Disputen</a:t>
            </a:r>
          </a:p>
          <a:p>
            <a:pPr lvl="1"/>
            <a:r>
              <a:rPr lang="de-DE" dirty="0" smtClean="0"/>
              <a:t>Vertrauen auf kryptographische Primitive/Infrastruktur</a:t>
            </a:r>
          </a:p>
          <a:p>
            <a:pPr lvl="1"/>
            <a:r>
              <a:rPr lang="de-DE" dirty="0" smtClean="0"/>
              <a:t>Unklares Risiko/Nutzen-</a:t>
            </a:r>
            <a:r>
              <a:rPr lang="de-DE" dirty="0" err="1" smtClean="0"/>
              <a:t>Verhältniss</a:t>
            </a:r>
            <a:endParaRPr lang="de-DE" dirty="0" smtClean="0"/>
          </a:p>
          <a:p>
            <a:pPr lvl="1"/>
            <a:r>
              <a:rPr lang="de-DE" dirty="0" smtClean="0"/>
              <a:t>Nochmals schwieriger zu beheben</a:t>
            </a:r>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08936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Technische Probleme/potenzielle Bugs beseitigt</a:t>
            </a:r>
          </a:p>
          <a:p>
            <a:r>
              <a:rPr lang="de-DE" dirty="0" smtClean="0"/>
              <a:t>Frontend (Website) überarbeitet</a:t>
            </a:r>
          </a:p>
          <a:p>
            <a:r>
              <a:rPr lang="de-DE" dirty="0" smtClean="0"/>
              <a:t>Admin-Frontend geschrieben</a:t>
            </a:r>
          </a:p>
          <a:p>
            <a:r>
              <a:rPr lang="de-DE" dirty="0" smtClean="0"/>
              <a:t>Wahlparameter konfigurierbar</a:t>
            </a:r>
          </a:p>
          <a:p>
            <a:r>
              <a:rPr lang="de-DE" dirty="0" smtClean="0"/>
              <a:t>Wahlfunktion nur noch zeitlich beschränkt verfügbar</a:t>
            </a:r>
          </a:p>
          <a:p>
            <a:r>
              <a:rPr lang="de-DE" dirty="0" smtClean="0"/>
              <a:t>Verifizierungsmöglichkeit für Blockchain geschaffen</a:t>
            </a:r>
          </a:p>
          <a:p>
            <a:endParaRPr lang="de-DE" dirty="0" smtClean="0"/>
          </a:p>
          <a:p>
            <a:endParaRPr lang="de-DE" dirty="0"/>
          </a:p>
        </p:txBody>
      </p:sp>
      <p:sp>
        <p:nvSpPr>
          <p:cNvPr id="3" name="Titel 2"/>
          <p:cNvSpPr>
            <a:spLocks noGrp="1"/>
          </p:cNvSpPr>
          <p:nvPr>
            <p:ph type="title"/>
          </p:nvPr>
        </p:nvSpPr>
        <p:spPr/>
        <p:txBody>
          <a:bodyPr/>
          <a:lstStyle/>
          <a:p>
            <a:r>
              <a:rPr lang="de-DE" dirty="0" smtClean="0"/>
              <a:t>Vorgenommene Änderungen</a:t>
            </a:r>
            <a:endParaRPr lang="de-DE" dirty="0"/>
          </a:p>
        </p:txBody>
      </p:sp>
    </p:spTree>
    <p:extLst>
      <p:ext uri="{BB962C8B-B14F-4D97-AF65-F5344CB8AC3E}">
        <p14:creationId xmlns:p14="http://schemas.microsoft.com/office/powerpoint/2010/main" val="440375521"/>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BW_Folienmaster(1)" id="{F8BEEDF5-8A7C-4576-BC46-4F38D8AF123F}" vid="{02453023-5A0D-42D1-842A-5726CBE76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0EAF80-A70D-4FE4-8D4E-5892E0845FA2}">
  <ds:schemaRefs>
    <ds:schemaRef ds:uri="http://schemas.microsoft.com/sharepoint/v3/contenttype/forms"/>
  </ds:schemaRefs>
</ds:datastoreItem>
</file>

<file path=customXml/itemProps3.xml><?xml version="1.0" encoding="utf-8"?>
<ds:datastoreItem xmlns:ds="http://schemas.openxmlformats.org/officeDocument/2006/customXml" ds:itemID="{E9F8F853-DB14-4E26-9159-30E314C55244}">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microsoft.com/sharepoint/v3"/>
    <ds:schemaRef ds:uri="821bfd73-a8f8-428c-85e3-f70db19f29b1"/>
    <ds:schemaRef ds:uri="2849ec3c-3bba-402d-9ba5-165a61c8a09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DHBW_Folienmaster(1)</Template>
  <TotalTime>0</TotalTime>
  <Words>302</Words>
  <Application>Microsoft Office PowerPoint</Application>
  <PresentationFormat>Breitbild</PresentationFormat>
  <Paragraphs>95</Paragraphs>
  <Slides>13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DHBW_Folienmaster</vt:lpstr>
      <vt:lpstr>Abschlusspräsentation Blockchain-Voting </vt:lpstr>
      <vt:lpstr>Agenda</vt:lpstr>
      <vt:lpstr>Ausgangssituation</vt:lpstr>
      <vt:lpstr>Systemüberblick</vt:lpstr>
      <vt:lpstr>Anforderungen</vt:lpstr>
      <vt:lpstr>Untersuchung</vt:lpstr>
      <vt:lpstr>Erkenntnisse</vt:lpstr>
      <vt:lpstr>Erkenntnisse</vt:lpstr>
      <vt:lpstr>Vorgenommene Änderungen</vt:lpstr>
      <vt:lpstr>Erreichte Verbesserungen</vt:lpstr>
      <vt:lpstr>Mögliche Erweiterungen</vt:lpstr>
      <vt:lpstr>Ausblick</vt:lpstr>
      <vt:lpstr>Fazit</vt:lpstr>
    </vt:vector>
  </TitlesOfParts>
  <Company>DHBW Loerrach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Blockchain-Voting</dc:title>
  <dc:creator>User</dc:creator>
  <cp:lastModifiedBy>User</cp:lastModifiedBy>
  <cp:revision>11</cp:revision>
  <dcterms:created xsi:type="dcterms:W3CDTF">2022-12-08T19:09:56Z</dcterms:created>
  <dcterms:modified xsi:type="dcterms:W3CDTF">2022-12-09T18:59:00Z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