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sldIdLst>
    <p:sldId id="257" r:id="rId3"/>
  </p:sldIdLst>
  <p:sldSz cx="43891200" cy="21945600"/>
  <p:notesSz cx="6858000" cy="9144000"/>
  <p:defaultText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p15:clr>
            <a:srgbClr val="A4A3A4"/>
          </p15:clr>
        </p15:guide>
        <p15:guide id="2" orient="horz" pos="40">
          <p15:clr>
            <a:srgbClr val="A4A3A4"/>
          </p15:clr>
        </p15:guide>
        <p15:guide id="3" pos="27370">
          <p15:clr>
            <a:srgbClr val="A4A3A4"/>
          </p15:clr>
        </p15:guide>
        <p15:guide id="4" pos="2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4459"/>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830" autoAdjust="0"/>
  </p:normalViewPr>
  <p:slideViewPr>
    <p:cSldViewPr snapToGrid="0" snapToObjects="1" showGuides="1">
      <p:cViewPr>
        <p:scale>
          <a:sx n="40" d="100"/>
          <a:sy n="40" d="100"/>
        </p:scale>
        <p:origin x="-2508" y="-100"/>
      </p:cViewPr>
      <p:guideLst>
        <p:guide orient="horz" pos="13823"/>
        <p:guide orient="horz" pos="40"/>
        <p:guide pos="27370"/>
        <p:guide pos="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5/16/2020</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55639900"/>
      </p:ext>
    </p:extLst>
  </p:cSld>
  <p:clrMap bg1="lt1" tx1="dk1" bg2="lt2" tx2="dk2" accent1="accent1" accent2="accent2" accent3="accent3" accent4="accent4" accent5="accent5" accent6="accent6" hlink="hlink" folHlink="folHlink"/>
  <p:notesStyle>
    <a:lvl1pPr marL="0" algn="l" defTabSz="3761915" rtl="0" eaLnBrk="1" latinLnBrk="0" hangingPunct="1">
      <a:defRPr sz="5000" kern="1200">
        <a:solidFill>
          <a:schemeClr val="tx1"/>
        </a:solidFill>
        <a:latin typeface="+mn-lt"/>
        <a:ea typeface="+mn-ea"/>
        <a:cs typeface="+mn-cs"/>
      </a:defRPr>
    </a:lvl1pPr>
    <a:lvl2pPr marL="1880958" algn="l" defTabSz="3761915" rtl="0" eaLnBrk="1" latinLnBrk="0" hangingPunct="1">
      <a:defRPr sz="5000" kern="1200">
        <a:solidFill>
          <a:schemeClr val="tx1"/>
        </a:solidFill>
        <a:latin typeface="+mn-lt"/>
        <a:ea typeface="+mn-ea"/>
        <a:cs typeface="+mn-cs"/>
      </a:defRPr>
    </a:lvl2pPr>
    <a:lvl3pPr marL="3761915" algn="l" defTabSz="3761915" rtl="0" eaLnBrk="1" latinLnBrk="0" hangingPunct="1">
      <a:defRPr sz="5000" kern="1200">
        <a:solidFill>
          <a:schemeClr val="tx1"/>
        </a:solidFill>
        <a:latin typeface="+mn-lt"/>
        <a:ea typeface="+mn-ea"/>
        <a:cs typeface="+mn-cs"/>
      </a:defRPr>
    </a:lvl3pPr>
    <a:lvl4pPr marL="5642873" algn="l" defTabSz="3761915" rtl="0" eaLnBrk="1" latinLnBrk="0" hangingPunct="1">
      <a:defRPr sz="5000" kern="1200">
        <a:solidFill>
          <a:schemeClr val="tx1"/>
        </a:solidFill>
        <a:latin typeface="+mn-lt"/>
        <a:ea typeface="+mn-ea"/>
        <a:cs typeface="+mn-cs"/>
      </a:defRPr>
    </a:lvl4pPr>
    <a:lvl5pPr marL="7523829" algn="l" defTabSz="3761915" rtl="0" eaLnBrk="1" latinLnBrk="0" hangingPunct="1">
      <a:defRPr sz="5000" kern="1200">
        <a:solidFill>
          <a:schemeClr val="tx1"/>
        </a:solidFill>
        <a:latin typeface="+mn-lt"/>
        <a:ea typeface="+mn-ea"/>
        <a:cs typeface="+mn-cs"/>
      </a:defRPr>
    </a:lvl5pPr>
    <a:lvl6pPr marL="9404787" algn="l" defTabSz="3761915" rtl="0" eaLnBrk="1" latinLnBrk="0" hangingPunct="1">
      <a:defRPr sz="5000" kern="1200">
        <a:solidFill>
          <a:schemeClr val="tx1"/>
        </a:solidFill>
        <a:latin typeface="+mn-lt"/>
        <a:ea typeface="+mn-ea"/>
        <a:cs typeface="+mn-cs"/>
      </a:defRPr>
    </a:lvl6pPr>
    <a:lvl7pPr marL="11285745" algn="l" defTabSz="3761915" rtl="0" eaLnBrk="1" latinLnBrk="0" hangingPunct="1">
      <a:defRPr sz="5000" kern="1200">
        <a:solidFill>
          <a:schemeClr val="tx1"/>
        </a:solidFill>
        <a:latin typeface="+mn-lt"/>
        <a:ea typeface="+mn-ea"/>
        <a:cs typeface="+mn-cs"/>
      </a:defRPr>
    </a:lvl7pPr>
    <a:lvl8pPr marL="13166702" algn="l" defTabSz="3761915" rtl="0" eaLnBrk="1" latinLnBrk="0" hangingPunct="1">
      <a:defRPr sz="5000" kern="1200">
        <a:solidFill>
          <a:schemeClr val="tx1"/>
        </a:solidFill>
        <a:latin typeface="+mn-lt"/>
        <a:ea typeface="+mn-ea"/>
        <a:cs typeface="+mn-cs"/>
      </a:defRPr>
    </a:lvl8pPr>
    <a:lvl9pPr marL="15047660" algn="l" defTabSz="3761915"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8x96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175655"/>
            <a:ext cx="33440914" cy="760721"/>
          </a:xfrm>
          <a:prstGeom prst="rect">
            <a:avLst/>
          </a:prstGeom>
        </p:spPr>
        <p:txBody>
          <a:bodyPr>
            <a:normAutofit/>
          </a:bodyPr>
          <a:lstStyle>
            <a:lvl1pPr marL="0" indent="0" algn="ctr">
              <a:buFontTx/>
              <a:buNone/>
              <a:defRPr sz="48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059683"/>
            <a:ext cx="33440914" cy="634555"/>
          </a:xfrm>
          <a:prstGeom prst="rect">
            <a:avLst/>
          </a:prstGeom>
        </p:spPr>
        <p:txBody>
          <a:bodyPr>
            <a:normAutofit/>
          </a:bodyPr>
          <a:lstStyle>
            <a:lvl1pPr marL="0" indent="0" algn="ctr">
              <a:buFontTx/>
              <a:buNone/>
              <a:defRPr sz="3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963989"/>
          </a:xfrm>
          <a:prstGeom prst="rect">
            <a:avLst/>
          </a:prstGeom>
        </p:spPr>
        <p:txBody>
          <a:bodyPr>
            <a:normAutofit/>
          </a:bodyPr>
          <a:lstStyle>
            <a:lvl1pPr marL="0" indent="0" algn="ctr">
              <a:buFontTx/>
              <a:buNone/>
              <a:defRPr sz="66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31" name="Text Placeholder 3">
            <a:extLst>
              <a:ext uri="{FF2B5EF4-FFF2-40B4-BE49-F238E27FC236}">
                <a16:creationId xmlns:a16="http://schemas.microsoft.com/office/drawing/2014/main" id="{D39BE78E-2F02-1D49-832A-AA9A7CBDEFEF}"/>
              </a:ext>
            </a:extLst>
          </p:cNvPr>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32" name="Text Placeholder 5">
            <a:extLst>
              <a:ext uri="{FF2B5EF4-FFF2-40B4-BE49-F238E27FC236}">
                <a16:creationId xmlns:a16="http://schemas.microsoft.com/office/drawing/2014/main" id="{DAFAB84B-556C-2140-B6D9-9C3AC6F1CA10}"/>
              </a:ext>
            </a:extLst>
          </p:cNvPr>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33" name="Text Placeholder 5">
            <a:extLst>
              <a:ext uri="{FF2B5EF4-FFF2-40B4-BE49-F238E27FC236}">
                <a16:creationId xmlns:a16="http://schemas.microsoft.com/office/drawing/2014/main" id="{54972BF7-2077-9344-8A16-C8BBE83D3F87}"/>
              </a:ext>
            </a:extLst>
          </p:cNvPr>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34" name="Text Placeholder 3">
            <a:extLst>
              <a:ext uri="{FF2B5EF4-FFF2-40B4-BE49-F238E27FC236}">
                <a16:creationId xmlns:a16="http://schemas.microsoft.com/office/drawing/2014/main" id="{FEB94C6B-1347-F543-9516-2B1245DD40DB}"/>
              </a:ext>
            </a:extLst>
          </p:cNvPr>
          <p:cNvSpPr>
            <a:spLocks noGrp="1"/>
          </p:cNvSpPr>
          <p:nvPr>
            <p:ph type="body" sz="quarter" idx="21" hasCustomPrompt="1"/>
          </p:nvPr>
        </p:nvSpPr>
        <p:spPr>
          <a:xfrm>
            <a:off x="438087" y="4100716"/>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35" name="Text Placeholder 5">
            <a:extLst>
              <a:ext uri="{FF2B5EF4-FFF2-40B4-BE49-F238E27FC236}">
                <a16:creationId xmlns:a16="http://schemas.microsoft.com/office/drawing/2014/main" id="{1B363698-AFB6-CE45-A3DF-33B911149522}"/>
              </a:ext>
            </a:extLst>
          </p:cNvPr>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36" name="Text Placeholder 3">
            <a:extLst>
              <a:ext uri="{FF2B5EF4-FFF2-40B4-BE49-F238E27FC236}">
                <a16:creationId xmlns:a16="http://schemas.microsoft.com/office/drawing/2014/main" id="{4C961B0D-DC88-3342-8794-7328C4B1D615}"/>
              </a:ext>
            </a:extLst>
          </p:cNvPr>
          <p:cNvSpPr>
            <a:spLocks noGrp="1"/>
          </p:cNvSpPr>
          <p:nvPr>
            <p:ph type="body" sz="quarter" idx="23" hasCustomPrompt="1"/>
          </p:nvPr>
        </p:nvSpPr>
        <p:spPr>
          <a:xfrm>
            <a:off x="17804524"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37" name="Text Placeholder 5">
            <a:extLst>
              <a:ext uri="{FF2B5EF4-FFF2-40B4-BE49-F238E27FC236}">
                <a16:creationId xmlns:a16="http://schemas.microsoft.com/office/drawing/2014/main" id="{532594FF-5D5D-474D-B7D7-5D9E71F546CF}"/>
              </a:ext>
            </a:extLst>
          </p:cNvPr>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38" name="Text Placeholder 5">
            <a:extLst>
              <a:ext uri="{FF2B5EF4-FFF2-40B4-BE49-F238E27FC236}">
                <a16:creationId xmlns:a16="http://schemas.microsoft.com/office/drawing/2014/main" id="{66C74CF3-0E17-BC4A-9F06-B70ACF0D8650}"/>
              </a:ext>
            </a:extLst>
          </p:cNvPr>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39" name="Text Placeholder 3">
            <a:extLst>
              <a:ext uri="{FF2B5EF4-FFF2-40B4-BE49-F238E27FC236}">
                <a16:creationId xmlns:a16="http://schemas.microsoft.com/office/drawing/2014/main" id="{C7EE2D5E-DAB0-3141-B0A5-8A7E89CB5B88}"/>
              </a:ext>
            </a:extLst>
          </p:cNvPr>
          <p:cNvSpPr>
            <a:spLocks noGrp="1"/>
          </p:cNvSpPr>
          <p:nvPr>
            <p:ph type="body" sz="quarter" idx="26" hasCustomPrompt="1"/>
          </p:nvPr>
        </p:nvSpPr>
        <p:spPr>
          <a:xfrm>
            <a:off x="35147249" y="4107188"/>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0" name="Text Placeholder 5">
            <a:extLst>
              <a:ext uri="{FF2B5EF4-FFF2-40B4-BE49-F238E27FC236}">
                <a16:creationId xmlns:a16="http://schemas.microsoft.com/office/drawing/2014/main" id="{D198FDA3-0616-954B-AA11-6400AF65ADD8}"/>
              </a:ext>
            </a:extLst>
          </p:cNvPr>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41" name="Text Placeholder 3">
            <a:extLst>
              <a:ext uri="{FF2B5EF4-FFF2-40B4-BE49-F238E27FC236}">
                <a16:creationId xmlns:a16="http://schemas.microsoft.com/office/drawing/2014/main" id="{7CA946B0-DCBB-7047-BF00-A79C28E2DE7E}"/>
              </a:ext>
            </a:extLst>
          </p:cNvPr>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2" name="Text Placeholder 5">
            <a:extLst>
              <a:ext uri="{FF2B5EF4-FFF2-40B4-BE49-F238E27FC236}">
                <a16:creationId xmlns:a16="http://schemas.microsoft.com/office/drawing/2014/main" id="{4803984D-DEBE-DA48-AFE2-A54BAE5D7328}"/>
              </a:ext>
            </a:extLst>
          </p:cNvPr>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43" name="Text Placeholder 3">
            <a:extLst>
              <a:ext uri="{FF2B5EF4-FFF2-40B4-BE49-F238E27FC236}">
                <a16:creationId xmlns:a16="http://schemas.microsoft.com/office/drawing/2014/main" id="{731074C5-F65E-7B4C-8E52-6B50B3DC7C44}"/>
              </a:ext>
            </a:extLst>
          </p:cNvPr>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4" name="Text Placeholder 3">
            <a:extLst>
              <a:ext uri="{FF2B5EF4-FFF2-40B4-BE49-F238E27FC236}">
                <a16:creationId xmlns:a16="http://schemas.microsoft.com/office/drawing/2014/main" id="{96012616-CBA3-504C-AF5E-F3427B534884}"/>
              </a:ext>
            </a:extLst>
          </p:cNvPr>
          <p:cNvSpPr>
            <a:spLocks noGrp="1"/>
          </p:cNvSpPr>
          <p:nvPr>
            <p:ph type="body" sz="quarter" idx="96" hasCustomPrompt="1"/>
          </p:nvPr>
        </p:nvSpPr>
        <p:spPr>
          <a:xfrm>
            <a:off x="9133786" y="4107188"/>
            <a:ext cx="827134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5" name="Text Placeholder 3">
            <a:extLst>
              <a:ext uri="{FF2B5EF4-FFF2-40B4-BE49-F238E27FC236}">
                <a16:creationId xmlns:a16="http://schemas.microsoft.com/office/drawing/2014/main" id="{71DC0E9D-6D1F-544B-BDFB-2465BE16102A}"/>
              </a:ext>
            </a:extLst>
          </p:cNvPr>
          <p:cNvSpPr>
            <a:spLocks noGrp="1"/>
          </p:cNvSpPr>
          <p:nvPr>
            <p:ph type="body" sz="quarter" idx="136" hasCustomPrompt="1"/>
          </p:nvPr>
        </p:nvSpPr>
        <p:spPr>
          <a:xfrm>
            <a:off x="26462419"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6" name="Text Placeholder 5">
            <a:extLst>
              <a:ext uri="{FF2B5EF4-FFF2-40B4-BE49-F238E27FC236}">
                <a16:creationId xmlns:a16="http://schemas.microsoft.com/office/drawing/2014/main" id="{CAA4FD6B-2922-2640-8470-7E7105F4A51A}"/>
              </a:ext>
            </a:extLst>
          </p:cNvPr>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47" name="Text Placeholder 76">
            <a:extLst>
              <a:ext uri="{FF2B5EF4-FFF2-40B4-BE49-F238E27FC236}">
                <a16:creationId xmlns:a16="http://schemas.microsoft.com/office/drawing/2014/main" id="{741536B4-7302-554A-A007-BEE6B5E75766}"/>
              </a:ext>
            </a:extLst>
          </p:cNvPr>
          <p:cNvSpPr>
            <a:spLocks noGrp="1"/>
          </p:cNvSpPr>
          <p:nvPr>
            <p:ph type="body" sz="quarter" idx="161" hasCustomPrompt="1"/>
          </p:nvPr>
        </p:nvSpPr>
        <p:spPr>
          <a:xfrm>
            <a:off x="5225143" y="1175655"/>
            <a:ext cx="33440914" cy="760721"/>
          </a:xfrm>
          <a:prstGeom prst="rect">
            <a:avLst/>
          </a:prstGeom>
        </p:spPr>
        <p:txBody>
          <a:bodyPr>
            <a:normAutofit/>
          </a:bodyPr>
          <a:lstStyle>
            <a:lvl1pPr marL="0" indent="0" algn="ctr">
              <a:buFontTx/>
              <a:buNone/>
              <a:defRPr sz="48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8" name="Text Placeholder 76">
            <a:extLst>
              <a:ext uri="{FF2B5EF4-FFF2-40B4-BE49-F238E27FC236}">
                <a16:creationId xmlns:a16="http://schemas.microsoft.com/office/drawing/2014/main" id="{A35D12B3-39C8-F64E-A7C9-F52477CF09FF}"/>
              </a:ext>
            </a:extLst>
          </p:cNvPr>
          <p:cNvSpPr>
            <a:spLocks noGrp="1"/>
          </p:cNvSpPr>
          <p:nvPr>
            <p:ph type="body" sz="quarter" idx="195" hasCustomPrompt="1"/>
          </p:nvPr>
        </p:nvSpPr>
        <p:spPr>
          <a:xfrm>
            <a:off x="5225143" y="2059683"/>
            <a:ext cx="33440914" cy="634555"/>
          </a:xfrm>
          <a:prstGeom prst="rect">
            <a:avLst/>
          </a:prstGeom>
        </p:spPr>
        <p:txBody>
          <a:bodyPr>
            <a:normAutofit/>
          </a:bodyPr>
          <a:lstStyle>
            <a:lvl1pPr marL="0" indent="0" algn="ctr">
              <a:buFontTx/>
              <a:buNone/>
              <a:defRPr sz="3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9" name="Text Placeholder 76">
            <a:extLst>
              <a:ext uri="{FF2B5EF4-FFF2-40B4-BE49-F238E27FC236}">
                <a16:creationId xmlns:a16="http://schemas.microsoft.com/office/drawing/2014/main" id="{A55357CA-BE9F-2543-AF14-49CCD78DF2C5}"/>
              </a:ext>
            </a:extLst>
          </p:cNvPr>
          <p:cNvSpPr>
            <a:spLocks noGrp="1"/>
          </p:cNvSpPr>
          <p:nvPr>
            <p:ph type="body" sz="quarter" idx="196" hasCustomPrompt="1"/>
          </p:nvPr>
        </p:nvSpPr>
        <p:spPr>
          <a:xfrm>
            <a:off x="5225143" y="180134"/>
            <a:ext cx="33440914" cy="963989"/>
          </a:xfrm>
          <a:prstGeom prst="rect">
            <a:avLst/>
          </a:prstGeom>
        </p:spPr>
        <p:txBody>
          <a:bodyPr>
            <a:normAutofit/>
          </a:bodyPr>
          <a:lstStyle>
            <a:lvl1pPr marL="0" indent="0" algn="ctr">
              <a:buFontTx/>
              <a:buNone/>
              <a:defRPr sz="66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29035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95E21752-BD51-4C48-8B03-F6A3267BAC38}"/>
              </a:ext>
            </a:extLst>
          </p:cNvPr>
          <p:cNvSpPr>
            <a:spLocks noChangeArrowheads="1"/>
          </p:cNvSpPr>
          <p:nvPr userDrawn="1"/>
        </p:nvSpPr>
        <p:spPr bwMode="auto">
          <a:xfrm>
            <a:off x="0" y="20639314"/>
            <a:ext cx="43891200" cy="1306286"/>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10" name="Text Box 14"/>
          <p:cNvSpPr txBox="1">
            <a:spLocks noChangeArrowheads="1"/>
          </p:cNvSpPr>
          <p:nvPr/>
        </p:nvSpPr>
        <p:spPr bwMode="auto">
          <a:xfrm>
            <a:off x="819153" y="21488400"/>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33" name="Table 32">
            <a:extLst>
              <a:ext uri="{FF2B5EF4-FFF2-40B4-BE49-F238E27FC236}">
                <a16:creationId xmlns:a16="http://schemas.microsoft.com/office/drawing/2014/main" id="{51F6E1DE-3038-D348-B243-6638F96B5BD2}"/>
              </a:ext>
            </a:extLst>
          </p:cNvPr>
          <p:cNvGraphicFramePr>
            <a:graphicFrameLocks noGrp="1"/>
          </p:cNvGraphicFramePr>
          <p:nvPr userDrawn="1">
            <p:extLst>
              <p:ext uri="{D42A27DB-BD31-4B8C-83A1-F6EECF244321}">
                <p14:modId xmlns:p14="http://schemas.microsoft.com/office/powerpoint/2010/main" val="3081578541"/>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34" name="Table 33">
            <a:extLst>
              <a:ext uri="{FF2B5EF4-FFF2-40B4-BE49-F238E27FC236}">
                <a16:creationId xmlns:a16="http://schemas.microsoft.com/office/drawing/2014/main" id="{74E59F75-101F-E64C-9D73-208C5745B1FA}"/>
              </a:ext>
            </a:extLst>
          </p:cNvPr>
          <p:cNvGraphicFramePr>
            <a:graphicFrameLocks noGrp="1"/>
          </p:cNvGraphicFramePr>
          <p:nvPr userDrawn="1">
            <p:extLst>
              <p:ext uri="{D42A27DB-BD31-4B8C-83A1-F6EECF244321}">
                <p14:modId xmlns:p14="http://schemas.microsoft.com/office/powerpoint/2010/main" val="933619175"/>
              </p:ext>
            </p:extLst>
          </p:nvPr>
        </p:nvGraphicFramePr>
        <p:xfrm>
          <a:off x="44086271" y="1"/>
          <a:ext cx="6103334" cy="21969044"/>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91773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73263">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662972">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437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3671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3979498">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1893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00659">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5511">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6" name="Rectangle 36">
            <a:extLst>
              <a:ext uri="{FF2B5EF4-FFF2-40B4-BE49-F238E27FC236}">
                <a16:creationId xmlns:a16="http://schemas.microsoft.com/office/drawing/2014/main" id="{A0CCBBCD-0538-744E-9EC7-77E6CD5E2007}"/>
              </a:ext>
            </a:extLst>
          </p:cNvPr>
          <p:cNvSpPr>
            <a:spLocks noChangeArrowheads="1"/>
          </p:cNvSpPr>
          <p:nvPr userDrawn="1"/>
        </p:nvSpPr>
        <p:spPr bwMode="auto">
          <a:xfrm>
            <a:off x="0" y="1"/>
            <a:ext cx="43891200" cy="352044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7" name="Rounded Rectangle 6">
            <a:extLst>
              <a:ext uri="{FF2B5EF4-FFF2-40B4-BE49-F238E27FC236}">
                <a16:creationId xmlns:a16="http://schemas.microsoft.com/office/drawing/2014/main" id="{AB6B82E6-1CBE-F247-B166-75172A77ED5B}"/>
              </a:ext>
            </a:extLst>
          </p:cNvPr>
          <p:cNvSpPr/>
          <p:nvPr userDrawn="1"/>
        </p:nvSpPr>
        <p:spPr>
          <a:xfrm>
            <a:off x="320041" y="2873830"/>
            <a:ext cx="43251119" cy="18445632"/>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6E017790-6CEB-DD47-8627-44E228C56367}"/>
              </a:ext>
            </a:extLst>
          </p:cNvPr>
          <p:cNvSpPr>
            <a:spLocks noChangeArrowheads="1"/>
          </p:cNvSpPr>
          <p:nvPr userDrawn="1"/>
        </p:nvSpPr>
        <p:spPr bwMode="auto">
          <a:xfrm>
            <a:off x="0" y="20639314"/>
            <a:ext cx="43891200" cy="1306286"/>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4" name="Text Box 14">
            <a:extLst>
              <a:ext uri="{FF2B5EF4-FFF2-40B4-BE49-F238E27FC236}">
                <a16:creationId xmlns:a16="http://schemas.microsoft.com/office/drawing/2014/main" id="{CAF7F2DB-4BD3-434C-B480-1EAF0C14A807}"/>
              </a:ext>
            </a:extLst>
          </p:cNvPr>
          <p:cNvSpPr txBox="1">
            <a:spLocks noChangeArrowheads="1"/>
          </p:cNvSpPr>
          <p:nvPr userDrawn="1"/>
        </p:nvSpPr>
        <p:spPr bwMode="auto">
          <a:xfrm>
            <a:off x="819153" y="21488400"/>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5" name="Rectangle 36">
            <a:extLst>
              <a:ext uri="{FF2B5EF4-FFF2-40B4-BE49-F238E27FC236}">
                <a16:creationId xmlns:a16="http://schemas.microsoft.com/office/drawing/2014/main" id="{E0B26E4D-FF10-2141-B6D9-13EB32F87D9D}"/>
              </a:ext>
            </a:extLst>
          </p:cNvPr>
          <p:cNvSpPr>
            <a:spLocks noChangeArrowheads="1"/>
          </p:cNvSpPr>
          <p:nvPr userDrawn="1"/>
        </p:nvSpPr>
        <p:spPr bwMode="auto">
          <a:xfrm>
            <a:off x="0" y="1"/>
            <a:ext cx="43891200" cy="352044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6" name="Rounded Rectangle 5">
            <a:extLst>
              <a:ext uri="{FF2B5EF4-FFF2-40B4-BE49-F238E27FC236}">
                <a16:creationId xmlns:a16="http://schemas.microsoft.com/office/drawing/2014/main" id="{95FF6D4B-E10F-0342-84AC-0524CF6F96A3}"/>
              </a:ext>
            </a:extLst>
          </p:cNvPr>
          <p:cNvSpPr/>
          <p:nvPr userDrawn="1"/>
        </p:nvSpPr>
        <p:spPr>
          <a:xfrm>
            <a:off x="320041" y="2873830"/>
            <a:ext cx="43251119" cy="18445632"/>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Tree>
    <p:extLst>
      <p:ext uri="{BB962C8B-B14F-4D97-AF65-F5344CB8AC3E}">
        <p14:creationId xmlns:p14="http://schemas.microsoft.com/office/powerpoint/2010/main" val="196000564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0AD31AFF-58EE-134F-B25E-2D85B21F3713}"/>
                  </a:ext>
                </a:extLst>
              </p:cNvPr>
              <p:cNvSpPr>
                <a:spLocks noGrp="1"/>
              </p:cNvSpPr>
              <p:nvPr>
                <p:ph type="body" sz="quarter" idx="10"/>
              </p:nvPr>
            </p:nvSpPr>
            <p:spPr/>
            <p:txBody>
              <a:bodyPr/>
              <a:lstStyle/>
              <a:p>
                <a:r>
                  <a:rPr lang="en-US" b="1" dirty="0"/>
                  <a:t>Datasets:</a:t>
                </a:r>
              </a:p>
              <a:p>
                <a:r>
                  <a:rPr lang="en-US" dirty="0"/>
                  <a:t>We train both models on the tasks shown in the table below.</a:t>
                </a:r>
              </a:p>
              <a:p>
                <a:endParaRPr lang="en-US" dirty="0"/>
              </a:p>
              <a:p>
                <a:endParaRPr lang="en-US" dirty="0"/>
              </a:p>
              <a:p>
                <a:endParaRPr lang="en-US" dirty="0"/>
              </a:p>
              <a:p>
                <a:endParaRPr lang="en-US" dirty="0"/>
              </a:p>
              <a:p>
                <a:endParaRPr lang="en-US" dirty="0"/>
              </a:p>
              <a:p>
                <a:endParaRPr lang="en-US" dirty="0"/>
              </a:p>
              <a:p>
                <a:r>
                  <a:rPr lang="en-US" dirty="0"/>
                  <a:t>We evaluate the model on the Sentiment Classification task. It has to be noted that the emotion classification task’s classes are not mutually exclusive. Multiple emotions can be present in a sentence and thus the task is divisible into 11 binary classification tasks.</a:t>
                </a:r>
              </a:p>
              <a:p>
                <a:r>
                  <a:rPr lang="en-US" dirty="0"/>
                  <a:t>We train on the </a:t>
                </a:r>
                <a:r>
                  <a:rPr lang="en-US" dirty="0" err="1"/>
                  <a:t>SemEval</a:t>
                </a:r>
                <a:r>
                  <a:rPr lang="en-US" dirty="0"/>
                  <a:t>, </a:t>
                </a:r>
                <a:r>
                  <a:rPr lang="en-US" dirty="0" err="1"/>
                  <a:t>SarcasmDetection</a:t>
                </a:r>
                <a:r>
                  <a:rPr lang="en-US" dirty="0"/>
                  <a:t> and </a:t>
                </a:r>
                <a:r>
                  <a:rPr lang="en-US" dirty="0" err="1"/>
                  <a:t>OffenseEval</a:t>
                </a:r>
                <a:r>
                  <a:rPr lang="en-US" dirty="0"/>
                  <a:t> tasks and validate on the </a:t>
                </a:r>
                <a:r>
                  <a:rPr lang="en-US" dirty="0" err="1"/>
                  <a:t>SemEval</a:t>
                </a:r>
                <a:r>
                  <a:rPr lang="en-US" dirty="0"/>
                  <a:t> sentiment classification task. During training we sample the tasks with probabilities </a:t>
                </a:r>
                <a14:m>
                  <m:oMath xmlns:m="http://schemas.openxmlformats.org/officeDocument/2006/math">
                    <m:r>
                      <a:rPr lang="de-DE" b="0" i="1" smtClean="0">
                        <a:latin typeface="Cambria Math" panose="02040503050406030204" pitchFamily="18" charset="0"/>
                      </a:rPr>
                      <m:t>√</m:t>
                    </m:r>
                    <m:r>
                      <a:rPr lang="de-DE" b="0" i="1" smtClean="0">
                        <a:latin typeface="Cambria Math" panose="02040503050406030204" pitchFamily="18" charset="0"/>
                      </a:rPr>
                      <m:t>𝑛</m:t>
                    </m:r>
                  </m:oMath>
                </a14:m>
                <a:r>
                  <a:rPr lang="en-US" dirty="0"/>
                  <a:t>, n being the number of samples, as in [CITATION].</a:t>
                </a:r>
              </a:p>
              <a:p>
                <a:endParaRPr lang="en-US" dirty="0"/>
              </a:p>
              <a:p>
                <a:r>
                  <a:rPr lang="en-US" b="1" dirty="0"/>
                  <a:t>General Setup:</a:t>
                </a:r>
                <a:endParaRPr lang="en-US" dirty="0"/>
              </a:p>
              <a:p>
                <a:r>
                  <a:rPr lang="en-US" dirty="0"/>
                  <a:t>We use the BERT base model for all our experiments, freezing all but the last two layers. We extend this model by various classification heads depending on whether we are using a multitask or meta learning model. We use </a:t>
                </a:r>
                <a:r>
                  <a:rPr lang="en-US" dirty="0" err="1"/>
                  <a:t>ReLUs</a:t>
                </a:r>
                <a:r>
                  <a:rPr lang="en-US" dirty="0"/>
                  <a:t> as activation functions. For meta learning the data is split into a support and a query set. Provisional learning is done on the support set and then validated by the query set. The actual meta learning is done using the loss on the query set.</a:t>
                </a:r>
              </a:p>
              <a:p>
                <a:endParaRPr lang="en-US" dirty="0"/>
              </a:p>
              <a:p>
                <a:r>
                  <a:rPr lang="en-US" b="1" dirty="0"/>
                  <a:t>Multitask Setup:</a:t>
                </a:r>
              </a:p>
              <a:p>
                <a:r>
                  <a:rPr lang="en-US" dirty="0"/>
                  <a:t>For each task we add a classifier head, mapping from the BERT output layer to a hidden dimensionality of 512 and then to the respective output layers. We do not scale one loss more than another.</a:t>
                </a:r>
              </a:p>
            </p:txBody>
          </p:sp>
        </mc:Choice>
        <mc:Fallback>
          <p:sp>
            <p:nvSpPr>
              <p:cNvPr id="2" name="Text Placeholder 1">
                <a:extLst>
                  <a:ext uri="{FF2B5EF4-FFF2-40B4-BE49-F238E27FC236}">
                    <a16:creationId xmlns:a16="http://schemas.microsoft.com/office/drawing/2014/main" id="{0AD31AFF-58EE-134F-B25E-2D85B21F3713}"/>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809" r="-1029" b="-1991358"/>
                </a:stretch>
              </a:blipFill>
            </p:spPr>
            <p:txBody>
              <a:bodyPr/>
              <a:lstStyle/>
              <a:p>
                <a:r>
                  <a:rPr lang="en-DE">
                    <a:noFill/>
                  </a:rPr>
                  <a:t> </a:t>
                </a:r>
              </a:p>
            </p:txBody>
          </p:sp>
        </mc:Fallback>
      </mc:AlternateContent>
      <p:sp>
        <p:nvSpPr>
          <p:cNvPr id="5" name="Text Placeholder 4">
            <a:extLst>
              <a:ext uri="{FF2B5EF4-FFF2-40B4-BE49-F238E27FC236}">
                <a16:creationId xmlns:a16="http://schemas.microsoft.com/office/drawing/2014/main" id="{3ACA9F76-6D34-D54A-95D2-ECDF9B3ADD71}"/>
              </a:ext>
            </a:extLst>
          </p:cNvPr>
          <p:cNvSpPr>
            <a:spLocks noGrp="1"/>
          </p:cNvSpPr>
          <p:nvPr>
            <p:ph type="body" sz="quarter" idx="11"/>
          </p:nvPr>
        </p:nvSpPr>
        <p:spPr/>
        <p:txBody>
          <a:bodyPr/>
          <a:lstStyle/>
          <a:p>
            <a:r>
              <a:rPr lang="en-US" dirty="0"/>
              <a:t>INTRODUCTION (OR ABSTRACT)</a:t>
            </a:r>
          </a:p>
        </p:txBody>
      </p:sp>
      <p:sp>
        <p:nvSpPr>
          <p:cNvPr id="19" name="Text Placeholder 18">
            <a:extLst>
              <a:ext uri="{FF2B5EF4-FFF2-40B4-BE49-F238E27FC236}">
                <a16:creationId xmlns:a16="http://schemas.microsoft.com/office/drawing/2014/main" id="{F0262ADD-8B98-DA46-9350-CA11B1220615}"/>
              </a:ext>
            </a:extLst>
          </p:cNvPr>
          <p:cNvSpPr>
            <a:spLocks noGrp="1"/>
          </p:cNvSpPr>
          <p:nvPr>
            <p:ph type="body" sz="quarter" idx="21"/>
          </p:nvPr>
        </p:nvSpPr>
        <p:spPr>
          <a:xfrm>
            <a:off x="438087" y="4100716"/>
            <a:ext cx="8290965" cy="4949741"/>
          </a:xfrm>
        </p:spPr>
        <p:txBody>
          <a:bodyPr>
            <a:noAutofit/>
          </a:bodyPr>
          <a:lstStyle/>
          <a:p>
            <a:r>
              <a:rPr lang="en-US" dirty="0"/>
              <a:t>Neural networks thrive with bigger and better datasets. Creating these datasets, however, usually comes with a lot of work and costs. Some problem domains already have vast datasets, e.g. sentiment analysis. Others do not, and are notoriously hard to annotate, like metaphor detection. As humans, we would immediately agree that most language information needed to successfully perform sentiment analysis is also needed for metaphor detection, and that the two tasks only deviate in a few aspects. The perfect model would reflect this, encoding all lower-level information in a generalized and easy-to-access way so that the model could adapt fast to new problems. Multitask learning can be a first step in that direction. While multitask training is performed on multiple tasks together with the hope that their respective information can (mutually) benefit each other, it is not specifically designed to adapt quickly to new before-unseen tasks. Meta learning, aka “learning to learn”, on the other hand, is set up exactly with that goal in mind. In this work, we compare a multitask-learned model with a meta-learned one in a few-shot set-up for tasks in the domain of pragmatics. Our results suggest that… </a:t>
            </a:r>
          </a:p>
        </p:txBody>
      </p:sp>
      <p:sp>
        <p:nvSpPr>
          <p:cNvPr id="20" name="Text Placeholder 19">
            <a:extLst>
              <a:ext uri="{FF2B5EF4-FFF2-40B4-BE49-F238E27FC236}">
                <a16:creationId xmlns:a16="http://schemas.microsoft.com/office/drawing/2014/main" id="{51D33582-F3E7-564E-AAEB-C55FB9E5A699}"/>
              </a:ext>
            </a:extLst>
          </p:cNvPr>
          <p:cNvSpPr>
            <a:spLocks noGrp="1"/>
          </p:cNvSpPr>
          <p:nvPr>
            <p:ph type="body" sz="quarter" idx="22"/>
          </p:nvPr>
        </p:nvSpPr>
        <p:spPr/>
        <p:txBody>
          <a:bodyPr>
            <a:normAutofit fontScale="55000" lnSpcReduction="20000"/>
          </a:bodyPr>
          <a:lstStyle/>
          <a:p>
            <a:r>
              <a:rPr lang="en-US" sz="6000" dirty="0"/>
              <a:t>MODELS &amp; EXPERIMENTS</a:t>
            </a:r>
          </a:p>
        </p:txBody>
      </p:sp>
      <p:sp>
        <p:nvSpPr>
          <p:cNvPr id="36" name="Text Placeholder 35">
            <a:extLst>
              <a:ext uri="{FF2B5EF4-FFF2-40B4-BE49-F238E27FC236}">
                <a16:creationId xmlns:a16="http://schemas.microsoft.com/office/drawing/2014/main" id="{FD40C22B-AFE1-4AD5-B882-71FDF87E37D8}"/>
              </a:ext>
            </a:extLst>
          </p:cNvPr>
          <p:cNvSpPr>
            <a:spLocks noGrp="1"/>
          </p:cNvSpPr>
          <p:nvPr>
            <p:ph type="body" sz="quarter" idx="23"/>
          </p:nvPr>
        </p:nvSpPr>
        <p:spPr>
          <a:xfrm>
            <a:off x="17804524" y="4123784"/>
            <a:ext cx="8274926" cy="492443"/>
          </a:xfrm>
        </p:spPr>
        <p:txBody>
          <a:bodyPr>
            <a:normAutofit/>
          </a:bodyPr>
          <a:lstStyle/>
          <a:p>
            <a:endParaRPr lang="en-US" dirty="0"/>
          </a:p>
        </p:txBody>
      </p:sp>
      <p:sp>
        <p:nvSpPr>
          <p:cNvPr id="52" name="Text Placeholder 51">
            <a:extLst>
              <a:ext uri="{FF2B5EF4-FFF2-40B4-BE49-F238E27FC236}">
                <a16:creationId xmlns:a16="http://schemas.microsoft.com/office/drawing/2014/main" id="{C1E8D6D6-A22D-4B21-978D-72B70EB1BAC9}"/>
              </a:ext>
            </a:extLst>
          </p:cNvPr>
          <p:cNvSpPr>
            <a:spLocks noGrp="1"/>
          </p:cNvSpPr>
          <p:nvPr>
            <p:ph type="body" sz="quarter" idx="24"/>
          </p:nvPr>
        </p:nvSpPr>
        <p:spPr/>
        <p:txBody>
          <a:bodyPr/>
          <a:lstStyle/>
          <a:p>
            <a:endParaRPr lang="en-DE"/>
          </a:p>
        </p:txBody>
      </p:sp>
      <p:sp>
        <p:nvSpPr>
          <p:cNvPr id="53" name="Text Placeholder 52">
            <a:extLst>
              <a:ext uri="{FF2B5EF4-FFF2-40B4-BE49-F238E27FC236}">
                <a16:creationId xmlns:a16="http://schemas.microsoft.com/office/drawing/2014/main" id="{D26C4459-2569-4919-B6B4-C1D41B66AC64}"/>
              </a:ext>
            </a:extLst>
          </p:cNvPr>
          <p:cNvSpPr>
            <a:spLocks noGrp="1"/>
          </p:cNvSpPr>
          <p:nvPr>
            <p:ph type="body" sz="quarter" idx="25"/>
          </p:nvPr>
        </p:nvSpPr>
        <p:spPr/>
        <p:txBody>
          <a:bodyPr/>
          <a:lstStyle/>
          <a:p>
            <a:endParaRPr lang="en-DE"/>
          </a:p>
        </p:txBody>
      </p:sp>
      <p:sp>
        <p:nvSpPr>
          <p:cNvPr id="54" name="Text Placeholder 53">
            <a:extLst>
              <a:ext uri="{FF2B5EF4-FFF2-40B4-BE49-F238E27FC236}">
                <a16:creationId xmlns:a16="http://schemas.microsoft.com/office/drawing/2014/main" id="{803C748A-038F-4A29-B708-9128CDCD1E0A}"/>
              </a:ext>
            </a:extLst>
          </p:cNvPr>
          <p:cNvSpPr>
            <a:spLocks noGrp="1"/>
          </p:cNvSpPr>
          <p:nvPr>
            <p:ph type="body" sz="quarter" idx="26"/>
          </p:nvPr>
        </p:nvSpPr>
        <p:spPr/>
        <p:txBody>
          <a:bodyPr/>
          <a:lstStyle/>
          <a:p>
            <a:endParaRPr lang="en-DE"/>
          </a:p>
        </p:txBody>
      </p:sp>
      <p:sp>
        <p:nvSpPr>
          <p:cNvPr id="55" name="Text Placeholder 54">
            <a:extLst>
              <a:ext uri="{FF2B5EF4-FFF2-40B4-BE49-F238E27FC236}">
                <a16:creationId xmlns:a16="http://schemas.microsoft.com/office/drawing/2014/main" id="{6A5F161C-8307-4954-AAA8-50ECB960B5C7}"/>
              </a:ext>
            </a:extLst>
          </p:cNvPr>
          <p:cNvSpPr>
            <a:spLocks noGrp="1"/>
          </p:cNvSpPr>
          <p:nvPr>
            <p:ph type="body" sz="quarter" idx="27"/>
          </p:nvPr>
        </p:nvSpPr>
        <p:spPr/>
        <p:txBody>
          <a:bodyPr/>
          <a:lstStyle/>
          <a:p>
            <a:endParaRPr lang="en-DE"/>
          </a:p>
        </p:txBody>
      </p:sp>
      <p:sp>
        <p:nvSpPr>
          <p:cNvPr id="56" name="Text Placeholder 55">
            <a:extLst>
              <a:ext uri="{FF2B5EF4-FFF2-40B4-BE49-F238E27FC236}">
                <a16:creationId xmlns:a16="http://schemas.microsoft.com/office/drawing/2014/main" id="{C575A400-3DE4-4706-91B8-80AE458F4D25}"/>
              </a:ext>
            </a:extLst>
          </p:cNvPr>
          <p:cNvSpPr>
            <a:spLocks noGrp="1"/>
          </p:cNvSpPr>
          <p:nvPr>
            <p:ph type="body" sz="quarter" idx="28"/>
          </p:nvPr>
        </p:nvSpPr>
        <p:spPr/>
        <p:txBody>
          <a:bodyPr/>
          <a:lstStyle/>
          <a:p>
            <a:endParaRPr lang="en-DE"/>
          </a:p>
        </p:txBody>
      </p:sp>
      <p:sp>
        <p:nvSpPr>
          <p:cNvPr id="57" name="Text Placeholder 56">
            <a:extLst>
              <a:ext uri="{FF2B5EF4-FFF2-40B4-BE49-F238E27FC236}">
                <a16:creationId xmlns:a16="http://schemas.microsoft.com/office/drawing/2014/main" id="{44D5171F-2A2E-46C0-ABCB-1B4A55FA6A8C}"/>
              </a:ext>
            </a:extLst>
          </p:cNvPr>
          <p:cNvSpPr>
            <a:spLocks noGrp="1"/>
          </p:cNvSpPr>
          <p:nvPr>
            <p:ph type="body" sz="quarter" idx="29"/>
          </p:nvPr>
        </p:nvSpPr>
        <p:spPr/>
        <p:txBody>
          <a:bodyPr/>
          <a:lstStyle/>
          <a:p>
            <a:endParaRPr lang="en-DE"/>
          </a:p>
        </p:txBody>
      </p:sp>
      <p:sp>
        <p:nvSpPr>
          <p:cNvPr id="58" name="Text Placeholder 57">
            <a:extLst>
              <a:ext uri="{FF2B5EF4-FFF2-40B4-BE49-F238E27FC236}">
                <a16:creationId xmlns:a16="http://schemas.microsoft.com/office/drawing/2014/main" id="{00FCC2B8-F36A-41CF-B41F-5FBF3496998A}"/>
              </a:ext>
            </a:extLst>
          </p:cNvPr>
          <p:cNvSpPr>
            <a:spLocks noGrp="1"/>
          </p:cNvSpPr>
          <p:nvPr>
            <p:ph type="body" sz="quarter" idx="30"/>
          </p:nvPr>
        </p:nvSpPr>
        <p:spPr/>
        <p:txBody>
          <a:bodyPr/>
          <a:lstStyle/>
          <a:p>
            <a:endParaRPr lang="en-DE"/>
          </a:p>
        </p:txBody>
      </p:sp>
      <p:sp>
        <p:nvSpPr>
          <p:cNvPr id="59" name="Text Placeholder 58">
            <a:extLst>
              <a:ext uri="{FF2B5EF4-FFF2-40B4-BE49-F238E27FC236}">
                <a16:creationId xmlns:a16="http://schemas.microsoft.com/office/drawing/2014/main" id="{8A11D25E-9191-4FE2-A96B-B8EE276AB4F6}"/>
              </a:ext>
            </a:extLst>
          </p:cNvPr>
          <p:cNvSpPr>
            <a:spLocks noGrp="1"/>
          </p:cNvSpPr>
          <p:nvPr>
            <p:ph type="body" sz="quarter" idx="96"/>
          </p:nvPr>
        </p:nvSpPr>
        <p:spPr>
          <a:xfrm>
            <a:off x="9133786" y="4107189"/>
            <a:ext cx="8271345" cy="7416388"/>
          </a:xfrm>
        </p:spPr>
        <p:txBody>
          <a:bodyPr/>
          <a:lstStyle/>
          <a:p>
            <a:r>
              <a:rPr lang="en-US" b="1" dirty="0">
                <a:cs typeface="Times New Roman" panose="02020603050405020304" pitchFamily="18" charset="0"/>
              </a:rPr>
              <a:t>Meta Learning Setup:</a:t>
            </a:r>
          </a:p>
          <a:p>
            <a:r>
              <a:rPr lang="en-US" dirty="0">
                <a:latin typeface="Times New Roman" panose="02020603050405020304" pitchFamily="18" charset="0"/>
                <a:cs typeface="Times New Roman" panose="02020603050405020304" pitchFamily="18" charset="0"/>
              </a:rPr>
              <a:t>We use two types of meta learning models, Prototype Learning and </a:t>
            </a:r>
            <a:r>
              <a:rPr lang="en-US" dirty="0" err="1">
                <a:latin typeface="Times New Roman" panose="02020603050405020304" pitchFamily="18" charset="0"/>
                <a:cs typeface="Times New Roman" panose="02020603050405020304" pitchFamily="18" charset="0"/>
              </a:rPr>
              <a:t>ProtoMAML</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Prototype Learning [CITATION] is a simple approach to meta learning. First, all samples in a batch are embedded in a high-dimensional space with the neural network. Then, for each label from all tasks a centroid (aka prototype) is computed by averaging the embeddings of the samples with that label using the support set. The usefulness of the embedding is evaluated by classifying all query set samples according to their nearest centroid and computing the loss based on these distances.</a:t>
            </a:r>
          </a:p>
          <a:p>
            <a:r>
              <a:rPr lang="en-US" dirty="0" err="1">
                <a:latin typeface="Times New Roman" panose="02020603050405020304" pitchFamily="18" charset="0"/>
                <a:cs typeface="Times New Roman" panose="02020603050405020304" pitchFamily="18" charset="0"/>
              </a:rPr>
              <a:t>ProtoMAML</a:t>
            </a:r>
            <a:r>
              <a:rPr lang="en-US" dirty="0">
                <a:latin typeface="Times New Roman" panose="02020603050405020304" pitchFamily="18" charset="0"/>
                <a:cs typeface="Times New Roman" panose="02020603050405020304" pitchFamily="18" charset="0"/>
              </a:rPr>
              <a:t> [CITATION] takes a different approach and is a hybrid of MAML and prototype networks, which extends the MAML setup to tasks with a different number of classes. MAML has an inner and an outer training loop. In the inner loop the model simulates a training step for each task, retaining the gradients. In the outer loop the actual meta training takes place, updating the model with an aggregated version of the gradients from the inner loop. Updating based on all tasks’ gradients ensures that the model learns generalized parameters and does not specialize on one task. </a:t>
            </a:r>
            <a:r>
              <a:rPr lang="en-US" dirty="0" err="1">
                <a:latin typeface="Times New Roman" panose="02020603050405020304" pitchFamily="18" charset="0"/>
                <a:cs typeface="Times New Roman" panose="02020603050405020304" pitchFamily="18" charset="0"/>
              </a:rPr>
              <a:t>ProtoMAML</a:t>
            </a:r>
            <a:r>
              <a:rPr lang="en-US" dirty="0">
                <a:latin typeface="Times New Roman" panose="02020603050405020304" pitchFamily="18" charset="0"/>
                <a:cs typeface="Times New Roman" panose="02020603050405020304" pitchFamily="18" charset="0"/>
              </a:rPr>
              <a:t> uses the centroids computed for each label to initialize meaningful classifier heads for every task, reducing the number of exampled needed to train them.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add an additional hidden linear layer to the BERT model for both meta models.</a:t>
            </a:r>
          </a:p>
          <a:p>
            <a:endParaRPr lang="en-DE" dirty="0"/>
          </a:p>
        </p:txBody>
      </p:sp>
      <p:sp>
        <p:nvSpPr>
          <p:cNvPr id="60" name="Text Placeholder 59">
            <a:extLst>
              <a:ext uri="{FF2B5EF4-FFF2-40B4-BE49-F238E27FC236}">
                <a16:creationId xmlns:a16="http://schemas.microsoft.com/office/drawing/2014/main" id="{EEED772D-2E98-4BEC-B3F6-2849D951764A}"/>
              </a:ext>
            </a:extLst>
          </p:cNvPr>
          <p:cNvSpPr>
            <a:spLocks noGrp="1"/>
          </p:cNvSpPr>
          <p:nvPr>
            <p:ph type="body" sz="quarter" idx="136"/>
          </p:nvPr>
        </p:nvSpPr>
        <p:spPr/>
        <p:txBody>
          <a:bodyPr/>
          <a:lstStyle/>
          <a:p>
            <a:endParaRPr lang="en-DE"/>
          </a:p>
        </p:txBody>
      </p:sp>
      <p:sp>
        <p:nvSpPr>
          <p:cNvPr id="61" name="Text Placeholder 60">
            <a:extLst>
              <a:ext uri="{FF2B5EF4-FFF2-40B4-BE49-F238E27FC236}">
                <a16:creationId xmlns:a16="http://schemas.microsoft.com/office/drawing/2014/main" id="{94FB675F-C656-4ACF-9DFF-3E45816B1C23}"/>
              </a:ext>
            </a:extLst>
          </p:cNvPr>
          <p:cNvSpPr>
            <a:spLocks noGrp="1"/>
          </p:cNvSpPr>
          <p:nvPr>
            <p:ph type="body" sz="quarter" idx="137"/>
          </p:nvPr>
        </p:nvSpPr>
        <p:spPr/>
        <p:txBody>
          <a:bodyPr/>
          <a:lstStyle/>
          <a:p>
            <a:endParaRPr lang="en-DE"/>
          </a:p>
        </p:txBody>
      </p:sp>
      <p:sp>
        <p:nvSpPr>
          <p:cNvPr id="62" name="Text Placeholder 61">
            <a:extLst>
              <a:ext uri="{FF2B5EF4-FFF2-40B4-BE49-F238E27FC236}">
                <a16:creationId xmlns:a16="http://schemas.microsoft.com/office/drawing/2014/main" id="{C3B0603B-DB49-4EFF-BF38-57AD833B3915}"/>
              </a:ext>
            </a:extLst>
          </p:cNvPr>
          <p:cNvSpPr>
            <a:spLocks noGrp="1"/>
          </p:cNvSpPr>
          <p:nvPr>
            <p:ph type="body" sz="quarter" idx="161"/>
          </p:nvPr>
        </p:nvSpPr>
        <p:spPr/>
        <p:txBody>
          <a:bodyPr>
            <a:normAutofit lnSpcReduction="10000"/>
          </a:bodyPr>
          <a:lstStyle/>
          <a:p>
            <a:r>
              <a:rPr lang="en-US" dirty="0"/>
              <a:t>Christoph </a:t>
            </a:r>
            <a:r>
              <a:rPr lang="en-US" dirty="0" err="1"/>
              <a:t>Hönes</a:t>
            </a:r>
            <a:r>
              <a:rPr lang="en-US" dirty="0"/>
              <a:t>, Daniel Rodríguez </a:t>
            </a:r>
            <a:r>
              <a:rPr lang="en-US" dirty="0" err="1"/>
              <a:t>Baleato</a:t>
            </a:r>
            <a:r>
              <a:rPr lang="en-US" dirty="0"/>
              <a:t>, </a:t>
            </a:r>
            <a:r>
              <a:rPr lang="en-US" dirty="0" err="1"/>
              <a:t>Ard</a:t>
            </a:r>
            <a:r>
              <a:rPr lang="en-US" dirty="0"/>
              <a:t> </a:t>
            </a:r>
            <a:r>
              <a:rPr lang="en-US" dirty="0" err="1"/>
              <a:t>Snijders</a:t>
            </a:r>
            <a:r>
              <a:rPr lang="en-US" dirty="0"/>
              <a:t> and Tamara Czinczoll</a:t>
            </a:r>
          </a:p>
          <a:p>
            <a:endParaRPr lang="en-DE" dirty="0"/>
          </a:p>
        </p:txBody>
      </p:sp>
      <p:sp>
        <p:nvSpPr>
          <p:cNvPr id="63" name="Text Placeholder 62">
            <a:extLst>
              <a:ext uri="{FF2B5EF4-FFF2-40B4-BE49-F238E27FC236}">
                <a16:creationId xmlns:a16="http://schemas.microsoft.com/office/drawing/2014/main" id="{3D5271DF-56BB-4E07-8E0F-4CDD10908DB7}"/>
              </a:ext>
            </a:extLst>
          </p:cNvPr>
          <p:cNvSpPr>
            <a:spLocks noGrp="1"/>
          </p:cNvSpPr>
          <p:nvPr>
            <p:ph type="body" sz="quarter" idx="195"/>
          </p:nvPr>
        </p:nvSpPr>
        <p:spPr/>
        <p:txBody>
          <a:bodyPr>
            <a:normAutofit lnSpcReduction="10000"/>
          </a:bodyPr>
          <a:lstStyle/>
          <a:p>
            <a:r>
              <a:rPr lang="en-US" dirty="0"/>
              <a:t>Advanced Topics in Computational Semantics – University of Amsterdam</a:t>
            </a:r>
          </a:p>
          <a:p>
            <a:endParaRPr lang="en-DE" dirty="0"/>
          </a:p>
        </p:txBody>
      </p:sp>
      <p:sp>
        <p:nvSpPr>
          <p:cNvPr id="64" name="Text Placeholder 63">
            <a:extLst>
              <a:ext uri="{FF2B5EF4-FFF2-40B4-BE49-F238E27FC236}">
                <a16:creationId xmlns:a16="http://schemas.microsoft.com/office/drawing/2014/main" id="{FC0B431D-30EB-48BA-BC77-D887DF7C56D7}"/>
              </a:ext>
            </a:extLst>
          </p:cNvPr>
          <p:cNvSpPr>
            <a:spLocks noGrp="1"/>
          </p:cNvSpPr>
          <p:nvPr>
            <p:ph type="body" sz="quarter" idx="196"/>
          </p:nvPr>
        </p:nvSpPr>
        <p:spPr>
          <a:xfrm>
            <a:off x="5225143" y="196176"/>
            <a:ext cx="33440914" cy="931352"/>
          </a:xfrm>
        </p:spPr>
        <p:txBody>
          <a:bodyPr>
            <a:normAutofit fontScale="92500" lnSpcReduction="10000"/>
          </a:bodyPr>
          <a:lstStyle/>
          <a:p>
            <a:r>
              <a:rPr lang="en-US" dirty="0"/>
              <a:t>Meta-Learning for Pragmatics</a:t>
            </a:r>
          </a:p>
        </p:txBody>
      </p:sp>
      <p:graphicFrame>
        <p:nvGraphicFramePr>
          <p:cNvPr id="21" name="Table 21">
            <a:extLst>
              <a:ext uri="{FF2B5EF4-FFF2-40B4-BE49-F238E27FC236}">
                <a16:creationId xmlns:a16="http://schemas.microsoft.com/office/drawing/2014/main" id="{1625A660-D2C3-4CA6-B34A-859379718759}"/>
              </a:ext>
            </a:extLst>
          </p:cNvPr>
          <p:cNvGraphicFramePr>
            <a:graphicFrameLocks noGrp="1"/>
          </p:cNvGraphicFramePr>
          <p:nvPr>
            <p:extLst>
              <p:ext uri="{D42A27DB-BD31-4B8C-83A1-F6EECF244321}">
                <p14:modId xmlns:p14="http://schemas.microsoft.com/office/powerpoint/2010/main" val="233786321"/>
              </p:ext>
            </p:extLst>
          </p:nvPr>
        </p:nvGraphicFramePr>
        <p:xfrm>
          <a:off x="438087" y="11949096"/>
          <a:ext cx="8288818" cy="1981200"/>
        </p:xfrm>
        <a:graphic>
          <a:graphicData uri="http://schemas.openxmlformats.org/drawingml/2006/table">
            <a:tbl>
              <a:tblPr firstRow="1" bandRow="1">
                <a:tableStyleId>{5C22544A-7EE6-4342-B048-85BDC9FD1C3A}</a:tableStyleId>
              </a:tblPr>
              <a:tblGrid>
                <a:gridCol w="2128650">
                  <a:extLst>
                    <a:ext uri="{9D8B030D-6E8A-4147-A177-3AD203B41FA5}">
                      <a16:colId xmlns:a16="http://schemas.microsoft.com/office/drawing/2014/main" val="2992182170"/>
                    </a:ext>
                  </a:extLst>
                </a:gridCol>
                <a:gridCol w="4170947">
                  <a:extLst>
                    <a:ext uri="{9D8B030D-6E8A-4147-A177-3AD203B41FA5}">
                      <a16:colId xmlns:a16="http://schemas.microsoft.com/office/drawing/2014/main" val="2904242826"/>
                    </a:ext>
                  </a:extLst>
                </a:gridCol>
                <a:gridCol w="1138990">
                  <a:extLst>
                    <a:ext uri="{9D8B030D-6E8A-4147-A177-3AD203B41FA5}">
                      <a16:colId xmlns:a16="http://schemas.microsoft.com/office/drawing/2014/main" val="3158407471"/>
                    </a:ext>
                  </a:extLst>
                </a:gridCol>
                <a:gridCol w="850231">
                  <a:extLst>
                    <a:ext uri="{9D8B030D-6E8A-4147-A177-3AD203B41FA5}">
                      <a16:colId xmlns:a16="http://schemas.microsoft.com/office/drawing/2014/main" val="1193773089"/>
                    </a:ext>
                  </a:extLst>
                </a:gridCol>
              </a:tblGrid>
              <a:tr h="370840">
                <a:tc>
                  <a:txBody>
                    <a:bodyPr/>
                    <a:lstStyle/>
                    <a:p>
                      <a:r>
                        <a:rPr lang="de-DE" sz="2000" dirty="0"/>
                        <a:t>Name</a:t>
                      </a:r>
                      <a:endParaRPr lang="en-DE" sz="2000" dirty="0"/>
                    </a:p>
                  </a:txBody>
                  <a:tcPr/>
                </a:tc>
                <a:tc>
                  <a:txBody>
                    <a:bodyPr/>
                    <a:lstStyle/>
                    <a:p>
                      <a:r>
                        <a:rPr lang="de-DE" sz="2000" dirty="0"/>
                        <a:t>Topic</a:t>
                      </a:r>
                      <a:endParaRPr lang="en-DE" sz="2000" dirty="0"/>
                    </a:p>
                  </a:txBody>
                  <a:tcPr/>
                </a:tc>
                <a:tc>
                  <a:txBody>
                    <a:bodyPr/>
                    <a:lstStyle/>
                    <a:p>
                      <a:r>
                        <a:rPr lang="de-DE" sz="2000" dirty="0"/>
                        <a:t># Classes</a:t>
                      </a:r>
                      <a:endParaRPr lang="en-DE" sz="2000" dirty="0"/>
                    </a:p>
                  </a:txBody>
                  <a:tcPr/>
                </a:tc>
                <a:tc>
                  <a:txBody>
                    <a:bodyPr/>
                    <a:lstStyle/>
                    <a:p>
                      <a:r>
                        <a:rPr lang="de-DE" sz="2000" dirty="0"/>
                        <a:t>Size</a:t>
                      </a:r>
                      <a:endParaRPr lang="en-DE" sz="2000" dirty="0"/>
                    </a:p>
                  </a:txBody>
                  <a:tcPr/>
                </a:tc>
                <a:extLst>
                  <a:ext uri="{0D108BD9-81ED-4DB2-BD59-A6C34878D82A}">
                    <a16:rowId xmlns:a16="http://schemas.microsoft.com/office/drawing/2014/main" val="3933589526"/>
                  </a:ext>
                </a:extLst>
              </a:tr>
              <a:tr h="370840">
                <a:tc>
                  <a:txBody>
                    <a:bodyPr/>
                    <a:lstStyle/>
                    <a:p>
                      <a:r>
                        <a:rPr lang="de-DE" sz="2000" dirty="0" err="1"/>
                        <a:t>SemEval</a:t>
                      </a:r>
                      <a:endParaRPr lang="en-DE" sz="2000" dirty="0"/>
                    </a:p>
                  </a:txBody>
                  <a:tcPr/>
                </a:tc>
                <a:tc>
                  <a:txBody>
                    <a:bodyPr/>
                    <a:lstStyle/>
                    <a:p>
                      <a:r>
                        <a:rPr lang="de-DE" sz="2000" dirty="0"/>
                        <a:t>Emotion Classification</a:t>
                      </a:r>
                      <a:endParaRPr lang="en-DE" sz="2000" dirty="0"/>
                    </a:p>
                  </a:txBody>
                  <a:tcPr/>
                </a:tc>
                <a:tc>
                  <a:txBody>
                    <a:bodyPr/>
                    <a:lstStyle/>
                    <a:p>
                      <a:r>
                        <a:rPr lang="de-DE" sz="2000" dirty="0"/>
                        <a:t>11</a:t>
                      </a:r>
                      <a:endParaRPr lang="en-DE" sz="2000" dirty="0"/>
                    </a:p>
                  </a:txBody>
                  <a:tcPr/>
                </a:tc>
                <a:tc>
                  <a:txBody>
                    <a:bodyPr/>
                    <a:lstStyle/>
                    <a:p>
                      <a:r>
                        <a:rPr lang="de-DE" sz="2000" dirty="0"/>
                        <a:t>6838</a:t>
                      </a:r>
                      <a:endParaRPr lang="en-DE" sz="2000" dirty="0"/>
                    </a:p>
                  </a:txBody>
                  <a:tcPr/>
                </a:tc>
                <a:extLst>
                  <a:ext uri="{0D108BD9-81ED-4DB2-BD59-A6C34878D82A}">
                    <a16:rowId xmlns:a16="http://schemas.microsoft.com/office/drawing/2014/main" val="3988565584"/>
                  </a:ext>
                </a:extLst>
              </a:tr>
              <a:tr h="370840">
                <a:tc>
                  <a:txBody>
                    <a:bodyPr/>
                    <a:lstStyle/>
                    <a:p>
                      <a:r>
                        <a:rPr lang="de-DE" sz="2000" dirty="0" err="1"/>
                        <a:t>SarcasmDetection</a:t>
                      </a:r>
                      <a:endParaRPr lang="en-DE" sz="2000" dirty="0"/>
                    </a:p>
                  </a:txBody>
                  <a:tcPr/>
                </a:tc>
                <a:tc>
                  <a:txBody>
                    <a:bodyPr/>
                    <a:lstStyle/>
                    <a:p>
                      <a:r>
                        <a:rPr lang="de-DE" sz="2000" dirty="0" err="1"/>
                        <a:t>Detecting</a:t>
                      </a:r>
                      <a:r>
                        <a:rPr lang="de-DE" sz="2000" dirty="0"/>
                        <a:t> </a:t>
                      </a:r>
                      <a:r>
                        <a:rPr lang="de-DE" sz="2000" dirty="0" err="1"/>
                        <a:t>sarcasm</a:t>
                      </a:r>
                      <a:endParaRPr lang="en-DE" sz="2000" dirty="0"/>
                    </a:p>
                  </a:txBody>
                  <a:tcPr/>
                </a:tc>
                <a:tc>
                  <a:txBody>
                    <a:bodyPr/>
                    <a:lstStyle/>
                    <a:p>
                      <a:r>
                        <a:rPr lang="de-DE" sz="2000" dirty="0"/>
                        <a:t>2</a:t>
                      </a:r>
                      <a:endParaRPr lang="en-DE" sz="2000" dirty="0"/>
                    </a:p>
                  </a:txBody>
                  <a:tcPr/>
                </a:tc>
                <a:tc>
                  <a:txBody>
                    <a:bodyPr/>
                    <a:lstStyle/>
                    <a:p>
                      <a:r>
                        <a:rPr lang="de-DE" sz="2000" dirty="0"/>
                        <a:t>4018</a:t>
                      </a:r>
                      <a:endParaRPr lang="en-DE" sz="2000" dirty="0"/>
                    </a:p>
                  </a:txBody>
                  <a:tcPr/>
                </a:tc>
                <a:extLst>
                  <a:ext uri="{0D108BD9-81ED-4DB2-BD59-A6C34878D82A}">
                    <a16:rowId xmlns:a16="http://schemas.microsoft.com/office/drawing/2014/main" val="3596110552"/>
                  </a:ext>
                </a:extLst>
              </a:tr>
              <a:tr h="370840">
                <a:tc>
                  <a:txBody>
                    <a:bodyPr/>
                    <a:lstStyle/>
                    <a:p>
                      <a:r>
                        <a:rPr lang="de-DE" sz="2000" dirty="0"/>
                        <a:t>OLID/</a:t>
                      </a:r>
                      <a:r>
                        <a:rPr lang="de-DE" sz="2000" dirty="0" err="1"/>
                        <a:t>OffenseEval</a:t>
                      </a:r>
                      <a:endParaRPr lang="de-DE" sz="2000" dirty="0"/>
                    </a:p>
                  </a:txBody>
                  <a:tcPr/>
                </a:tc>
                <a:tc>
                  <a:txBody>
                    <a:bodyPr/>
                    <a:lstStyle/>
                    <a:p>
                      <a:r>
                        <a:rPr lang="de-DE" sz="2000" dirty="0"/>
                        <a:t>Task A: Offensive Language </a:t>
                      </a:r>
                      <a:r>
                        <a:rPr lang="de-DE" sz="2000" dirty="0" err="1"/>
                        <a:t>Detection</a:t>
                      </a:r>
                      <a:endParaRPr lang="en-DE" sz="2000" dirty="0"/>
                    </a:p>
                  </a:txBody>
                  <a:tcPr/>
                </a:tc>
                <a:tc>
                  <a:txBody>
                    <a:bodyPr/>
                    <a:lstStyle/>
                    <a:p>
                      <a:r>
                        <a:rPr lang="de-DE" sz="2000" dirty="0"/>
                        <a:t>2</a:t>
                      </a:r>
                      <a:endParaRPr lang="en-DE" sz="2000" dirty="0"/>
                    </a:p>
                  </a:txBody>
                  <a:tcPr/>
                </a:tc>
                <a:tc>
                  <a:txBody>
                    <a:bodyPr/>
                    <a:lstStyle/>
                    <a:p>
                      <a:r>
                        <a:rPr lang="de-DE" sz="2000" dirty="0"/>
                        <a:t>46551</a:t>
                      </a:r>
                      <a:endParaRPr lang="en-DE" sz="2000" dirty="0"/>
                    </a:p>
                  </a:txBody>
                  <a:tcPr/>
                </a:tc>
                <a:extLst>
                  <a:ext uri="{0D108BD9-81ED-4DB2-BD59-A6C34878D82A}">
                    <a16:rowId xmlns:a16="http://schemas.microsoft.com/office/drawing/2014/main" val="277804370"/>
                  </a:ext>
                </a:extLst>
              </a:tr>
              <a:tr h="370840">
                <a:tc>
                  <a:txBody>
                    <a:bodyPr/>
                    <a:lstStyle/>
                    <a:p>
                      <a:r>
                        <a:rPr lang="de-DE" sz="2000" dirty="0" err="1"/>
                        <a:t>SemEval</a:t>
                      </a:r>
                      <a:r>
                        <a:rPr lang="de-DE" sz="2000" dirty="0"/>
                        <a:t> 2015</a:t>
                      </a:r>
                      <a:endParaRPr lang="en-DE" sz="2000" dirty="0"/>
                    </a:p>
                  </a:txBody>
                  <a:tcPr/>
                </a:tc>
                <a:tc>
                  <a:txBody>
                    <a:bodyPr/>
                    <a:lstStyle/>
                    <a:p>
                      <a:r>
                        <a:rPr lang="de-DE" sz="2000" dirty="0"/>
                        <a:t>Sentiment Classification</a:t>
                      </a:r>
                      <a:endParaRPr lang="en-DE" sz="2000" dirty="0"/>
                    </a:p>
                  </a:txBody>
                  <a:tcPr/>
                </a:tc>
                <a:tc>
                  <a:txBody>
                    <a:bodyPr/>
                    <a:lstStyle/>
                    <a:p>
                      <a:r>
                        <a:rPr lang="de-DE" sz="2000" dirty="0"/>
                        <a:t>3</a:t>
                      </a:r>
                      <a:endParaRPr lang="en-DE" sz="2000" dirty="0"/>
                    </a:p>
                  </a:txBody>
                  <a:tcPr/>
                </a:tc>
                <a:tc>
                  <a:txBody>
                    <a:bodyPr/>
                    <a:lstStyle/>
                    <a:p>
                      <a:endParaRPr lang="en-DE" sz="2000" dirty="0"/>
                    </a:p>
                  </a:txBody>
                  <a:tcPr/>
                </a:tc>
                <a:extLst>
                  <a:ext uri="{0D108BD9-81ED-4DB2-BD59-A6C34878D82A}">
                    <a16:rowId xmlns:a16="http://schemas.microsoft.com/office/drawing/2014/main" val="916375991"/>
                  </a:ext>
                </a:extLst>
              </a:tr>
            </a:tbl>
          </a:graphicData>
        </a:graphic>
      </p:graphicFrame>
      <p:sp>
        <p:nvSpPr>
          <p:cNvPr id="65" name="Text Placeholder 19">
            <a:extLst>
              <a:ext uri="{FF2B5EF4-FFF2-40B4-BE49-F238E27FC236}">
                <a16:creationId xmlns:a16="http://schemas.microsoft.com/office/drawing/2014/main" id="{A203F4D9-CFF9-46CF-877C-1403003B19DF}"/>
              </a:ext>
            </a:extLst>
          </p:cNvPr>
          <p:cNvSpPr txBox="1">
            <a:spLocks/>
          </p:cNvSpPr>
          <p:nvPr/>
        </p:nvSpPr>
        <p:spPr>
          <a:xfrm>
            <a:off x="9176085" y="11523576"/>
            <a:ext cx="8290965" cy="589166"/>
          </a:xfrm>
          <a:prstGeom prst="rect">
            <a:avLst/>
          </a:prstGeom>
          <a:noFill/>
        </p:spPr>
        <p:txBody>
          <a:bodyPr wrap="square" lIns="78374" tIns="78374" rIns="78374" bIns="78374" anchor="ctr" anchorCtr="0">
            <a:normAutofit fontScale="55000" lnSpcReduction="20000"/>
          </a:bodyPr>
          <a:lstStyle>
            <a:lvl1pPr marL="0" indent="0" algn="ctr" defTabSz="3761915" rtl="0" eaLnBrk="1" latinLnBrk="0" hangingPunct="1">
              <a:spcBef>
                <a:spcPct val="20000"/>
              </a:spcBef>
              <a:buFont typeface="Arial" pitchFamily="34" charset="0"/>
              <a:buNone/>
              <a:defRPr sz="28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sz="6000" dirty="0"/>
              <a:t>OBJECTIVES</a:t>
            </a:r>
          </a:p>
        </p:txBody>
      </p:sp>
      <p:sp>
        <p:nvSpPr>
          <p:cNvPr id="66" name="Text Placeholder 18">
            <a:extLst>
              <a:ext uri="{FF2B5EF4-FFF2-40B4-BE49-F238E27FC236}">
                <a16:creationId xmlns:a16="http://schemas.microsoft.com/office/drawing/2014/main" id="{2780E20D-003C-463D-875C-4013954BB5F4}"/>
              </a:ext>
            </a:extLst>
          </p:cNvPr>
          <p:cNvSpPr txBox="1">
            <a:spLocks/>
          </p:cNvSpPr>
          <p:nvPr/>
        </p:nvSpPr>
        <p:spPr>
          <a:xfrm>
            <a:off x="9156966" y="12145825"/>
            <a:ext cx="8290965" cy="4949741"/>
          </a:xfrm>
          <a:prstGeom prst="rect">
            <a:avLst/>
          </a:prstGeom>
        </p:spPr>
        <p:txBody>
          <a:bodyPr wrap="square" lIns="91440" tIns="91440" rIns="91440" bIns="91440">
            <a:noAutofit/>
          </a:bodyPr>
          <a:lstStyle>
            <a:lvl1pPr marL="0" indent="0" algn="l" defTabSz="3761915" rtl="0" eaLnBrk="1" latinLnBrk="0" hangingPunct="1">
              <a:spcBef>
                <a:spcPct val="20000"/>
              </a:spcBef>
              <a:buFont typeface="Arial" pitchFamily="34" charset="0"/>
              <a:buNone/>
              <a:defRPr sz="2000" kern="1200">
                <a:solidFill>
                  <a:schemeClr val="tx1"/>
                </a:solidFill>
                <a:latin typeface="Calibri" panose="020F0502020204030204" pitchFamily="34" charset="0"/>
                <a:ea typeface="+mn-ea"/>
                <a:cs typeface="Calibri" panose="020F0502020204030204" pitchFamily="34" charset="0"/>
              </a:defRPr>
            </a:lvl1pPr>
            <a:lvl2pPr marL="1273565"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397"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2214" indent="-538817"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4080" indent="-391866"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dirty="0"/>
              <a:t>Our main objective is to train a model that provides general-purpose embeddings on the level of pragmatics. </a:t>
            </a:r>
          </a:p>
        </p:txBody>
      </p:sp>
    </p:spTree>
    <p:extLst>
      <p:ext uri="{BB962C8B-B14F-4D97-AF65-F5344CB8AC3E}">
        <p14:creationId xmlns:p14="http://schemas.microsoft.com/office/powerpoint/2010/main" val="1456158418"/>
      </p:ext>
    </p:extLst>
  </p:cSld>
  <p:clrMapOvr>
    <a:masterClrMapping/>
  </p:clrMapOvr>
</p:sld>
</file>

<file path=ppt/theme/theme1.xml><?xml version="1.0" encoding="utf-8"?>
<a:theme xmlns:a="http://schemas.openxmlformats.org/drawingml/2006/main" name="48x96 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PosterPresentations.com-48x96-Template</Template>
  <TotalTime>1782</TotalTime>
  <Words>801</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Cambria Math</vt:lpstr>
      <vt:lpstr>Times New Roman</vt:lpstr>
      <vt:lpstr>Trebuchet MS</vt:lpstr>
      <vt:lpstr>48x96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48x96 PowerPoint Presentation</dc:title>
  <dc:subject>Research poster presentation template</dc:subject>
  <dc:creator>PosterPresentations.com</dc:creator>
  <cp:keywords>48x96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Tamara Czinczoll</cp:lastModifiedBy>
  <cp:revision>66</cp:revision>
  <dcterms:created xsi:type="dcterms:W3CDTF">2012-02-09T21:25:37Z</dcterms:created>
  <dcterms:modified xsi:type="dcterms:W3CDTF">2020-05-16T18:04:57Z</dcterms:modified>
  <cp:category>Research poster templates</cp:category>
</cp:coreProperties>
</file>