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4"/>
    <p:sldMasterId id="2147483659" r:id="rId5"/>
  </p:sldMasterIdLst>
  <p:notesMasterIdLst>
    <p:notesMasterId r:id="rId15"/>
  </p:notesMasterIdLst>
  <p:handoutMasterIdLst>
    <p:handoutMasterId r:id="rId16"/>
  </p:handoutMasterIdLst>
  <p:sldIdLst>
    <p:sldId id="327" r:id="rId6"/>
    <p:sldId id="374" r:id="rId7"/>
    <p:sldId id="383" r:id="rId8"/>
    <p:sldId id="384" r:id="rId9"/>
    <p:sldId id="381" r:id="rId10"/>
    <p:sldId id="382" r:id="rId11"/>
    <p:sldId id="385" r:id="rId12"/>
    <p:sldId id="377" r:id="rId13"/>
    <p:sldId id="378" r:id="rId14"/>
  </p:sldIdLst>
  <p:sldSz cx="12801600" cy="9601200" type="A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3920" kern="1200">
        <a:solidFill>
          <a:schemeClr val="tx1"/>
        </a:solidFill>
        <a:latin typeface="Arial" charset="0"/>
        <a:ea typeface="+mn-ea"/>
        <a:cs typeface="+mn-cs"/>
      </a:defRPr>
    </a:lvl1pPr>
    <a:lvl2pPr marL="640080" algn="l" rtl="0" fontAlgn="base">
      <a:spcBef>
        <a:spcPct val="0"/>
      </a:spcBef>
      <a:spcAft>
        <a:spcPct val="0"/>
      </a:spcAft>
      <a:defRPr sz="3920" kern="1200">
        <a:solidFill>
          <a:schemeClr val="tx1"/>
        </a:solidFill>
        <a:latin typeface="Arial" charset="0"/>
        <a:ea typeface="+mn-ea"/>
        <a:cs typeface="+mn-cs"/>
      </a:defRPr>
    </a:lvl2pPr>
    <a:lvl3pPr marL="1280160" algn="l" rtl="0" fontAlgn="base">
      <a:spcBef>
        <a:spcPct val="0"/>
      </a:spcBef>
      <a:spcAft>
        <a:spcPct val="0"/>
      </a:spcAft>
      <a:defRPr sz="3920" kern="1200">
        <a:solidFill>
          <a:schemeClr val="tx1"/>
        </a:solidFill>
        <a:latin typeface="Arial" charset="0"/>
        <a:ea typeface="+mn-ea"/>
        <a:cs typeface="+mn-cs"/>
      </a:defRPr>
    </a:lvl3pPr>
    <a:lvl4pPr marL="1920240" algn="l" rtl="0" fontAlgn="base">
      <a:spcBef>
        <a:spcPct val="0"/>
      </a:spcBef>
      <a:spcAft>
        <a:spcPct val="0"/>
      </a:spcAft>
      <a:defRPr sz="3920" kern="1200">
        <a:solidFill>
          <a:schemeClr val="tx1"/>
        </a:solidFill>
        <a:latin typeface="Arial" charset="0"/>
        <a:ea typeface="+mn-ea"/>
        <a:cs typeface="+mn-cs"/>
      </a:defRPr>
    </a:lvl4pPr>
    <a:lvl5pPr marL="2560320" algn="l" rtl="0" fontAlgn="base">
      <a:spcBef>
        <a:spcPct val="0"/>
      </a:spcBef>
      <a:spcAft>
        <a:spcPct val="0"/>
      </a:spcAft>
      <a:defRPr sz="3920" kern="1200">
        <a:solidFill>
          <a:schemeClr val="tx1"/>
        </a:solidFill>
        <a:latin typeface="Arial" charset="0"/>
        <a:ea typeface="+mn-ea"/>
        <a:cs typeface="+mn-cs"/>
      </a:defRPr>
    </a:lvl5pPr>
    <a:lvl6pPr marL="3200400" algn="l" defTabSz="1280160" rtl="0" eaLnBrk="1" latinLnBrk="0" hangingPunct="1">
      <a:defRPr sz="3920" kern="1200">
        <a:solidFill>
          <a:schemeClr val="tx1"/>
        </a:solidFill>
        <a:latin typeface="Arial" charset="0"/>
        <a:ea typeface="+mn-ea"/>
        <a:cs typeface="+mn-cs"/>
      </a:defRPr>
    </a:lvl6pPr>
    <a:lvl7pPr marL="3840480" algn="l" defTabSz="1280160" rtl="0" eaLnBrk="1" latinLnBrk="0" hangingPunct="1">
      <a:defRPr sz="3920" kern="1200">
        <a:solidFill>
          <a:schemeClr val="tx1"/>
        </a:solidFill>
        <a:latin typeface="Arial" charset="0"/>
        <a:ea typeface="+mn-ea"/>
        <a:cs typeface="+mn-cs"/>
      </a:defRPr>
    </a:lvl7pPr>
    <a:lvl8pPr marL="4480560" algn="l" defTabSz="1280160" rtl="0" eaLnBrk="1" latinLnBrk="0" hangingPunct="1">
      <a:defRPr sz="3920" kern="1200">
        <a:solidFill>
          <a:schemeClr val="tx1"/>
        </a:solidFill>
        <a:latin typeface="Arial" charset="0"/>
        <a:ea typeface="+mn-ea"/>
        <a:cs typeface="+mn-cs"/>
      </a:defRPr>
    </a:lvl8pPr>
    <a:lvl9pPr marL="5120640" algn="l" defTabSz="1280160" rtl="0" eaLnBrk="1" latinLnBrk="0" hangingPunct="1">
      <a:defRPr sz="392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15" userDrawn="1">
          <p15:clr>
            <a:srgbClr val="A4A3A4"/>
          </p15:clr>
        </p15:guide>
        <p15:guide id="2" pos="40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D7EE"/>
    <a:srgbClr val="FFFFFF"/>
    <a:srgbClr val="FF9900"/>
    <a:srgbClr val="FFCC99"/>
    <a:srgbClr val="FF7C80"/>
    <a:srgbClr val="FF9999"/>
    <a:srgbClr val="CCECFF"/>
    <a:srgbClr val="003399"/>
    <a:srgbClr val="99CC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1" autoAdjust="0"/>
    <p:restoredTop sz="93964" autoAdjust="0"/>
  </p:normalViewPr>
  <p:slideViewPr>
    <p:cSldViewPr>
      <p:cViewPr varScale="1">
        <p:scale>
          <a:sx n="59" d="100"/>
          <a:sy n="59" d="100"/>
        </p:scale>
        <p:origin x="1212" y="66"/>
      </p:cViewPr>
      <p:guideLst>
        <p:guide orient="horz" pos="5615"/>
        <p:guide pos="40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00" d="100"/>
          <a:sy n="100" d="100"/>
        </p:scale>
        <p:origin x="-1620" y="-72"/>
      </p:cViewPr>
      <p:guideLst>
        <p:guide orient="horz" pos="3126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4"/>
            <a:ext cx="2944526" cy="49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65" tIns="47884" rIns="95765" bIns="47884" numCol="1" anchor="t" anchorCtr="0" compatLnSpc="1">
            <a:prstTxWarp prst="textNoShape">
              <a:avLst/>
            </a:prstTxWarp>
          </a:bodyPr>
          <a:lstStyle>
            <a:lvl1pPr defTabSz="957877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531" y="4"/>
            <a:ext cx="2944526" cy="49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65" tIns="47884" rIns="95765" bIns="47884" numCol="1" anchor="t" anchorCtr="0" compatLnSpc="1">
            <a:prstTxWarp prst="textNoShape">
              <a:avLst/>
            </a:prstTxWarp>
          </a:bodyPr>
          <a:lstStyle>
            <a:lvl1pPr algn="r" defTabSz="957877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30312"/>
            <a:ext cx="2944526" cy="49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65" tIns="47884" rIns="95765" bIns="47884" numCol="1" anchor="b" anchorCtr="0" compatLnSpc="1">
            <a:prstTxWarp prst="textNoShape">
              <a:avLst/>
            </a:prstTxWarp>
          </a:bodyPr>
          <a:lstStyle>
            <a:lvl1pPr defTabSz="957877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531" y="9430312"/>
            <a:ext cx="2944526" cy="49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65" tIns="47884" rIns="95765" bIns="47884" numCol="1" anchor="b" anchorCtr="0" compatLnSpc="1">
            <a:prstTxWarp prst="textNoShape">
              <a:avLst/>
            </a:prstTxWarp>
          </a:bodyPr>
          <a:lstStyle>
            <a:lvl1pPr algn="r" defTabSz="957877">
              <a:defRPr sz="1200"/>
            </a:lvl1pPr>
          </a:lstStyle>
          <a:p>
            <a:pPr>
              <a:defRPr/>
            </a:pPr>
            <a:fld id="{AAF75C75-5572-4B22-B2D2-18B40D2EC61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8608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4"/>
            <a:ext cx="2944526" cy="49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65" tIns="47884" rIns="95765" bIns="47884" numCol="1" anchor="t" anchorCtr="0" compatLnSpc="1">
            <a:prstTxWarp prst="textNoShape">
              <a:avLst/>
            </a:prstTxWarp>
          </a:bodyPr>
          <a:lstStyle>
            <a:lvl1pPr defTabSz="957877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531" y="4"/>
            <a:ext cx="2944526" cy="49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65" tIns="47884" rIns="95765" bIns="47884" numCol="1" anchor="t" anchorCtr="0" compatLnSpc="1">
            <a:prstTxWarp prst="textNoShape">
              <a:avLst/>
            </a:prstTxWarp>
          </a:bodyPr>
          <a:lstStyle>
            <a:lvl1pPr algn="r" defTabSz="957877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593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256" y="4715155"/>
            <a:ext cx="5437168" cy="446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65" tIns="47884" rIns="95765" bIns="47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0312"/>
            <a:ext cx="2944526" cy="49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65" tIns="47884" rIns="95765" bIns="47884" numCol="1" anchor="b" anchorCtr="0" compatLnSpc="1">
            <a:prstTxWarp prst="textNoShape">
              <a:avLst/>
            </a:prstTxWarp>
          </a:bodyPr>
          <a:lstStyle>
            <a:lvl1pPr defTabSz="957877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531" y="9430312"/>
            <a:ext cx="2944526" cy="49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65" tIns="47884" rIns="95765" bIns="47884" numCol="1" anchor="b" anchorCtr="0" compatLnSpc="1">
            <a:prstTxWarp prst="textNoShape">
              <a:avLst/>
            </a:prstTxWarp>
          </a:bodyPr>
          <a:lstStyle>
            <a:lvl1pPr algn="r" defTabSz="957877">
              <a:defRPr sz="1200"/>
            </a:lvl1pPr>
          </a:lstStyle>
          <a:p>
            <a:pPr>
              <a:defRPr/>
            </a:pPr>
            <a:fld id="{FE881ED1-8084-421C-B04E-8E21CDC6D11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94639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80" kern="1200">
        <a:solidFill>
          <a:schemeClr val="tx1"/>
        </a:solidFill>
        <a:latin typeface="Arial" charset="0"/>
        <a:ea typeface="+mn-ea"/>
        <a:cs typeface="+mn-cs"/>
      </a:defRPr>
    </a:lvl1pPr>
    <a:lvl2pPr marL="640080" algn="l" rtl="0" eaLnBrk="0" fontAlgn="base" hangingPunct="0">
      <a:spcBef>
        <a:spcPct val="30000"/>
      </a:spcBef>
      <a:spcAft>
        <a:spcPct val="0"/>
      </a:spcAft>
      <a:defRPr sz="1680" kern="1200">
        <a:solidFill>
          <a:schemeClr val="tx1"/>
        </a:solidFill>
        <a:latin typeface="Arial" charset="0"/>
        <a:ea typeface="+mn-ea"/>
        <a:cs typeface="+mn-cs"/>
      </a:defRPr>
    </a:lvl2pPr>
    <a:lvl3pPr marL="1280160" algn="l" rtl="0" eaLnBrk="0" fontAlgn="base" hangingPunct="0">
      <a:spcBef>
        <a:spcPct val="30000"/>
      </a:spcBef>
      <a:spcAft>
        <a:spcPct val="0"/>
      </a:spcAft>
      <a:defRPr sz="1680" kern="1200">
        <a:solidFill>
          <a:schemeClr val="tx1"/>
        </a:solidFill>
        <a:latin typeface="Arial" charset="0"/>
        <a:ea typeface="+mn-ea"/>
        <a:cs typeface="+mn-cs"/>
      </a:defRPr>
    </a:lvl3pPr>
    <a:lvl4pPr marL="1920240" algn="l" rtl="0" eaLnBrk="0" fontAlgn="base" hangingPunct="0">
      <a:spcBef>
        <a:spcPct val="30000"/>
      </a:spcBef>
      <a:spcAft>
        <a:spcPct val="0"/>
      </a:spcAft>
      <a:defRPr sz="1680" kern="1200">
        <a:solidFill>
          <a:schemeClr val="tx1"/>
        </a:solidFill>
        <a:latin typeface="Arial" charset="0"/>
        <a:ea typeface="+mn-ea"/>
        <a:cs typeface="+mn-cs"/>
      </a:defRPr>
    </a:lvl4pPr>
    <a:lvl5pPr marL="2560320" algn="l" rtl="0" eaLnBrk="0" fontAlgn="base" hangingPunct="0">
      <a:spcBef>
        <a:spcPct val="30000"/>
      </a:spcBef>
      <a:spcAft>
        <a:spcPct val="0"/>
      </a:spcAft>
      <a:defRPr sz="1680" kern="1200">
        <a:solidFill>
          <a:schemeClr val="tx1"/>
        </a:solidFill>
        <a:latin typeface="Arial" charset="0"/>
        <a:ea typeface="+mn-ea"/>
        <a:cs typeface="+mn-cs"/>
      </a:defRPr>
    </a:lvl5pPr>
    <a:lvl6pPr marL="320040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59350" cy="3721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97FBDAC-3ADD-4820-9684-6DDA6FBEDC72}" type="datetime1">
              <a:rPr lang="de-DE" smtClean="0"/>
              <a:t>08.12.2017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 N T W U R F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6BBA5-E1FE-483C-B842-56DCB07E714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4105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40080" y="746760"/>
            <a:ext cx="8643600" cy="533400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200" baseline="0">
                <a:solidFill>
                  <a:schemeClr val="bg1"/>
                </a:solidFill>
              </a:defRPr>
            </a:lvl1pPr>
            <a:lvl2pPr marL="640080" indent="0" algn="ctr">
              <a:buNone/>
              <a:defRPr/>
            </a:lvl2pPr>
            <a:lvl3pPr marL="1280160" indent="0" algn="ctr">
              <a:buNone/>
              <a:defRPr/>
            </a:lvl3pPr>
            <a:lvl4pPr marL="1920240" indent="0" algn="ctr">
              <a:buNone/>
              <a:defRPr/>
            </a:lvl4pPr>
            <a:lvl5pPr marL="2560320" indent="0" algn="ctr">
              <a:buNone/>
              <a:defRPr/>
            </a:lvl5pPr>
            <a:lvl6pPr marL="3200400" indent="0" algn="ctr">
              <a:buNone/>
              <a:defRPr/>
            </a:lvl6pPr>
            <a:lvl7pPr marL="3840480" indent="0" algn="ctr">
              <a:buNone/>
              <a:defRPr/>
            </a:lvl7pPr>
            <a:lvl8pPr marL="4480560" indent="0" algn="ctr">
              <a:buNone/>
              <a:defRPr/>
            </a:lvl8pPr>
            <a:lvl9pPr marL="5120640" indent="0" algn="ctr">
              <a:buNone/>
              <a:defRPr/>
            </a:lvl9pPr>
          </a:lstStyle>
          <a:p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09661509"/>
              </p:ext>
            </p:extLst>
          </p:nvPr>
        </p:nvGraphicFramePr>
        <p:xfrm>
          <a:off x="9584400" y="2392406"/>
          <a:ext cx="3217200" cy="2398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559"/>
                <a:gridCol w="2453641"/>
              </a:tblGrid>
              <a:tr h="34284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de-DE" sz="2200" b="0" dirty="0">
                        <a:solidFill>
                          <a:srgbClr val="002266"/>
                        </a:solidFill>
                      </a:endParaRPr>
                    </a:p>
                  </a:txBody>
                  <a:tcPr marL="0" marR="10080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2200" b="0" dirty="0" smtClean="0">
                        <a:solidFill>
                          <a:srgbClr val="002266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</a:tr>
              <a:tr h="34284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de-DE" sz="2200" b="0" dirty="0">
                        <a:solidFill>
                          <a:srgbClr val="002266"/>
                        </a:solidFill>
                      </a:endParaRPr>
                    </a:p>
                  </a:txBody>
                  <a:tcPr marL="0" marR="10080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de-DE" sz="2200" b="0" dirty="0" smtClean="0">
                        <a:solidFill>
                          <a:srgbClr val="002266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</a:tr>
              <a:tr h="34284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de-DE" sz="2200" b="0" dirty="0">
                        <a:solidFill>
                          <a:srgbClr val="002266"/>
                        </a:solidFill>
                      </a:endParaRPr>
                    </a:p>
                  </a:txBody>
                  <a:tcPr marL="0" marR="10080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de-DE" sz="2200" b="0" dirty="0" smtClean="0">
                        <a:solidFill>
                          <a:srgbClr val="002266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</a:tr>
              <a:tr h="34284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de-DE" sz="2200" b="0" dirty="0">
                        <a:solidFill>
                          <a:srgbClr val="002266"/>
                        </a:solidFill>
                      </a:endParaRPr>
                    </a:p>
                  </a:txBody>
                  <a:tcPr marL="0" marR="10080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de-DE" sz="2200" b="0" dirty="0">
                        <a:solidFill>
                          <a:srgbClr val="002266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</a:tr>
              <a:tr h="34284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de-DE" sz="2200" b="0" dirty="0">
                        <a:solidFill>
                          <a:srgbClr val="002266"/>
                        </a:solidFill>
                      </a:endParaRPr>
                    </a:p>
                  </a:txBody>
                  <a:tcPr marL="0" marR="10080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2200" b="0" dirty="0" smtClean="0">
                        <a:solidFill>
                          <a:srgbClr val="002266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</a:tr>
              <a:tr h="34284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de-DE" sz="2200" b="0" dirty="0">
                        <a:solidFill>
                          <a:srgbClr val="002266"/>
                        </a:solidFill>
                      </a:endParaRPr>
                    </a:p>
                  </a:txBody>
                  <a:tcPr marL="0" marR="10080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2200" b="0" dirty="0" smtClean="0">
                        <a:solidFill>
                          <a:srgbClr val="002266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</a:tr>
              <a:tr h="341376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de-DE" sz="2200" b="0" dirty="0">
                        <a:solidFill>
                          <a:srgbClr val="002266"/>
                        </a:solidFill>
                      </a:endParaRPr>
                    </a:p>
                  </a:txBody>
                  <a:tcPr marL="0" marR="10080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2200" b="0" dirty="0" smtClean="0">
                        <a:solidFill>
                          <a:srgbClr val="002266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8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6C96BE1-E78C-41ED-8EA3-991D764A175E}" type="datetimeFigureOut">
              <a:rPr lang="de-D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08.12.2017</a:t>
            </a:fld>
            <a:endParaRPr lang="de-DE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8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de-DE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8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CD36126F-46E7-4B26-90BE-74B0A833DE29}" type="slidenum">
              <a:rPr lang="de-D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‹Nr.›</a:t>
            </a:fld>
            <a:endParaRPr lang="de-DE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772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8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6C96BE1-E78C-41ED-8EA3-991D764A175E}" type="datetimeFigureOut">
              <a:rPr lang="de-D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08.12.2017</a:t>
            </a:fld>
            <a:endParaRPr lang="de-DE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8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de-DE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8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CD36126F-46E7-4B26-90BE-74B0A833DE29}" type="slidenum">
              <a:rPr lang="de-D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‹Nr.›</a:t>
            </a:fld>
            <a:endParaRPr lang="de-DE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880110" y="1120777"/>
            <a:ext cx="11041380" cy="793369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880112" y="2146619"/>
            <a:ext cx="11041379" cy="1280160"/>
          </a:xfrm>
          <a:prstGeom prst="rect">
            <a:avLst/>
          </a:prstGeom>
        </p:spPr>
        <p:txBody>
          <a:bodyPr/>
          <a:lstStyle>
            <a:lvl1pPr>
              <a:defRPr sz="1680"/>
            </a:lvl1pPr>
            <a:lvl2pPr>
              <a:defRPr sz="1680"/>
            </a:lvl2pPr>
            <a:lvl3pPr>
              <a:defRPr sz="1680"/>
            </a:lvl3pPr>
            <a:lvl4pPr>
              <a:defRPr sz="1680"/>
            </a:lvl4pPr>
            <a:lvl5pPr>
              <a:defRPr sz="168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80110" y="9314896"/>
            <a:ext cx="11041380" cy="269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20"/>
            </a:lvl1pPr>
            <a:lvl2pPr marL="48006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de-DE" dirty="0" smtClean="0"/>
              <a:t>Quelle: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0547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2"/>
          <p:cNvSpPr>
            <a:spLocks noChangeArrowheads="1"/>
          </p:cNvSpPr>
          <p:nvPr userDrawn="1"/>
        </p:nvSpPr>
        <p:spPr bwMode="auto">
          <a:xfrm>
            <a:off x="10030003" y="2683565"/>
            <a:ext cx="426720" cy="5547360"/>
          </a:xfrm>
          <a:prstGeom prst="rect">
            <a:avLst/>
          </a:prstGeom>
          <a:solidFill>
            <a:srgbClr val="76A4D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9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Rectangle 53"/>
          <p:cNvSpPr>
            <a:spLocks noChangeArrowheads="1"/>
          </p:cNvSpPr>
          <p:nvPr userDrawn="1"/>
        </p:nvSpPr>
        <p:spPr bwMode="auto">
          <a:xfrm>
            <a:off x="10332437" y="1706880"/>
            <a:ext cx="2469163" cy="7894320"/>
          </a:xfrm>
          <a:prstGeom prst="rect">
            <a:avLst/>
          </a:prstGeom>
          <a:solidFill>
            <a:srgbClr val="0022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9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516" y="8901117"/>
            <a:ext cx="1357024" cy="441426"/>
          </a:xfrm>
          <a:prstGeom prst="rect">
            <a:avLst/>
          </a:prstGeom>
          <a:solidFill>
            <a:srgbClr val="002060"/>
          </a:solidFill>
        </p:spPr>
      </p:pic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8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6C96BE1-E78C-41ED-8EA3-991D764A175E}" type="datetimeFigureOut">
              <a:rPr lang="de-D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08.12.2017</a:t>
            </a:fld>
            <a:endParaRPr lang="de-DE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8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de-DE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2052584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40080" y="2240284"/>
            <a:ext cx="11521440" cy="63363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11238" y="6169664"/>
            <a:ext cx="10881360" cy="1906905"/>
          </a:xfrm>
          <a:prstGeom prst="rect">
            <a:avLst/>
          </a:prstGeo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/>
            </a:lvl1pPr>
            <a:lvl2pPr marL="640080" indent="0">
              <a:buNone/>
              <a:defRPr sz="2520"/>
            </a:lvl2pPr>
            <a:lvl3pPr marL="1280160" indent="0">
              <a:buNone/>
              <a:defRPr sz="2240"/>
            </a:lvl3pPr>
            <a:lvl4pPr marL="1920240" indent="0">
              <a:buNone/>
              <a:defRPr sz="1960"/>
            </a:lvl4pPr>
            <a:lvl5pPr marL="2560320" indent="0">
              <a:buNone/>
              <a:defRPr sz="1960"/>
            </a:lvl5pPr>
            <a:lvl6pPr marL="3200400" indent="0">
              <a:buNone/>
              <a:defRPr sz="1960"/>
            </a:lvl6pPr>
            <a:lvl7pPr marL="3840480" indent="0">
              <a:buNone/>
              <a:defRPr sz="1960"/>
            </a:lvl7pPr>
            <a:lvl8pPr marL="4480560" indent="0">
              <a:buNone/>
              <a:defRPr sz="1960"/>
            </a:lvl8pPr>
            <a:lvl9pPr marL="5120640" indent="0">
              <a:buNone/>
              <a:defRPr sz="196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40080" y="2240284"/>
            <a:ext cx="5654040" cy="6336348"/>
          </a:xfrm>
          <a:prstGeom prst="rect">
            <a:avLst/>
          </a:prstGeom>
        </p:spPr>
        <p:txBody>
          <a:bodyPr/>
          <a:lstStyle>
            <a:lvl1pPr>
              <a:defRPr sz="3920"/>
            </a:lvl1pPr>
            <a:lvl2pPr>
              <a:defRPr sz="3360"/>
            </a:lvl2pPr>
            <a:lvl3pPr>
              <a:defRPr sz="2800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07480" y="2240284"/>
            <a:ext cx="5654040" cy="6336348"/>
          </a:xfrm>
          <a:prstGeom prst="rect">
            <a:avLst/>
          </a:prstGeom>
        </p:spPr>
        <p:txBody>
          <a:bodyPr/>
          <a:lstStyle>
            <a:lvl1pPr>
              <a:defRPr sz="3920"/>
            </a:lvl1pPr>
            <a:lvl2pPr>
              <a:defRPr sz="3360"/>
            </a:lvl2pPr>
            <a:lvl3pPr>
              <a:defRPr sz="2800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  <a:prstGeom prst="rect">
            <a:avLst/>
          </a:prstGeom>
        </p:spPr>
        <p:txBody>
          <a:bodyPr/>
          <a:lstStyle>
            <a:lvl1pPr>
              <a:defRPr sz="3360"/>
            </a:lvl1pPr>
            <a:lvl2pPr>
              <a:defRPr sz="2800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03037" y="2149158"/>
            <a:ext cx="5658485" cy="8956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03037" y="3044825"/>
            <a:ext cx="5658485" cy="5531803"/>
          </a:xfrm>
          <a:prstGeom prst="rect">
            <a:avLst/>
          </a:prstGeom>
        </p:spPr>
        <p:txBody>
          <a:bodyPr/>
          <a:lstStyle>
            <a:lvl1pPr>
              <a:defRPr sz="3360"/>
            </a:lvl1pPr>
            <a:lvl2pPr>
              <a:defRPr sz="2800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6614160"/>
            <a:ext cx="7680960" cy="793433"/>
          </a:xfrm>
          <a:prstGeom prst="rect">
            <a:avLst/>
          </a:prstGeo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066800" y="746760"/>
            <a:ext cx="7680960" cy="57607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66800" y="7467600"/>
            <a:ext cx="7680960" cy="11268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6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14158" y="241483"/>
            <a:ext cx="8641080" cy="1252041"/>
          </a:xfrm>
          <a:prstGeom prst="rect">
            <a:avLst/>
          </a:prstGeom>
        </p:spPr>
        <p:txBody>
          <a:bodyPr/>
          <a:lstStyle>
            <a:lvl1pPr algn="l">
              <a:defRPr sz="336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Direktion Einsatz</a:t>
            </a:r>
            <a:br>
              <a:rPr lang="de-DE" dirty="0" smtClean="0"/>
            </a:br>
            <a:r>
              <a:rPr lang="de-DE" dirty="0" smtClean="0"/>
              <a:t>Wasserschutzpolizei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814560" y="2433700"/>
            <a:ext cx="2987040" cy="5932783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800" baseline="0">
                <a:solidFill>
                  <a:srgbClr val="1144AA"/>
                </a:solidFill>
              </a:defRPr>
            </a:lvl1pPr>
            <a:lvl2pPr marL="640080" indent="0" algn="ctr">
              <a:buNone/>
              <a:defRPr/>
            </a:lvl2pPr>
            <a:lvl3pPr marL="1280160" indent="0" algn="ctr">
              <a:buNone/>
              <a:defRPr/>
            </a:lvl3pPr>
            <a:lvl4pPr marL="1920240" indent="0" algn="ctr">
              <a:buNone/>
              <a:defRPr/>
            </a:lvl4pPr>
            <a:lvl5pPr marL="2560320" indent="0" algn="ctr">
              <a:buNone/>
              <a:defRPr/>
            </a:lvl5pPr>
            <a:lvl6pPr marL="3200400" indent="0" algn="ctr">
              <a:buNone/>
              <a:defRPr/>
            </a:lvl6pPr>
            <a:lvl7pPr marL="3840480" indent="0" algn="ctr">
              <a:buNone/>
              <a:defRPr/>
            </a:lvl7pPr>
            <a:lvl8pPr marL="4480560" indent="0" algn="ctr">
              <a:buNone/>
              <a:defRPr/>
            </a:lvl8pPr>
            <a:lvl9pPr marL="5120640" indent="0" algn="ctr">
              <a:buNone/>
              <a:defRPr/>
            </a:lvl9pPr>
          </a:lstStyle>
          <a:p>
            <a:r>
              <a:rPr lang="de-DE" dirty="0" smtClean="0"/>
              <a:t>22 Boote</a:t>
            </a:r>
          </a:p>
          <a:p>
            <a:r>
              <a:rPr lang="de-DE" dirty="0" smtClean="0"/>
              <a:t>3 Wachen</a:t>
            </a:r>
          </a:p>
          <a:p>
            <a:r>
              <a:rPr lang="de-DE" dirty="0" smtClean="0"/>
              <a:t>3 Hubschrauber</a:t>
            </a:r>
          </a:p>
          <a:p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7434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3"/>
          <p:cNvSpPr>
            <a:spLocks noChangeArrowheads="1"/>
          </p:cNvSpPr>
          <p:nvPr userDrawn="1"/>
        </p:nvSpPr>
        <p:spPr bwMode="auto">
          <a:xfrm>
            <a:off x="0" y="8901120"/>
            <a:ext cx="12801600" cy="366073"/>
          </a:xfrm>
          <a:prstGeom prst="rect">
            <a:avLst/>
          </a:prstGeom>
          <a:gradFill>
            <a:gsLst>
              <a:gs pos="0">
                <a:srgbClr val="002266"/>
              </a:gs>
              <a:gs pos="77000">
                <a:schemeClr val="accent1">
                  <a:lumMod val="0"/>
                  <a:lumOff val="100000"/>
                </a:schemeClr>
              </a:gs>
              <a:gs pos="100000">
                <a:srgbClr val="002266"/>
              </a:gs>
              <a:gs pos="98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sz="3920"/>
          </a:p>
        </p:txBody>
      </p:sp>
      <p:sp>
        <p:nvSpPr>
          <p:cNvPr id="13" name="Rectangle 53"/>
          <p:cNvSpPr>
            <a:spLocks noChangeArrowheads="1"/>
          </p:cNvSpPr>
          <p:nvPr userDrawn="1"/>
        </p:nvSpPr>
        <p:spPr bwMode="auto">
          <a:xfrm>
            <a:off x="426720" y="0"/>
            <a:ext cx="12374880" cy="1307090"/>
          </a:xfrm>
          <a:prstGeom prst="rect">
            <a:avLst/>
          </a:prstGeom>
          <a:gradFill>
            <a:gsLst>
              <a:gs pos="0">
                <a:srgbClr val="002266"/>
              </a:gs>
              <a:gs pos="77000">
                <a:schemeClr val="accent1">
                  <a:lumMod val="0"/>
                  <a:lumOff val="100000"/>
                </a:schemeClr>
              </a:gs>
              <a:gs pos="100000">
                <a:srgbClr val="002266"/>
              </a:gs>
              <a:gs pos="98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sz="392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40080" y="8901116"/>
            <a:ext cx="2987040" cy="36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96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3880" y="8901120"/>
            <a:ext cx="4053840" cy="36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96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49" name="Text Box 25"/>
          <p:cNvSpPr txBox="1">
            <a:spLocks noChangeArrowheads="1"/>
          </p:cNvSpPr>
          <p:nvPr userDrawn="1"/>
        </p:nvSpPr>
        <p:spPr bwMode="auto">
          <a:xfrm>
            <a:off x="10614660" y="9067800"/>
            <a:ext cx="1440180" cy="35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de-DE" sz="1680">
                <a:solidFill>
                  <a:schemeClr val="bg1"/>
                </a:solidFill>
              </a:rPr>
              <a:t>Seite </a:t>
            </a:r>
            <a:fld id="{F1866791-57B9-45B8-B1C1-26A5F8F859CC}" type="slidenum">
              <a:rPr lang="de-DE" sz="1680">
                <a:solidFill>
                  <a:schemeClr val="bg1"/>
                </a:solidFill>
              </a:rPr>
              <a:pPr algn="ctr">
                <a:spcBef>
                  <a:spcPct val="50000"/>
                </a:spcBef>
                <a:defRPr/>
              </a:pPr>
              <a:t>‹Nr.›</a:t>
            </a:fld>
            <a:endParaRPr lang="de-DE" sz="1680">
              <a:solidFill>
                <a:schemeClr val="bg1"/>
              </a:solidFill>
            </a:endParaRP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059" y="159499"/>
            <a:ext cx="2421660" cy="907301"/>
          </a:xfrm>
          <a:prstGeom prst="rect">
            <a:avLst/>
          </a:prstGeom>
        </p:spPr>
      </p:pic>
      <p:sp>
        <p:nvSpPr>
          <p:cNvPr id="14" name="Rectangle 54"/>
          <p:cNvSpPr>
            <a:spLocks noChangeArrowheads="1"/>
          </p:cNvSpPr>
          <p:nvPr userDrawn="1"/>
        </p:nvSpPr>
        <p:spPr bwMode="auto">
          <a:xfrm>
            <a:off x="0" y="0"/>
            <a:ext cx="426720" cy="1307090"/>
          </a:xfrm>
          <a:prstGeom prst="rect">
            <a:avLst/>
          </a:prstGeom>
          <a:solidFill>
            <a:srgbClr val="76A4D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sz="3920"/>
          </a:p>
        </p:txBody>
      </p:sp>
      <p:sp>
        <p:nvSpPr>
          <p:cNvPr id="16" name="Rectangle 54"/>
          <p:cNvSpPr>
            <a:spLocks noChangeArrowheads="1"/>
          </p:cNvSpPr>
          <p:nvPr userDrawn="1"/>
        </p:nvSpPr>
        <p:spPr bwMode="auto">
          <a:xfrm>
            <a:off x="-33341" y="8641080"/>
            <a:ext cx="426720" cy="975360"/>
          </a:xfrm>
          <a:prstGeom prst="rect">
            <a:avLst/>
          </a:prstGeom>
          <a:solidFill>
            <a:srgbClr val="76A4D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sz="3920"/>
          </a:p>
        </p:txBody>
      </p:sp>
      <p:sp>
        <p:nvSpPr>
          <p:cNvPr id="11" name="Titel 1"/>
          <p:cNvSpPr txBox="1">
            <a:spLocks/>
          </p:cNvSpPr>
          <p:nvPr userDrawn="1"/>
        </p:nvSpPr>
        <p:spPr>
          <a:xfrm>
            <a:off x="640080" y="320041"/>
            <a:ext cx="8641080" cy="611961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sz="2800" kern="0" dirty="0" smtClean="0"/>
              <a:t>Polizeidirektion Einsatz</a:t>
            </a:r>
            <a:br>
              <a:rPr lang="de-DE" sz="2800" kern="0" dirty="0" smtClean="0"/>
            </a:br>
            <a:endParaRPr lang="de-DE" sz="2800" kern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616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16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16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16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160">
          <a:solidFill>
            <a:schemeClr val="tx2"/>
          </a:solidFill>
          <a:latin typeface="Arial" charset="0"/>
        </a:defRPr>
      </a:lvl5pPr>
      <a:lvl6pPr marL="640080" algn="ctr" rtl="0" fontAlgn="base">
        <a:spcBef>
          <a:spcPct val="0"/>
        </a:spcBef>
        <a:spcAft>
          <a:spcPct val="0"/>
        </a:spcAft>
        <a:defRPr sz="6160">
          <a:solidFill>
            <a:schemeClr val="tx2"/>
          </a:solidFill>
          <a:latin typeface="Arial" charset="0"/>
        </a:defRPr>
      </a:lvl6pPr>
      <a:lvl7pPr marL="1280160" algn="ctr" rtl="0" fontAlgn="base">
        <a:spcBef>
          <a:spcPct val="0"/>
        </a:spcBef>
        <a:spcAft>
          <a:spcPct val="0"/>
        </a:spcAft>
        <a:defRPr sz="6160">
          <a:solidFill>
            <a:schemeClr val="tx2"/>
          </a:solidFill>
          <a:latin typeface="Arial" charset="0"/>
        </a:defRPr>
      </a:lvl7pPr>
      <a:lvl8pPr marL="1920240" algn="ctr" rtl="0" fontAlgn="base">
        <a:spcBef>
          <a:spcPct val="0"/>
        </a:spcBef>
        <a:spcAft>
          <a:spcPct val="0"/>
        </a:spcAft>
        <a:defRPr sz="6160">
          <a:solidFill>
            <a:schemeClr val="tx2"/>
          </a:solidFill>
          <a:latin typeface="Arial" charset="0"/>
        </a:defRPr>
      </a:lvl8pPr>
      <a:lvl9pPr marL="2560320" algn="ctr" rtl="0" fontAlgn="base">
        <a:spcBef>
          <a:spcPct val="0"/>
        </a:spcBef>
        <a:spcAft>
          <a:spcPct val="0"/>
        </a:spcAft>
        <a:defRPr sz="6160">
          <a:solidFill>
            <a:schemeClr val="tx2"/>
          </a:solidFill>
          <a:latin typeface="Arial" charset="0"/>
        </a:defRPr>
      </a:lvl9pPr>
    </p:titleStyle>
    <p:bodyStyle>
      <a:lvl1pPr marL="480060" indent="-480060" algn="l" rtl="0" eaLnBrk="0" fontAlgn="base" hangingPunct="0">
        <a:spcBef>
          <a:spcPct val="20000"/>
        </a:spcBef>
        <a:spcAft>
          <a:spcPct val="0"/>
        </a:spcAft>
        <a:buChar char="•"/>
        <a:defRPr sz="448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rtl="0" eaLnBrk="0" fontAlgn="base" hangingPunct="0">
        <a:spcBef>
          <a:spcPct val="20000"/>
        </a:spcBef>
        <a:spcAft>
          <a:spcPct val="0"/>
        </a:spcAft>
        <a:buChar char="–"/>
        <a:defRPr sz="3920">
          <a:solidFill>
            <a:schemeClr val="tx1"/>
          </a:solidFill>
          <a:latin typeface="+mn-lt"/>
        </a:defRPr>
      </a:lvl2pPr>
      <a:lvl3pPr marL="1600200" indent="-320040" algn="l" rtl="0" eaLnBrk="0" fontAlgn="base" hangingPunct="0">
        <a:spcBef>
          <a:spcPct val="20000"/>
        </a:spcBef>
        <a:spcAft>
          <a:spcPct val="0"/>
        </a:spcAft>
        <a:buChar char="•"/>
        <a:defRPr sz="3360">
          <a:solidFill>
            <a:schemeClr val="tx1"/>
          </a:solidFill>
          <a:latin typeface="+mn-lt"/>
        </a:defRPr>
      </a:lvl3pPr>
      <a:lvl4pPr marL="2240280" indent="-32004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880360" indent="-32004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3520440" indent="-32004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4160520" indent="-32004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4800600" indent="-32004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5440680" indent="-32004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Kopfzeile"/>
          <p:cNvSpPr/>
          <p:nvPr userDrawn="1"/>
        </p:nvSpPr>
        <p:spPr>
          <a:xfrm>
            <a:off x="6400800" y="-2178"/>
            <a:ext cx="6400800" cy="905822"/>
          </a:xfrm>
          <a:prstGeom prst="rect">
            <a:avLst/>
          </a:prstGeom>
          <a:solidFill>
            <a:srgbClr val="CF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90" b="1" dirty="0">
                <a:solidFill>
                  <a:prstClr val="black"/>
                </a:solidFill>
                <a:latin typeface="BMFChangeSansCondensed" pitchFamily="2" charset="0"/>
              </a:rPr>
              <a:t>	</a:t>
            </a:r>
          </a:p>
        </p:txBody>
      </p:sp>
      <p:sp>
        <p:nvSpPr>
          <p:cNvPr id="24" name="Kopfzeile"/>
          <p:cNvSpPr/>
          <p:nvPr userDrawn="1"/>
        </p:nvSpPr>
        <p:spPr>
          <a:xfrm>
            <a:off x="-6668" y="-3786"/>
            <a:ext cx="10607993" cy="903641"/>
          </a:xfrm>
          <a:prstGeom prst="rect">
            <a:avLst/>
          </a:prstGeom>
          <a:solidFill>
            <a:srgbClr val="0022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3345" fontAlgn="auto">
              <a:spcBef>
                <a:spcPts val="0"/>
              </a:spcBef>
              <a:spcAft>
                <a:spcPts val="0"/>
              </a:spcAft>
            </a:pPr>
            <a:r>
              <a:rPr lang="de-DE" sz="168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Der Polizeipräsident in Berlin</a:t>
            </a:r>
          </a:p>
          <a:p>
            <a:pPr marL="93345" fontAlgn="auto">
              <a:spcBef>
                <a:spcPts val="0"/>
              </a:spcBef>
              <a:spcAft>
                <a:spcPts val="0"/>
              </a:spcAft>
            </a:pPr>
            <a:r>
              <a:rPr lang="de-DE" sz="1155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Direktion Einsatz</a:t>
            </a:r>
            <a:endParaRPr lang="de-DE" sz="168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Pol.stern"/>
          <p:cNvGrpSpPr>
            <a:grpSpLocks noChangeAspect="1"/>
          </p:cNvGrpSpPr>
          <p:nvPr userDrawn="1"/>
        </p:nvGrpSpPr>
        <p:grpSpPr bwMode="auto">
          <a:xfrm>
            <a:off x="12009240" y="102909"/>
            <a:ext cx="702589" cy="708278"/>
            <a:chOff x="8235935" y="1853824"/>
            <a:chExt cx="812492" cy="819912"/>
          </a:xfrm>
        </p:grpSpPr>
        <p:sp>
          <p:nvSpPr>
            <p:cNvPr id="12" name="Hintergrundellipse"/>
            <p:cNvSpPr/>
            <p:nvPr userDrawn="1"/>
          </p:nvSpPr>
          <p:spPr bwMode="auto">
            <a:xfrm>
              <a:off x="8443170" y="2097493"/>
              <a:ext cx="360193" cy="358917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endParaRPr lang="de-DE" sz="1890" dirty="0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3" name="Stern"/>
            <p:cNvPicPr>
              <a:picLocks noChangeAspect="1" noChangeArrowheads="1"/>
            </p:cNvPicPr>
            <p:nvPr userDrawn="1"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4000" contrast="-2000"/>
            </a:blip>
            <a:srcRect/>
            <a:stretch>
              <a:fillRect/>
            </a:stretch>
          </p:blipFill>
          <p:spPr bwMode="auto">
            <a:xfrm>
              <a:off x="8235935" y="1853824"/>
              <a:ext cx="812492" cy="819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Fußzeile"/>
          <p:cNvSpPr/>
          <p:nvPr userDrawn="1"/>
        </p:nvSpPr>
        <p:spPr>
          <a:xfrm>
            <a:off x="0" y="9308991"/>
            <a:ext cx="12801600" cy="288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9319499" algn="r"/>
              </a:tabLst>
            </a:pPr>
            <a:r>
              <a:rPr lang="de-DE" sz="945" dirty="0">
                <a:solidFill>
                  <a:prstClr val="black"/>
                </a:solidFill>
                <a:latin typeface="BMFChangeSansCondensed" pitchFamily="2" charset="0"/>
              </a:rPr>
              <a:t>	</a:t>
            </a:r>
          </a:p>
        </p:txBody>
      </p:sp>
      <p:grpSp>
        <p:nvGrpSpPr>
          <p:cNvPr id="3" name="Gruppieren 65"/>
          <p:cNvGrpSpPr/>
          <p:nvPr userDrawn="1"/>
        </p:nvGrpSpPr>
        <p:grpSpPr>
          <a:xfrm>
            <a:off x="9384640" y="0"/>
            <a:ext cx="1822587" cy="899237"/>
            <a:chOff x="3863008" y="1863688"/>
            <a:chExt cx="1301848" cy="642312"/>
          </a:xfrm>
        </p:grpSpPr>
        <p:grpSp>
          <p:nvGrpSpPr>
            <p:cNvPr id="4" name="Gruppieren 54"/>
            <p:cNvGrpSpPr/>
            <p:nvPr userDrawn="1"/>
          </p:nvGrpSpPr>
          <p:grpSpPr>
            <a:xfrm>
              <a:off x="3863008" y="1863688"/>
              <a:ext cx="869261" cy="216073"/>
              <a:chOff x="3863008" y="1863688"/>
              <a:chExt cx="869261" cy="216073"/>
            </a:xfrm>
          </p:grpSpPr>
          <p:sp>
            <p:nvSpPr>
              <p:cNvPr id="20" name="Rechteck 19"/>
              <p:cNvSpPr/>
              <p:nvPr userDrawn="1"/>
            </p:nvSpPr>
            <p:spPr>
              <a:xfrm rot="10800000">
                <a:off x="3863008" y="1863688"/>
                <a:ext cx="216024" cy="216024"/>
              </a:xfrm>
              <a:prstGeom prst="rect">
                <a:avLst/>
              </a:prstGeom>
              <a:solidFill>
                <a:srgbClr val="002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de-DE" sz="189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Rechteck 39"/>
              <p:cNvSpPr/>
              <p:nvPr userDrawn="1"/>
            </p:nvSpPr>
            <p:spPr>
              <a:xfrm rot="10800000">
                <a:off x="4082641" y="1863704"/>
                <a:ext cx="216024" cy="216024"/>
              </a:xfrm>
              <a:prstGeom prst="rect">
                <a:avLst/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de-DE" sz="189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Rechteck 44"/>
              <p:cNvSpPr/>
              <p:nvPr userDrawn="1"/>
            </p:nvSpPr>
            <p:spPr>
              <a:xfrm rot="10800000">
                <a:off x="4299324" y="1863720"/>
                <a:ext cx="216024" cy="216024"/>
              </a:xfrm>
              <a:prstGeom prst="rect">
                <a:avLst/>
              </a:prstGeom>
              <a:solidFill>
                <a:srgbClr val="1144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de-DE" sz="189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Rechteck 49"/>
              <p:cNvSpPr/>
              <p:nvPr userDrawn="1"/>
            </p:nvSpPr>
            <p:spPr>
              <a:xfrm rot="10800000">
                <a:off x="4516245" y="1863737"/>
                <a:ext cx="216024" cy="216024"/>
              </a:xfrm>
              <a:prstGeom prst="rect">
                <a:avLst/>
              </a:prstGeom>
              <a:solidFill>
                <a:srgbClr val="76A4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de-DE" sz="189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" name="Gruppieren 55"/>
            <p:cNvGrpSpPr/>
            <p:nvPr userDrawn="1"/>
          </p:nvGrpSpPr>
          <p:grpSpPr>
            <a:xfrm>
              <a:off x="4079703" y="2074860"/>
              <a:ext cx="868467" cy="219167"/>
              <a:chOff x="3863008" y="1860545"/>
              <a:chExt cx="868467" cy="219167"/>
            </a:xfrm>
          </p:grpSpPr>
          <p:sp>
            <p:nvSpPr>
              <p:cNvPr id="57" name="Rechteck 56"/>
              <p:cNvSpPr/>
              <p:nvPr userDrawn="1"/>
            </p:nvSpPr>
            <p:spPr>
              <a:xfrm rot="10800000">
                <a:off x="3863008" y="1863688"/>
                <a:ext cx="216024" cy="216024"/>
              </a:xfrm>
              <a:prstGeom prst="rect">
                <a:avLst/>
              </a:prstGeom>
              <a:solidFill>
                <a:srgbClr val="002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de-DE" sz="189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Rechteck 59"/>
              <p:cNvSpPr/>
              <p:nvPr userDrawn="1"/>
            </p:nvSpPr>
            <p:spPr>
              <a:xfrm rot="10800000">
                <a:off x="4515451" y="1860562"/>
                <a:ext cx="216024" cy="216024"/>
              </a:xfrm>
              <a:prstGeom prst="rect">
                <a:avLst/>
              </a:prstGeom>
              <a:solidFill>
                <a:srgbClr val="76A4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de-DE" sz="189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Rechteck 58"/>
              <p:cNvSpPr/>
              <p:nvPr userDrawn="1"/>
            </p:nvSpPr>
            <p:spPr>
              <a:xfrm rot="10800000">
                <a:off x="4299324" y="1860545"/>
                <a:ext cx="216024" cy="216024"/>
              </a:xfrm>
              <a:prstGeom prst="rect">
                <a:avLst/>
              </a:prstGeom>
              <a:solidFill>
                <a:srgbClr val="1144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de-DE" sz="189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" name="Gruppieren 60"/>
            <p:cNvGrpSpPr/>
            <p:nvPr userDrawn="1"/>
          </p:nvGrpSpPr>
          <p:grpSpPr>
            <a:xfrm>
              <a:off x="4296390" y="2287546"/>
              <a:ext cx="868466" cy="218454"/>
              <a:chOff x="3863008" y="1858925"/>
              <a:chExt cx="868466" cy="218454"/>
            </a:xfrm>
          </p:grpSpPr>
          <p:sp>
            <p:nvSpPr>
              <p:cNvPr id="62" name="Rechteck 61"/>
              <p:cNvSpPr/>
              <p:nvPr userDrawn="1"/>
            </p:nvSpPr>
            <p:spPr>
              <a:xfrm rot="10800000">
                <a:off x="3863008" y="1858925"/>
                <a:ext cx="216024" cy="216024"/>
              </a:xfrm>
              <a:prstGeom prst="rect">
                <a:avLst/>
              </a:prstGeom>
              <a:solidFill>
                <a:srgbClr val="002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de-DE" sz="189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Rechteck 62"/>
              <p:cNvSpPr/>
              <p:nvPr userDrawn="1"/>
            </p:nvSpPr>
            <p:spPr>
              <a:xfrm rot="10800000">
                <a:off x="4082641" y="1861322"/>
                <a:ext cx="216024" cy="216024"/>
              </a:xfrm>
              <a:prstGeom prst="rect">
                <a:avLst/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de-DE" sz="189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Rechteck 63"/>
              <p:cNvSpPr/>
              <p:nvPr userDrawn="1"/>
            </p:nvSpPr>
            <p:spPr>
              <a:xfrm rot="10800000">
                <a:off x="4299324" y="1861338"/>
                <a:ext cx="216024" cy="216024"/>
              </a:xfrm>
              <a:prstGeom prst="rect">
                <a:avLst/>
              </a:prstGeom>
              <a:solidFill>
                <a:srgbClr val="1144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de-DE" sz="189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Rechteck 64"/>
              <p:cNvSpPr/>
              <p:nvPr userDrawn="1"/>
            </p:nvSpPr>
            <p:spPr>
              <a:xfrm rot="10800000">
                <a:off x="4515450" y="1861355"/>
                <a:ext cx="216024" cy="216024"/>
              </a:xfrm>
              <a:prstGeom prst="rect">
                <a:avLst/>
              </a:prstGeom>
              <a:solidFill>
                <a:srgbClr val="76A4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de-DE" sz="1890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5" name="Rechteck 24"/>
          <p:cNvSpPr/>
          <p:nvPr userDrawn="1"/>
        </p:nvSpPr>
        <p:spPr>
          <a:xfrm rot="10800000">
            <a:off x="9995485" y="296717"/>
            <a:ext cx="302434" cy="302434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DE" sz="1890" dirty="0">
              <a:solidFill>
                <a:prstClr val="white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992" y="108650"/>
            <a:ext cx="633366" cy="76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47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p:timing>
    <p:tnLst>
      <p:par>
        <p:cTn id="1" dur="indefinite" restart="never" nodeType="tmRoot"/>
      </p:par>
    </p:tnLst>
  </p:timing>
  <p:txStyles>
    <p:titleStyle>
      <a:lvl1pPr algn="ctr" defTabSz="960120" rtl="0" eaLnBrk="1" latinLnBrk="0" hangingPunct="1"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45" indent="-360045" algn="l" defTabSz="960120" rtl="0" eaLnBrk="1" latinLnBrk="0" hangingPunct="1">
        <a:spcBef>
          <a:spcPct val="20000"/>
        </a:spcBef>
        <a:buFont typeface="Arial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780098" indent="-300038" algn="l" defTabSz="960120" rtl="0" eaLnBrk="1" latinLnBrk="0" hangingPunct="1">
        <a:spcBef>
          <a:spcPct val="20000"/>
        </a:spcBef>
        <a:buFont typeface="Arial" pitchFamily="34" charset="0"/>
        <a:buChar char="–"/>
        <a:defRPr sz="294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spcBef>
          <a:spcPct val="20000"/>
        </a:spcBef>
        <a:buFont typeface="Arial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/>
        </p:nvGrpSpPr>
        <p:grpSpPr>
          <a:xfrm>
            <a:off x="1697469" y="4195571"/>
            <a:ext cx="9474035" cy="3392505"/>
            <a:chOff x="-808767" y="-3697080"/>
            <a:chExt cx="10286397" cy="3685433"/>
          </a:xfrm>
          <a:effectLst>
            <a:outerShdw blurRad="304800" dist="88900" dir="2700000" sx="102000" sy="102000" algn="tl" rotWithShape="0">
              <a:prstClr val="black">
                <a:alpha val="50000"/>
              </a:prstClr>
            </a:outerShdw>
          </a:effectLst>
          <a:scene3d>
            <a:camera prst="perspectiveRelaxed" fov="4800000">
              <a:rot lat="18300000" lon="0" rev="0"/>
            </a:camera>
            <a:lightRig rig="soft" dir="t"/>
          </a:scene3d>
        </p:grpSpPr>
        <p:grpSp>
          <p:nvGrpSpPr>
            <p:cNvPr id="11" name="Gruppieren 10"/>
            <p:cNvGrpSpPr/>
            <p:nvPr/>
          </p:nvGrpSpPr>
          <p:grpSpPr>
            <a:xfrm>
              <a:off x="-808767" y="-2574226"/>
              <a:ext cx="2217609" cy="2245708"/>
              <a:chOff x="1727200" y="5969000"/>
              <a:chExt cx="2217609" cy="2245708"/>
            </a:xfrm>
          </p:grpSpPr>
          <p:sp>
            <p:nvSpPr>
              <p:cNvPr id="37" name="Rad 36" descr="© INSCALE GmbH, 26.05.2010&#10;http://www.presentationload.com/"/>
              <p:cNvSpPr/>
              <p:nvPr/>
            </p:nvSpPr>
            <p:spPr>
              <a:xfrm>
                <a:off x="2121497" y="6377347"/>
                <a:ext cx="1429014" cy="1429014"/>
              </a:xfrm>
              <a:prstGeom prst="donut">
                <a:avLst>
                  <a:gd name="adj" fmla="val 29587"/>
                </a:avLst>
              </a:prstGeom>
              <a:blipFill>
                <a:blip r:embed="rId3" cstate="print"/>
                <a:stretch>
                  <a:fillRect b="-191"/>
                </a:stretch>
              </a:blipFill>
              <a:ln w="9525">
                <a:noFill/>
                <a:round/>
                <a:headEnd/>
                <a:tailEnd/>
              </a:ln>
              <a:sp3d z="-127000" extrusionH="38100"/>
            </p:spPr>
            <p:txBody>
              <a:bodyPr/>
              <a:lstStyle/>
              <a:p>
                <a:pPr>
                  <a:defRPr/>
                </a:pPr>
                <a:endParaRPr lang="de-DE" sz="5488">
                  <a:latin typeface="Calibri" panose="020F0502020204030204" pitchFamily="34" charset="0"/>
                </a:endParaRPr>
              </a:p>
            </p:txBody>
          </p:sp>
          <p:sp>
            <p:nvSpPr>
              <p:cNvPr id="38" name="Freeform 31" descr="© INSCALE GmbH, 26.05.2010&#10;http://www.presentationload.com/"/>
              <p:cNvSpPr>
                <a:spLocks noEditPoints="1"/>
              </p:cNvSpPr>
              <p:nvPr/>
            </p:nvSpPr>
            <p:spPr bwMode="auto">
              <a:xfrm>
                <a:off x="1727200" y="5969000"/>
                <a:ext cx="2217609" cy="2245708"/>
              </a:xfrm>
              <a:custGeom>
                <a:avLst/>
                <a:gdLst/>
                <a:ahLst/>
                <a:cxnLst>
                  <a:cxn ang="0">
                    <a:pos x="766" y="398"/>
                  </a:cxn>
                  <a:cxn ang="0">
                    <a:pos x="835" y="351"/>
                  </a:cxn>
                  <a:cxn ang="0">
                    <a:pos x="824" y="307"/>
                  </a:cxn>
                  <a:cxn ang="0">
                    <a:pos x="743" y="295"/>
                  </a:cxn>
                  <a:cxn ang="0">
                    <a:pos x="721" y="249"/>
                  </a:cxn>
                  <a:cxn ang="0">
                    <a:pos x="762" y="177"/>
                  </a:cxn>
                  <a:cxn ang="0">
                    <a:pos x="734" y="142"/>
                  </a:cxn>
                  <a:cxn ang="0">
                    <a:pos x="655" y="167"/>
                  </a:cxn>
                  <a:cxn ang="0">
                    <a:pos x="615" y="134"/>
                  </a:cxn>
                  <a:cxn ang="0">
                    <a:pos x="622" y="52"/>
                  </a:cxn>
                  <a:cxn ang="0">
                    <a:pos x="581" y="33"/>
                  </a:cxn>
                  <a:cxn ang="0">
                    <a:pos x="520" y="89"/>
                  </a:cxn>
                  <a:cxn ang="0">
                    <a:pos x="470" y="77"/>
                  </a:cxn>
                  <a:cxn ang="0">
                    <a:pos x="440" y="0"/>
                  </a:cxn>
                  <a:cxn ang="0">
                    <a:pos x="395" y="0"/>
                  </a:cxn>
                  <a:cxn ang="0">
                    <a:pos x="365" y="77"/>
                  </a:cxn>
                  <a:cxn ang="0">
                    <a:pos x="315" y="88"/>
                  </a:cxn>
                  <a:cxn ang="0">
                    <a:pos x="254" y="32"/>
                  </a:cxn>
                  <a:cxn ang="0">
                    <a:pos x="214" y="52"/>
                  </a:cxn>
                  <a:cxn ang="0">
                    <a:pos x="220" y="134"/>
                  </a:cxn>
                  <a:cxn ang="0">
                    <a:pos x="180" y="166"/>
                  </a:cxn>
                  <a:cxn ang="0">
                    <a:pos x="101" y="141"/>
                  </a:cxn>
                  <a:cxn ang="0">
                    <a:pos x="73" y="177"/>
                  </a:cxn>
                  <a:cxn ang="0">
                    <a:pos x="114" y="248"/>
                  </a:cxn>
                  <a:cxn ang="0">
                    <a:pos x="92" y="294"/>
                  </a:cxn>
                  <a:cxn ang="0">
                    <a:pos x="10" y="307"/>
                  </a:cxn>
                  <a:cxn ang="0">
                    <a:pos x="0" y="350"/>
                  </a:cxn>
                  <a:cxn ang="0">
                    <a:pos x="69" y="397"/>
                  </a:cxn>
                  <a:cxn ang="0">
                    <a:pos x="68" y="448"/>
                  </a:cxn>
                  <a:cxn ang="0">
                    <a:pos x="0" y="495"/>
                  </a:cxn>
                  <a:cxn ang="0">
                    <a:pos x="10" y="538"/>
                  </a:cxn>
                  <a:cxn ang="0">
                    <a:pos x="92" y="551"/>
                  </a:cxn>
                  <a:cxn ang="0">
                    <a:pos x="114" y="597"/>
                  </a:cxn>
                  <a:cxn ang="0">
                    <a:pos x="72" y="669"/>
                  </a:cxn>
                  <a:cxn ang="0">
                    <a:pos x="101" y="704"/>
                  </a:cxn>
                  <a:cxn ang="0">
                    <a:pos x="180" y="679"/>
                  </a:cxn>
                  <a:cxn ang="0">
                    <a:pos x="219" y="711"/>
                  </a:cxn>
                  <a:cxn ang="0">
                    <a:pos x="213" y="794"/>
                  </a:cxn>
                  <a:cxn ang="0">
                    <a:pos x="254" y="813"/>
                  </a:cxn>
                  <a:cxn ang="0">
                    <a:pos x="314" y="757"/>
                  </a:cxn>
                  <a:cxn ang="0">
                    <a:pos x="365" y="769"/>
                  </a:cxn>
                  <a:cxn ang="0">
                    <a:pos x="395" y="846"/>
                  </a:cxn>
                  <a:cxn ang="0">
                    <a:pos x="440" y="845"/>
                  </a:cxn>
                  <a:cxn ang="0">
                    <a:pos x="470" y="768"/>
                  </a:cxn>
                  <a:cxn ang="0">
                    <a:pos x="520" y="757"/>
                  </a:cxn>
                  <a:cxn ang="0">
                    <a:pos x="580" y="814"/>
                  </a:cxn>
                  <a:cxn ang="0">
                    <a:pos x="621" y="794"/>
                  </a:cxn>
                  <a:cxn ang="0">
                    <a:pos x="615" y="711"/>
                  </a:cxn>
                  <a:cxn ang="0">
                    <a:pos x="655" y="680"/>
                  </a:cxn>
                  <a:cxn ang="0">
                    <a:pos x="734" y="704"/>
                  </a:cxn>
                  <a:cxn ang="0">
                    <a:pos x="761" y="669"/>
                  </a:cxn>
                  <a:cxn ang="0">
                    <a:pos x="720" y="597"/>
                  </a:cxn>
                  <a:cxn ang="0">
                    <a:pos x="743" y="551"/>
                  </a:cxn>
                  <a:cxn ang="0">
                    <a:pos x="825" y="539"/>
                  </a:cxn>
                  <a:cxn ang="0">
                    <a:pos x="834" y="495"/>
                  </a:cxn>
                  <a:cxn ang="0">
                    <a:pos x="766" y="449"/>
                  </a:cxn>
                  <a:cxn ang="0">
                    <a:pos x="766" y="398"/>
                  </a:cxn>
                  <a:cxn ang="0">
                    <a:pos x="417" y="676"/>
                  </a:cxn>
                  <a:cxn ang="0">
                    <a:pos x="164" y="423"/>
                  </a:cxn>
                  <a:cxn ang="0">
                    <a:pos x="417" y="170"/>
                  </a:cxn>
                  <a:cxn ang="0">
                    <a:pos x="670" y="423"/>
                  </a:cxn>
                  <a:cxn ang="0">
                    <a:pos x="417" y="676"/>
                  </a:cxn>
                </a:cxnLst>
                <a:rect l="0" t="0" r="r" b="b"/>
                <a:pathLst>
                  <a:path w="835" h="846">
                    <a:moveTo>
                      <a:pt x="766" y="398"/>
                    </a:moveTo>
                    <a:cubicBezTo>
                      <a:pt x="835" y="351"/>
                      <a:pt x="835" y="351"/>
                      <a:pt x="835" y="351"/>
                    </a:cubicBezTo>
                    <a:cubicBezTo>
                      <a:pt x="824" y="307"/>
                      <a:pt x="824" y="307"/>
                      <a:pt x="824" y="307"/>
                    </a:cubicBezTo>
                    <a:cubicBezTo>
                      <a:pt x="743" y="295"/>
                      <a:pt x="743" y="295"/>
                      <a:pt x="743" y="295"/>
                    </a:cubicBezTo>
                    <a:cubicBezTo>
                      <a:pt x="721" y="249"/>
                      <a:pt x="721" y="249"/>
                      <a:pt x="721" y="249"/>
                    </a:cubicBezTo>
                    <a:cubicBezTo>
                      <a:pt x="762" y="177"/>
                      <a:pt x="762" y="177"/>
                      <a:pt x="762" y="177"/>
                    </a:cubicBezTo>
                    <a:cubicBezTo>
                      <a:pt x="734" y="142"/>
                      <a:pt x="734" y="142"/>
                      <a:pt x="734" y="142"/>
                    </a:cubicBezTo>
                    <a:cubicBezTo>
                      <a:pt x="655" y="167"/>
                      <a:pt x="655" y="167"/>
                      <a:pt x="655" y="167"/>
                    </a:cubicBezTo>
                    <a:cubicBezTo>
                      <a:pt x="615" y="134"/>
                      <a:pt x="615" y="134"/>
                      <a:pt x="615" y="134"/>
                    </a:cubicBezTo>
                    <a:cubicBezTo>
                      <a:pt x="622" y="52"/>
                      <a:pt x="622" y="52"/>
                      <a:pt x="622" y="52"/>
                    </a:cubicBezTo>
                    <a:cubicBezTo>
                      <a:pt x="581" y="33"/>
                      <a:pt x="581" y="33"/>
                      <a:pt x="581" y="33"/>
                    </a:cubicBezTo>
                    <a:cubicBezTo>
                      <a:pt x="520" y="89"/>
                      <a:pt x="520" y="89"/>
                      <a:pt x="520" y="89"/>
                    </a:cubicBezTo>
                    <a:cubicBezTo>
                      <a:pt x="470" y="77"/>
                      <a:pt x="470" y="77"/>
                      <a:pt x="470" y="77"/>
                    </a:cubicBezTo>
                    <a:cubicBezTo>
                      <a:pt x="440" y="0"/>
                      <a:pt x="440" y="0"/>
                      <a:pt x="440" y="0"/>
                    </a:cubicBezTo>
                    <a:cubicBezTo>
                      <a:pt x="395" y="0"/>
                      <a:pt x="395" y="0"/>
                      <a:pt x="395" y="0"/>
                    </a:cubicBezTo>
                    <a:cubicBezTo>
                      <a:pt x="365" y="77"/>
                      <a:pt x="365" y="77"/>
                      <a:pt x="365" y="77"/>
                    </a:cubicBezTo>
                    <a:cubicBezTo>
                      <a:pt x="315" y="88"/>
                      <a:pt x="315" y="88"/>
                      <a:pt x="315" y="88"/>
                    </a:cubicBezTo>
                    <a:cubicBezTo>
                      <a:pt x="254" y="32"/>
                      <a:pt x="254" y="32"/>
                      <a:pt x="254" y="32"/>
                    </a:cubicBezTo>
                    <a:cubicBezTo>
                      <a:pt x="214" y="52"/>
                      <a:pt x="214" y="52"/>
                      <a:pt x="214" y="52"/>
                    </a:cubicBezTo>
                    <a:cubicBezTo>
                      <a:pt x="220" y="134"/>
                      <a:pt x="220" y="134"/>
                      <a:pt x="220" y="134"/>
                    </a:cubicBezTo>
                    <a:cubicBezTo>
                      <a:pt x="180" y="166"/>
                      <a:pt x="180" y="166"/>
                      <a:pt x="180" y="166"/>
                    </a:cubicBezTo>
                    <a:cubicBezTo>
                      <a:pt x="101" y="141"/>
                      <a:pt x="101" y="141"/>
                      <a:pt x="101" y="141"/>
                    </a:cubicBezTo>
                    <a:cubicBezTo>
                      <a:pt x="73" y="177"/>
                      <a:pt x="73" y="177"/>
                      <a:pt x="73" y="177"/>
                    </a:cubicBezTo>
                    <a:cubicBezTo>
                      <a:pt x="114" y="248"/>
                      <a:pt x="114" y="248"/>
                      <a:pt x="114" y="248"/>
                    </a:cubicBezTo>
                    <a:cubicBezTo>
                      <a:pt x="92" y="294"/>
                      <a:pt x="92" y="294"/>
                      <a:pt x="92" y="294"/>
                    </a:cubicBezTo>
                    <a:cubicBezTo>
                      <a:pt x="10" y="307"/>
                      <a:pt x="10" y="307"/>
                      <a:pt x="10" y="307"/>
                    </a:cubicBezTo>
                    <a:cubicBezTo>
                      <a:pt x="0" y="350"/>
                      <a:pt x="0" y="350"/>
                      <a:pt x="0" y="350"/>
                    </a:cubicBezTo>
                    <a:cubicBezTo>
                      <a:pt x="69" y="397"/>
                      <a:pt x="69" y="397"/>
                      <a:pt x="69" y="397"/>
                    </a:cubicBezTo>
                    <a:cubicBezTo>
                      <a:pt x="68" y="448"/>
                      <a:pt x="68" y="448"/>
                      <a:pt x="68" y="448"/>
                    </a:cubicBezTo>
                    <a:cubicBezTo>
                      <a:pt x="0" y="495"/>
                      <a:pt x="0" y="495"/>
                      <a:pt x="0" y="495"/>
                    </a:cubicBezTo>
                    <a:cubicBezTo>
                      <a:pt x="10" y="538"/>
                      <a:pt x="10" y="538"/>
                      <a:pt x="10" y="538"/>
                    </a:cubicBezTo>
                    <a:cubicBezTo>
                      <a:pt x="92" y="551"/>
                      <a:pt x="92" y="551"/>
                      <a:pt x="92" y="551"/>
                    </a:cubicBezTo>
                    <a:cubicBezTo>
                      <a:pt x="114" y="597"/>
                      <a:pt x="114" y="597"/>
                      <a:pt x="114" y="597"/>
                    </a:cubicBezTo>
                    <a:cubicBezTo>
                      <a:pt x="72" y="669"/>
                      <a:pt x="72" y="669"/>
                      <a:pt x="72" y="669"/>
                    </a:cubicBezTo>
                    <a:cubicBezTo>
                      <a:pt x="101" y="704"/>
                      <a:pt x="101" y="704"/>
                      <a:pt x="101" y="704"/>
                    </a:cubicBezTo>
                    <a:cubicBezTo>
                      <a:pt x="180" y="679"/>
                      <a:pt x="180" y="679"/>
                      <a:pt x="180" y="679"/>
                    </a:cubicBezTo>
                    <a:cubicBezTo>
                      <a:pt x="219" y="711"/>
                      <a:pt x="219" y="711"/>
                      <a:pt x="219" y="711"/>
                    </a:cubicBezTo>
                    <a:cubicBezTo>
                      <a:pt x="213" y="794"/>
                      <a:pt x="213" y="794"/>
                      <a:pt x="213" y="794"/>
                    </a:cubicBezTo>
                    <a:cubicBezTo>
                      <a:pt x="254" y="813"/>
                      <a:pt x="254" y="813"/>
                      <a:pt x="254" y="813"/>
                    </a:cubicBezTo>
                    <a:cubicBezTo>
                      <a:pt x="314" y="757"/>
                      <a:pt x="314" y="757"/>
                      <a:pt x="314" y="757"/>
                    </a:cubicBezTo>
                    <a:cubicBezTo>
                      <a:pt x="365" y="769"/>
                      <a:pt x="365" y="769"/>
                      <a:pt x="365" y="769"/>
                    </a:cubicBezTo>
                    <a:cubicBezTo>
                      <a:pt x="395" y="846"/>
                      <a:pt x="395" y="846"/>
                      <a:pt x="395" y="846"/>
                    </a:cubicBezTo>
                    <a:cubicBezTo>
                      <a:pt x="440" y="845"/>
                      <a:pt x="440" y="845"/>
                      <a:pt x="440" y="845"/>
                    </a:cubicBezTo>
                    <a:cubicBezTo>
                      <a:pt x="470" y="768"/>
                      <a:pt x="470" y="768"/>
                      <a:pt x="470" y="768"/>
                    </a:cubicBezTo>
                    <a:cubicBezTo>
                      <a:pt x="520" y="757"/>
                      <a:pt x="520" y="757"/>
                      <a:pt x="520" y="757"/>
                    </a:cubicBezTo>
                    <a:cubicBezTo>
                      <a:pt x="580" y="814"/>
                      <a:pt x="580" y="814"/>
                      <a:pt x="580" y="814"/>
                    </a:cubicBezTo>
                    <a:cubicBezTo>
                      <a:pt x="621" y="794"/>
                      <a:pt x="621" y="794"/>
                      <a:pt x="621" y="794"/>
                    </a:cubicBezTo>
                    <a:cubicBezTo>
                      <a:pt x="615" y="711"/>
                      <a:pt x="615" y="711"/>
                      <a:pt x="615" y="711"/>
                    </a:cubicBezTo>
                    <a:cubicBezTo>
                      <a:pt x="655" y="680"/>
                      <a:pt x="655" y="680"/>
                      <a:pt x="655" y="680"/>
                    </a:cubicBezTo>
                    <a:cubicBezTo>
                      <a:pt x="734" y="704"/>
                      <a:pt x="734" y="704"/>
                      <a:pt x="734" y="704"/>
                    </a:cubicBezTo>
                    <a:cubicBezTo>
                      <a:pt x="761" y="669"/>
                      <a:pt x="761" y="669"/>
                      <a:pt x="761" y="669"/>
                    </a:cubicBezTo>
                    <a:cubicBezTo>
                      <a:pt x="720" y="597"/>
                      <a:pt x="720" y="597"/>
                      <a:pt x="720" y="597"/>
                    </a:cubicBezTo>
                    <a:cubicBezTo>
                      <a:pt x="743" y="551"/>
                      <a:pt x="743" y="551"/>
                      <a:pt x="743" y="551"/>
                    </a:cubicBezTo>
                    <a:cubicBezTo>
                      <a:pt x="825" y="539"/>
                      <a:pt x="825" y="539"/>
                      <a:pt x="825" y="539"/>
                    </a:cubicBezTo>
                    <a:cubicBezTo>
                      <a:pt x="834" y="495"/>
                      <a:pt x="834" y="495"/>
                      <a:pt x="834" y="495"/>
                    </a:cubicBezTo>
                    <a:cubicBezTo>
                      <a:pt x="766" y="449"/>
                      <a:pt x="766" y="449"/>
                      <a:pt x="766" y="449"/>
                    </a:cubicBezTo>
                    <a:lnTo>
                      <a:pt x="766" y="398"/>
                    </a:lnTo>
                    <a:close/>
                    <a:moveTo>
                      <a:pt x="417" y="676"/>
                    </a:moveTo>
                    <a:cubicBezTo>
                      <a:pt x="277" y="676"/>
                      <a:pt x="164" y="563"/>
                      <a:pt x="164" y="423"/>
                    </a:cubicBezTo>
                    <a:cubicBezTo>
                      <a:pt x="164" y="283"/>
                      <a:pt x="277" y="170"/>
                      <a:pt x="417" y="170"/>
                    </a:cubicBezTo>
                    <a:cubicBezTo>
                      <a:pt x="557" y="170"/>
                      <a:pt x="670" y="283"/>
                      <a:pt x="670" y="423"/>
                    </a:cubicBezTo>
                    <a:cubicBezTo>
                      <a:pt x="670" y="563"/>
                      <a:pt x="557" y="676"/>
                      <a:pt x="417" y="676"/>
                    </a:cubicBezTo>
                    <a:close/>
                  </a:path>
                </a:pathLst>
              </a:cu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  <a:sp3d extrusionH="165100"/>
            </p:spPr>
            <p:txBody>
              <a:bodyPr/>
              <a:lstStyle/>
              <a:p>
                <a:pPr>
                  <a:defRPr/>
                </a:pPr>
                <a:endParaRPr lang="de-DE" sz="5488">
                  <a:latin typeface="Calibri" panose="020F0502020204030204" pitchFamily="34" charset="0"/>
                </a:endParaRPr>
              </a:p>
            </p:txBody>
          </p:sp>
          <p:sp>
            <p:nvSpPr>
              <p:cNvPr id="39" name="Rad 38" descr="© INSCALE GmbH, 26.05.2010&#10;http://www.presentationload.com/"/>
              <p:cNvSpPr/>
              <p:nvPr/>
            </p:nvSpPr>
            <p:spPr>
              <a:xfrm>
                <a:off x="2270440" y="6526290"/>
                <a:ext cx="1131128" cy="1131128"/>
              </a:xfrm>
              <a:prstGeom prst="donut">
                <a:avLst>
                  <a:gd name="adj" fmla="val 10692"/>
                </a:avLst>
              </a:prstGeom>
              <a:blipFill>
                <a:blip r:embed="rId4" cstate="print"/>
                <a:stretch>
                  <a:fillRect b="-191"/>
                </a:stretch>
              </a:blipFill>
              <a:ln w="9525">
                <a:noFill/>
                <a:round/>
                <a:headEnd/>
                <a:tailEnd/>
              </a:ln>
              <a:sp3d extrusionH="165100"/>
            </p:spPr>
            <p:txBody>
              <a:bodyPr/>
              <a:lstStyle/>
              <a:p>
                <a:pPr>
                  <a:defRPr/>
                </a:pPr>
                <a:endParaRPr lang="de-DE" sz="5488">
                  <a:latin typeface="Calibri" panose="020F0502020204030204" pitchFamily="34" charset="0"/>
                </a:endParaRPr>
              </a:p>
            </p:txBody>
          </p:sp>
          <p:sp>
            <p:nvSpPr>
              <p:cNvPr id="40" name="Rad 39" descr="© INSCALE GmbH, 26.05.2010&#10;http://www.presentationload.com/"/>
              <p:cNvSpPr/>
              <p:nvPr/>
            </p:nvSpPr>
            <p:spPr>
              <a:xfrm>
                <a:off x="2384058" y="6639908"/>
                <a:ext cx="903892" cy="903892"/>
              </a:xfrm>
              <a:prstGeom prst="donut">
                <a:avLst>
                  <a:gd name="adj" fmla="val 30757"/>
                </a:avLst>
              </a:prstGeom>
              <a:blipFill>
                <a:blip r:embed="rId5" cstate="print"/>
                <a:stretch>
                  <a:fillRect b="-191"/>
                </a:stretch>
              </a:blipFill>
              <a:ln w="9525">
                <a:noFill/>
                <a:round/>
                <a:headEnd/>
                <a:tailEnd/>
              </a:ln>
              <a:sp3d z="-63500" extrusionH="38100"/>
            </p:spPr>
            <p:txBody>
              <a:bodyPr/>
              <a:lstStyle/>
              <a:p>
                <a:pPr>
                  <a:defRPr/>
                </a:pPr>
                <a:endParaRPr lang="de-DE" sz="5488"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12" name="Gruppieren 11"/>
            <p:cNvGrpSpPr/>
            <p:nvPr/>
          </p:nvGrpSpPr>
          <p:grpSpPr>
            <a:xfrm>
              <a:off x="1014544" y="-3697080"/>
              <a:ext cx="2217609" cy="2245708"/>
              <a:chOff x="1727200" y="5969000"/>
              <a:chExt cx="2217609" cy="2245708"/>
            </a:xfrm>
          </p:grpSpPr>
          <p:sp>
            <p:nvSpPr>
              <p:cNvPr id="33" name="Rad 32" descr="© INSCALE GmbH, 26.05.2010&#10;http://www.presentationload.com/"/>
              <p:cNvSpPr/>
              <p:nvPr/>
            </p:nvSpPr>
            <p:spPr>
              <a:xfrm>
                <a:off x="2121497" y="6377347"/>
                <a:ext cx="1429014" cy="1429014"/>
              </a:xfrm>
              <a:prstGeom prst="donut">
                <a:avLst>
                  <a:gd name="adj" fmla="val 29587"/>
                </a:avLst>
              </a:prstGeom>
              <a:blipFill>
                <a:blip r:embed="rId3" cstate="print"/>
                <a:stretch>
                  <a:fillRect b="-191"/>
                </a:stretch>
              </a:blipFill>
              <a:ln w="9525">
                <a:noFill/>
                <a:round/>
                <a:headEnd/>
                <a:tailEnd/>
              </a:ln>
              <a:sp3d z="-127000" extrusionH="38100"/>
            </p:spPr>
            <p:txBody>
              <a:bodyPr/>
              <a:lstStyle/>
              <a:p>
                <a:pPr>
                  <a:defRPr/>
                </a:pPr>
                <a:endParaRPr lang="de-DE" sz="5488">
                  <a:latin typeface="Calibri" panose="020F0502020204030204" pitchFamily="34" charset="0"/>
                </a:endParaRPr>
              </a:p>
            </p:txBody>
          </p:sp>
          <p:sp>
            <p:nvSpPr>
              <p:cNvPr id="34" name="Freeform 31" descr="© INSCALE GmbH, 26.05.2010&#10;http://www.presentationload.com/"/>
              <p:cNvSpPr>
                <a:spLocks noEditPoints="1"/>
              </p:cNvSpPr>
              <p:nvPr/>
            </p:nvSpPr>
            <p:spPr bwMode="auto">
              <a:xfrm>
                <a:off x="1727200" y="5969000"/>
                <a:ext cx="2217609" cy="2245708"/>
              </a:xfrm>
              <a:custGeom>
                <a:avLst/>
                <a:gdLst/>
                <a:ahLst/>
                <a:cxnLst>
                  <a:cxn ang="0">
                    <a:pos x="766" y="398"/>
                  </a:cxn>
                  <a:cxn ang="0">
                    <a:pos x="835" y="351"/>
                  </a:cxn>
                  <a:cxn ang="0">
                    <a:pos x="824" y="307"/>
                  </a:cxn>
                  <a:cxn ang="0">
                    <a:pos x="743" y="295"/>
                  </a:cxn>
                  <a:cxn ang="0">
                    <a:pos x="721" y="249"/>
                  </a:cxn>
                  <a:cxn ang="0">
                    <a:pos x="762" y="177"/>
                  </a:cxn>
                  <a:cxn ang="0">
                    <a:pos x="734" y="142"/>
                  </a:cxn>
                  <a:cxn ang="0">
                    <a:pos x="655" y="167"/>
                  </a:cxn>
                  <a:cxn ang="0">
                    <a:pos x="615" y="134"/>
                  </a:cxn>
                  <a:cxn ang="0">
                    <a:pos x="622" y="52"/>
                  </a:cxn>
                  <a:cxn ang="0">
                    <a:pos x="581" y="33"/>
                  </a:cxn>
                  <a:cxn ang="0">
                    <a:pos x="520" y="89"/>
                  </a:cxn>
                  <a:cxn ang="0">
                    <a:pos x="470" y="77"/>
                  </a:cxn>
                  <a:cxn ang="0">
                    <a:pos x="440" y="0"/>
                  </a:cxn>
                  <a:cxn ang="0">
                    <a:pos x="395" y="0"/>
                  </a:cxn>
                  <a:cxn ang="0">
                    <a:pos x="365" y="77"/>
                  </a:cxn>
                  <a:cxn ang="0">
                    <a:pos x="315" y="88"/>
                  </a:cxn>
                  <a:cxn ang="0">
                    <a:pos x="254" y="32"/>
                  </a:cxn>
                  <a:cxn ang="0">
                    <a:pos x="214" y="52"/>
                  </a:cxn>
                  <a:cxn ang="0">
                    <a:pos x="220" y="134"/>
                  </a:cxn>
                  <a:cxn ang="0">
                    <a:pos x="180" y="166"/>
                  </a:cxn>
                  <a:cxn ang="0">
                    <a:pos x="101" y="141"/>
                  </a:cxn>
                  <a:cxn ang="0">
                    <a:pos x="73" y="177"/>
                  </a:cxn>
                  <a:cxn ang="0">
                    <a:pos x="114" y="248"/>
                  </a:cxn>
                  <a:cxn ang="0">
                    <a:pos x="92" y="294"/>
                  </a:cxn>
                  <a:cxn ang="0">
                    <a:pos x="10" y="307"/>
                  </a:cxn>
                  <a:cxn ang="0">
                    <a:pos x="0" y="350"/>
                  </a:cxn>
                  <a:cxn ang="0">
                    <a:pos x="69" y="397"/>
                  </a:cxn>
                  <a:cxn ang="0">
                    <a:pos x="68" y="448"/>
                  </a:cxn>
                  <a:cxn ang="0">
                    <a:pos x="0" y="495"/>
                  </a:cxn>
                  <a:cxn ang="0">
                    <a:pos x="10" y="538"/>
                  </a:cxn>
                  <a:cxn ang="0">
                    <a:pos x="92" y="551"/>
                  </a:cxn>
                  <a:cxn ang="0">
                    <a:pos x="114" y="597"/>
                  </a:cxn>
                  <a:cxn ang="0">
                    <a:pos x="72" y="669"/>
                  </a:cxn>
                  <a:cxn ang="0">
                    <a:pos x="101" y="704"/>
                  </a:cxn>
                  <a:cxn ang="0">
                    <a:pos x="180" y="679"/>
                  </a:cxn>
                  <a:cxn ang="0">
                    <a:pos x="219" y="711"/>
                  </a:cxn>
                  <a:cxn ang="0">
                    <a:pos x="213" y="794"/>
                  </a:cxn>
                  <a:cxn ang="0">
                    <a:pos x="254" y="813"/>
                  </a:cxn>
                  <a:cxn ang="0">
                    <a:pos x="314" y="757"/>
                  </a:cxn>
                  <a:cxn ang="0">
                    <a:pos x="365" y="769"/>
                  </a:cxn>
                  <a:cxn ang="0">
                    <a:pos x="395" y="846"/>
                  </a:cxn>
                  <a:cxn ang="0">
                    <a:pos x="440" y="845"/>
                  </a:cxn>
                  <a:cxn ang="0">
                    <a:pos x="470" y="768"/>
                  </a:cxn>
                  <a:cxn ang="0">
                    <a:pos x="520" y="757"/>
                  </a:cxn>
                  <a:cxn ang="0">
                    <a:pos x="580" y="814"/>
                  </a:cxn>
                  <a:cxn ang="0">
                    <a:pos x="621" y="794"/>
                  </a:cxn>
                  <a:cxn ang="0">
                    <a:pos x="615" y="711"/>
                  </a:cxn>
                  <a:cxn ang="0">
                    <a:pos x="655" y="680"/>
                  </a:cxn>
                  <a:cxn ang="0">
                    <a:pos x="734" y="704"/>
                  </a:cxn>
                  <a:cxn ang="0">
                    <a:pos x="761" y="669"/>
                  </a:cxn>
                  <a:cxn ang="0">
                    <a:pos x="720" y="597"/>
                  </a:cxn>
                  <a:cxn ang="0">
                    <a:pos x="743" y="551"/>
                  </a:cxn>
                  <a:cxn ang="0">
                    <a:pos x="825" y="539"/>
                  </a:cxn>
                  <a:cxn ang="0">
                    <a:pos x="834" y="495"/>
                  </a:cxn>
                  <a:cxn ang="0">
                    <a:pos x="766" y="449"/>
                  </a:cxn>
                  <a:cxn ang="0">
                    <a:pos x="766" y="398"/>
                  </a:cxn>
                  <a:cxn ang="0">
                    <a:pos x="417" y="676"/>
                  </a:cxn>
                  <a:cxn ang="0">
                    <a:pos x="164" y="423"/>
                  </a:cxn>
                  <a:cxn ang="0">
                    <a:pos x="417" y="170"/>
                  </a:cxn>
                  <a:cxn ang="0">
                    <a:pos x="670" y="423"/>
                  </a:cxn>
                  <a:cxn ang="0">
                    <a:pos x="417" y="676"/>
                  </a:cxn>
                </a:cxnLst>
                <a:rect l="0" t="0" r="r" b="b"/>
                <a:pathLst>
                  <a:path w="835" h="846">
                    <a:moveTo>
                      <a:pt x="766" y="398"/>
                    </a:moveTo>
                    <a:cubicBezTo>
                      <a:pt x="835" y="351"/>
                      <a:pt x="835" y="351"/>
                      <a:pt x="835" y="351"/>
                    </a:cubicBezTo>
                    <a:cubicBezTo>
                      <a:pt x="824" y="307"/>
                      <a:pt x="824" y="307"/>
                      <a:pt x="824" y="307"/>
                    </a:cubicBezTo>
                    <a:cubicBezTo>
                      <a:pt x="743" y="295"/>
                      <a:pt x="743" y="295"/>
                      <a:pt x="743" y="295"/>
                    </a:cubicBezTo>
                    <a:cubicBezTo>
                      <a:pt x="721" y="249"/>
                      <a:pt x="721" y="249"/>
                      <a:pt x="721" y="249"/>
                    </a:cubicBezTo>
                    <a:cubicBezTo>
                      <a:pt x="762" y="177"/>
                      <a:pt x="762" y="177"/>
                      <a:pt x="762" y="177"/>
                    </a:cubicBezTo>
                    <a:cubicBezTo>
                      <a:pt x="734" y="142"/>
                      <a:pt x="734" y="142"/>
                      <a:pt x="734" y="142"/>
                    </a:cubicBezTo>
                    <a:cubicBezTo>
                      <a:pt x="655" y="167"/>
                      <a:pt x="655" y="167"/>
                      <a:pt x="655" y="167"/>
                    </a:cubicBezTo>
                    <a:cubicBezTo>
                      <a:pt x="615" y="134"/>
                      <a:pt x="615" y="134"/>
                      <a:pt x="615" y="134"/>
                    </a:cubicBezTo>
                    <a:cubicBezTo>
                      <a:pt x="622" y="52"/>
                      <a:pt x="622" y="52"/>
                      <a:pt x="622" y="52"/>
                    </a:cubicBezTo>
                    <a:cubicBezTo>
                      <a:pt x="581" y="33"/>
                      <a:pt x="581" y="33"/>
                      <a:pt x="581" y="33"/>
                    </a:cubicBezTo>
                    <a:cubicBezTo>
                      <a:pt x="520" y="89"/>
                      <a:pt x="520" y="89"/>
                      <a:pt x="520" y="89"/>
                    </a:cubicBezTo>
                    <a:cubicBezTo>
                      <a:pt x="470" y="77"/>
                      <a:pt x="470" y="77"/>
                      <a:pt x="470" y="77"/>
                    </a:cubicBezTo>
                    <a:cubicBezTo>
                      <a:pt x="440" y="0"/>
                      <a:pt x="440" y="0"/>
                      <a:pt x="440" y="0"/>
                    </a:cubicBezTo>
                    <a:cubicBezTo>
                      <a:pt x="395" y="0"/>
                      <a:pt x="395" y="0"/>
                      <a:pt x="395" y="0"/>
                    </a:cubicBezTo>
                    <a:cubicBezTo>
                      <a:pt x="365" y="77"/>
                      <a:pt x="365" y="77"/>
                      <a:pt x="365" y="77"/>
                    </a:cubicBezTo>
                    <a:cubicBezTo>
                      <a:pt x="315" y="88"/>
                      <a:pt x="315" y="88"/>
                      <a:pt x="315" y="88"/>
                    </a:cubicBezTo>
                    <a:cubicBezTo>
                      <a:pt x="254" y="32"/>
                      <a:pt x="254" y="32"/>
                      <a:pt x="254" y="32"/>
                    </a:cubicBezTo>
                    <a:cubicBezTo>
                      <a:pt x="214" y="52"/>
                      <a:pt x="214" y="52"/>
                      <a:pt x="214" y="52"/>
                    </a:cubicBezTo>
                    <a:cubicBezTo>
                      <a:pt x="220" y="134"/>
                      <a:pt x="220" y="134"/>
                      <a:pt x="220" y="134"/>
                    </a:cubicBezTo>
                    <a:cubicBezTo>
                      <a:pt x="180" y="166"/>
                      <a:pt x="180" y="166"/>
                      <a:pt x="180" y="166"/>
                    </a:cubicBezTo>
                    <a:cubicBezTo>
                      <a:pt x="101" y="141"/>
                      <a:pt x="101" y="141"/>
                      <a:pt x="101" y="141"/>
                    </a:cubicBezTo>
                    <a:cubicBezTo>
                      <a:pt x="73" y="177"/>
                      <a:pt x="73" y="177"/>
                      <a:pt x="73" y="177"/>
                    </a:cubicBezTo>
                    <a:cubicBezTo>
                      <a:pt x="114" y="248"/>
                      <a:pt x="114" y="248"/>
                      <a:pt x="114" y="248"/>
                    </a:cubicBezTo>
                    <a:cubicBezTo>
                      <a:pt x="92" y="294"/>
                      <a:pt x="92" y="294"/>
                      <a:pt x="92" y="294"/>
                    </a:cubicBezTo>
                    <a:cubicBezTo>
                      <a:pt x="10" y="307"/>
                      <a:pt x="10" y="307"/>
                      <a:pt x="10" y="307"/>
                    </a:cubicBezTo>
                    <a:cubicBezTo>
                      <a:pt x="0" y="350"/>
                      <a:pt x="0" y="350"/>
                      <a:pt x="0" y="350"/>
                    </a:cubicBezTo>
                    <a:cubicBezTo>
                      <a:pt x="69" y="397"/>
                      <a:pt x="69" y="397"/>
                      <a:pt x="69" y="397"/>
                    </a:cubicBezTo>
                    <a:cubicBezTo>
                      <a:pt x="68" y="448"/>
                      <a:pt x="68" y="448"/>
                      <a:pt x="68" y="448"/>
                    </a:cubicBezTo>
                    <a:cubicBezTo>
                      <a:pt x="0" y="495"/>
                      <a:pt x="0" y="495"/>
                      <a:pt x="0" y="495"/>
                    </a:cubicBezTo>
                    <a:cubicBezTo>
                      <a:pt x="10" y="538"/>
                      <a:pt x="10" y="538"/>
                      <a:pt x="10" y="538"/>
                    </a:cubicBezTo>
                    <a:cubicBezTo>
                      <a:pt x="92" y="551"/>
                      <a:pt x="92" y="551"/>
                      <a:pt x="92" y="551"/>
                    </a:cubicBezTo>
                    <a:cubicBezTo>
                      <a:pt x="114" y="597"/>
                      <a:pt x="114" y="597"/>
                      <a:pt x="114" y="597"/>
                    </a:cubicBezTo>
                    <a:cubicBezTo>
                      <a:pt x="72" y="669"/>
                      <a:pt x="72" y="669"/>
                      <a:pt x="72" y="669"/>
                    </a:cubicBezTo>
                    <a:cubicBezTo>
                      <a:pt x="101" y="704"/>
                      <a:pt x="101" y="704"/>
                      <a:pt x="101" y="704"/>
                    </a:cubicBezTo>
                    <a:cubicBezTo>
                      <a:pt x="180" y="679"/>
                      <a:pt x="180" y="679"/>
                      <a:pt x="180" y="679"/>
                    </a:cubicBezTo>
                    <a:cubicBezTo>
                      <a:pt x="219" y="711"/>
                      <a:pt x="219" y="711"/>
                      <a:pt x="219" y="711"/>
                    </a:cubicBezTo>
                    <a:cubicBezTo>
                      <a:pt x="213" y="794"/>
                      <a:pt x="213" y="794"/>
                      <a:pt x="213" y="794"/>
                    </a:cubicBezTo>
                    <a:cubicBezTo>
                      <a:pt x="254" y="813"/>
                      <a:pt x="254" y="813"/>
                      <a:pt x="254" y="813"/>
                    </a:cubicBezTo>
                    <a:cubicBezTo>
                      <a:pt x="314" y="757"/>
                      <a:pt x="314" y="757"/>
                      <a:pt x="314" y="757"/>
                    </a:cubicBezTo>
                    <a:cubicBezTo>
                      <a:pt x="365" y="769"/>
                      <a:pt x="365" y="769"/>
                      <a:pt x="365" y="769"/>
                    </a:cubicBezTo>
                    <a:cubicBezTo>
                      <a:pt x="395" y="846"/>
                      <a:pt x="395" y="846"/>
                      <a:pt x="395" y="846"/>
                    </a:cubicBezTo>
                    <a:cubicBezTo>
                      <a:pt x="440" y="845"/>
                      <a:pt x="440" y="845"/>
                      <a:pt x="440" y="845"/>
                    </a:cubicBezTo>
                    <a:cubicBezTo>
                      <a:pt x="470" y="768"/>
                      <a:pt x="470" y="768"/>
                      <a:pt x="470" y="768"/>
                    </a:cubicBezTo>
                    <a:cubicBezTo>
                      <a:pt x="520" y="757"/>
                      <a:pt x="520" y="757"/>
                      <a:pt x="520" y="757"/>
                    </a:cubicBezTo>
                    <a:cubicBezTo>
                      <a:pt x="580" y="814"/>
                      <a:pt x="580" y="814"/>
                      <a:pt x="580" y="814"/>
                    </a:cubicBezTo>
                    <a:cubicBezTo>
                      <a:pt x="621" y="794"/>
                      <a:pt x="621" y="794"/>
                      <a:pt x="621" y="794"/>
                    </a:cubicBezTo>
                    <a:cubicBezTo>
                      <a:pt x="615" y="711"/>
                      <a:pt x="615" y="711"/>
                      <a:pt x="615" y="711"/>
                    </a:cubicBezTo>
                    <a:cubicBezTo>
                      <a:pt x="655" y="680"/>
                      <a:pt x="655" y="680"/>
                      <a:pt x="655" y="680"/>
                    </a:cubicBezTo>
                    <a:cubicBezTo>
                      <a:pt x="734" y="704"/>
                      <a:pt x="734" y="704"/>
                      <a:pt x="734" y="704"/>
                    </a:cubicBezTo>
                    <a:cubicBezTo>
                      <a:pt x="761" y="669"/>
                      <a:pt x="761" y="669"/>
                      <a:pt x="761" y="669"/>
                    </a:cubicBezTo>
                    <a:cubicBezTo>
                      <a:pt x="720" y="597"/>
                      <a:pt x="720" y="597"/>
                      <a:pt x="720" y="597"/>
                    </a:cubicBezTo>
                    <a:cubicBezTo>
                      <a:pt x="743" y="551"/>
                      <a:pt x="743" y="551"/>
                      <a:pt x="743" y="551"/>
                    </a:cubicBezTo>
                    <a:cubicBezTo>
                      <a:pt x="825" y="539"/>
                      <a:pt x="825" y="539"/>
                      <a:pt x="825" y="539"/>
                    </a:cubicBezTo>
                    <a:cubicBezTo>
                      <a:pt x="834" y="495"/>
                      <a:pt x="834" y="495"/>
                      <a:pt x="834" y="495"/>
                    </a:cubicBezTo>
                    <a:cubicBezTo>
                      <a:pt x="766" y="449"/>
                      <a:pt x="766" y="449"/>
                      <a:pt x="766" y="449"/>
                    </a:cubicBezTo>
                    <a:lnTo>
                      <a:pt x="766" y="398"/>
                    </a:lnTo>
                    <a:close/>
                    <a:moveTo>
                      <a:pt x="417" y="676"/>
                    </a:moveTo>
                    <a:cubicBezTo>
                      <a:pt x="277" y="676"/>
                      <a:pt x="164" y="563"/>
                      <a:pt x="164" y="423"/>
                    </a:cubicBezTo>
                    <a:cubicBezTo>
                      <a:pt x="164" y="283"/>
                      <a:pt x="277" y="170"/>
                      <a:pt x="417" y="170"/>
                    </a:cubicBezTo>
                    <a:cubicBezTo>
                      <a:pt x="557" y="170"/>
                      <a:pt x="670" y="283"/>
                      <a:pt x="670" y="423"/>
                    </a:cubicBezTo>
                    <a:cubicBezTo>
                      <a:pt x="670" y="563"/>
                      <a:pt x="557" y="676"/>
                      <a:pt x="417" y="67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sp3d extrusionH="165100"/>
            </p:spPr>
            <p:txBody>
              <a:bodyPr/>
              <a:lstStyle/>
              <a:p>
                <a:pPr>
                  <a:defRPr/>
                </a:pPr>
                <a:endParaRPr lang="de-DE" sz="5488">
                  <a:latin typeface="Calibri" panose="020F0502020204030204" pitchFamily="34" charset="0"/>
                </a:endParaRPr>
              </a:p>
            </p:txBody>
          </p:sp>
          <p:sp>
            <p:nvSpPr>
              <p:cNvPr id="35" name="Rad 34" descr="© INSCALE GmbH, 26.05.2010&#10;http://www.presentationload.com/"/>
              <p:cNvSpPr/>
              <p:nvPr/>
            </p:nvSpPr>
            <p:spPr>
              <a:xfrm>
                <a:off x="2270440" y="6526290"/>
                <a:ext cx="1131128" cy="1131128"/>
              </a:xfrm>
              <a:prstGeom prst="donut">
                <a:avLst>
                  <a:gd name="adj" fmla="val 10692"/>
                </a:avLst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sp3d extrusionH="165100"/>
            </p:spPr>
            <p:txBody>
              <a:bodyPr/>
              <a:lstStyle/>
              <a:p>
                <a:pPr>
                  <a:defRPr/>
                </a:pPr>
                <a:endParaRPr lang="de-DE" sz="5488">
                  <a:latin typeface="Calibri" panose="020F0502020204030204" pitchFamily="34" charset="0"/>
                </a:endParaRPr>
              </a:p>
            </p:txBody>
          </p:sp>
          <p:sp>
            <p:nvSpPr>
              <p:cNvPr id="36" name="Rad 35" descr="© INSCALE GmbH, 26.05.2010&#10;http://www.presentationload.com/"/>
              <p:cNvSpPr/>
              <p:nvPr/>
            </p:nvSpPr>
            <p:spPr>
              <a:xfrm>
                <a:off x="2384058" y="6639908"/>
                <a:ext cx="903892" cy="903892"/>
              </a:xfrm>
              <a:prstGeom prst="donut">
                <a:avLst>
                  <a:gd name="adj" fmla="val 30757"/>
                </a:avLst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sp3d z="-63500" extrusionH="38100"/>
            </p:spPr>
            <p:txBody>
              <a:bodyPr/>
              <a:lstStyle/>
              <a:p>
                <a:pPr>
                  <a:defRPr/>
                </a:pPr>
                <a:endParaRPr lang="de-DE" sz="5488"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13" name="Gruppieren 12"/>
            <p:cNvGrpSpPr/>
            <p:nvPr/>
          </p:nvGrpSpPr>
          <p:grpSpPr>
            <a:xfrm>
              <a:off x="2694270" y="-2014352"/>
              <a:ext cx="1329049" cy="1345889"/>
              <a:chOff x="1711596" y="6031416"/>
              <a:chExt cx="2217609" cy="2245708"/>
            </a:xfrm>
          </p:grpSpPr>
          <p:sp>
            <p:nvSpPr>
              <p:cNvPr id="29" name="Rad 28" descr="© INSCALE GmbH, 26.05.2010&#10;http://www.presentationload.com/"/>
              <p:cNvSpPr/>
              <p:nvPr/>
            </p:nvSpPr>
            <p:spPr>
              <a:xfrm>
                <a:off x="2121497" y="6377347"/>
                <a:ext cx="1429014" cy="1429014"/>
              </a:xfrm>
              <a:prstGeom prst="donut">
                <a:avLst>
                  <a:gd name="adj" fmla="val 29587"/>
                </a:avLst>
              </a:prstGeom>
              <a:blipFill>
                <a:blip r:embed="rId6" cstate="print"/>
                <a:stretch>
                  <a:fillRect b="-191"/>
                </a:stretch>
              </a:blipFill>
              <a:ln w="9525">
                <a:noFill/>
                <a:round/>
                <a:headEnd/>
                <a:tailEnd/>
              </a:ln>
              <a:sp3d z="-127000" extrusionH="38100"/>
            </p:spPr>
            <p:txBody>
              <a:bodyPr/>
              <a:lstStyle/>
              <a:p>
                <a:pPr>
                  <a:defRPr/>
                </a:pPr>
                <a:endParaRPr lang="de-DE" sz="5488">
                  <a:latin typeface="Calibri" panose="020F0502020204030204" pitchFamily="34" charset="0"/>
                </a:endParaRPr>
              </a:p>
            </p:txBody>
          </p:sp>
          <p:sp>
            <p:nvSpPr>
              <p:cNvPr id="30" name="Freeform 31" descr="© INSCALE GmbH, 26.05.2010&#10;http://www.presentationload.com/"/>
              <p:cNvSpPr>
                <a:spLocks noEditPoints="1"/>
              </p:cNvSpPr>
              <p:nvPr/>
            </p:nvSpPr>
            <p:spPr bwMode="auto">
              <a:xfrm>
                <a:off x="1711596" y="6031416"/>
                <a:ext cx="2217609" cy="2245708"/>
              </a:xfrm>
              <a:custGeom>
                <a:avLst/>
                <a:gdLst/>
                <a:ahLst/>
                <a:cxnLst>
                  <a:cxn ang="0">
                    <a:pos x="766" y="398"/>
                  </a:cxn>
                  <a:cxn ang="0">
                    <a:pos x="835" y="351"/>
                  </a:cxn>
                  <a:cxn ang="0">
                    <a:pos x="824" y="307"/>
                  </a:cxn>
                  <a:cxn ang="0">
                    <a:pos x="743" y="295"/>
                  </a:cxn>
                  <a:cxn ang="0">
                    <a:pos x="721" y="249"/>
                  </a:cxn>
                  <a:cxn ang="0">
                    <a:pos x="762" y="177"/>
                  </a:cxn>
                  <a:cxn ang="0">
                    <a:pos x="734" y="142"/>
                  </a:cxn>
                  <a:cxn ang="0">
                    <a:pos x="655" y="167"/>
                  </a:cxn>
                  <a:cxn ang="0">
                    <a:pos x="615" y="134"/>
                  </a:cxn>
                  <a:cxn ang="0">
                    <a:pos x="622" y="52"/>
                  </a:cxn>
                  <a:cxn ang="0">
                    <a:pos x="581" y="33"/>
                  </a:cxn>
                  <a:cxn ang="0">
                    <a:pos x="520" y="89"/>
                  </a:cxn>
                  <a:cxn ang="0">
                    <a:pos x="470" y="77"/>
                  </a:cxn>
                  <a:cxn ang="0">
                    <a:pos x="440" y="0"/>
                  </a:cxn>
                  <a:cxn ang="0">
                    <a:pos x="395" y="0"/>
                  </a:cxn>
                  <a:cxn ang="0">
                    <a:pos x="365" y="77"/>
                  </a:cxn>
                  <a:cxn ang="0">
                    <a:pos x="315" y="88"/>
                  </a:cxn>
                  <a:cxn ang="0">
                    <a:pos x="254" y="32"/>
                  </a:cxn>
                  <a:cxn ang="0">
                    <a:pos x="214" y="52"/>
                  </a:cxn>
                  <a:cxn ang="0">
                    <a:pos x="220" y="134"/>
                  </a:cxn>
                  <a:cxn ang="0">
                    <a:pos x="180" y="166"/>
                  </a:cxn>
                  <a:cxn ang="0">
                    <a:pos x="101" y="141"/>
                  </a:cxn>
                  <a:cxn ang="0">
                    <a:pos x="73" y="177"/>
                  </a:cxn>
                  <a:cxn ang="0">
                    <a:pos x="114" y="248"/>
                  </a:cxn>
                  <a:cxn ang="0">
                    <a:pos x="92" y="294"/>
                  </a:cxn>
                  <a:cxn ang="0">
                    <a:pos x="10" y="307"/>
                  </a:cxn>
                  <a:cxn ang="0">
                    <a:pos x="0" y="350"/>
                  </a:cxn>
                  <a:cxn ang="0">
                    <a:pos x="69" y="397"/>
                  </a:cxn>
                  <a:cxn ang="0">
                    <a:pos x="68" y="448"/>
                  </a:cxn>
                  <a:cxn ang="0">
                    <a:pos x="0" y="495"/>
                  </a:cxn>
                  <a:cxn ang="0">
                    <a:pos x="10" y="538"/>
                  </a:cxn>
                  <a:cxn ang="0">
                    <a:pos x="92" y="551"/>
                  </a:cxn>
                  <a:cxn ang="0">
                    <a:pos x="114" y="597"/>
                  </a:cxn>
                  <a:cxn ang="0">
                    <a:pos x="72" y="669"/>
                  </a:cxn>
                  <a:cxn ang="0">
                    <a:pos x="101" y="704"/>
                  </a:cxn>
                  <a:cxn ang="0">
                    <a:pos x="180" y="679"/>
                  </a:cxn>
                  <a:cxn ang="0">
                    <a:pos x="219" y="711"/>
                  </a:cxn>
                  <a:cxn ang="0">
                    <a:pos x="213" y="794"/>
                  </a:cxn>
                  <a:cxn ang="0">
                    <a:pos x="254" y="813"/>
                  </a:cxn>
                  <a:cxn ang="0">
                    <a:pos x="314" y="757"/>
                  </a:cxn>
                  <a:cxn ang="0">
                    <a:pos x="365" y="769"/>
                  </a:cxn>
                  <a:cxn ang="0">
                    <a:pos x="395" y="846"/>
                  </a:cxn>
                  <a:cxn ang="0">
                    <a:pos x="440" y="845"/>
                  </a:cxn>
                  <a:cxn ang="0">
                    <a:pos x="470" y="768"/>
                  </a:cxn>
                  <a:cxn ang="0">
                    <a:pos x="520" y="757"/>
                  </a:cxn>
                  <a:cxn ang="0">
                    <a:pos x="580" y="814"/>
                  </a:cxn>
                  <a:cxn ang="0">
                    <a:pos x="621" y="794"/>
                  </a:cxn>
                  <a:cxn ang="0">
                    <a:pos x="615" y="711"/>
                  </a:cxn>
                  <a:cxn ang="0">
                    <a:pos x="655" y="680"/>
                  </a:cxn>
                  <a:cxn ang="0">
                    <a:pos x="734" y="704"/>
                  </a:cxn>
                  <a:cxn ang="0">
                    <a:pos x="761" y="669"/>
                  </a:cxn>
                  <a:cxn ang="0">
                    <a:pos x="720" y="597"/>
                  </a:cxn>
                  <a:cxn ang="0">
                    <a:pos x="743" y="551"/>
                  </a:cxn>
                  <a:cxn ang="0">
                    <a:pos x="825" y="539"/>
                  </a:cxn>
                  <a:cxn ang="0">
                    <a:pos x="834" y="495"/>
                  </a:cxn>
                  <a:cxn ang="0">
                    <a:pos x="766" y="449"/>
                  </a:cxn>
                  <a:cxn ang="0">
                    <a:pos x="766" y="398"/>
                  </a:cxn>
                  <a:cxn ang="0">
                    <a:pos x="417" y="676"/>
                  </a:cxn>
                  <a:cxn ang="0">
                    <a:pos x="164" y="423"/>
                  </a:cxn>
                  <a:cxn ang="0">
                    <a:pos x="417" y="170"/>
                  </a:cxn>
                  <a:cxn ang="0">
                    <a:pos x="670" y="423"/>
                  </a:cxn>
                  <a:cxn ang="0">
                    <a:pos x="417" y="676"/>
                  </a:cxn>
                </a:cxnLst>
                <a:rect l="0" t="0" r="r" b="b"/>
                <a:pathLst>
                  <a:path w="835" h="846">
                    <a:moveTo>
                      <a:pt x="766" y="398"/>
                    </a:moveTo>
                    <a:cubicBezTo>
                      <a:pt x="835" y="351"/>
                      <a:pt x="835" y="351"/>
                      <a:pt x="835" y="351"/>
                    </a:cubicBezTo>
                    <a:cubicBezTo>
                      <a:pt x="824" y="307"/>
                      <a:pt x="824" y="307"/>
                      <a:pt x="824" y="307"/>
                    </a:cubicBezTo>
                    <a:cubicBezTo>
                      <a:pt x="743" y="295"/>
                      <a:pt x="743" y="295"/>
                      <a:pt x="743" y="295"/>
                    </a:cubicBezTo>
                    <a:cubicBezTo>
                      <a:pt x="721" y="249"/>
                      <a:pt x="721" y="249"/>
                      <a:pt x="721" y="249"/>
                    </a:cubicBezTo>
                    <a:cubicBezTo>
                      <a:pt x="762" y="177"/>
                      <a:pt x="762" y="177"/>
                      <a:pt x="762" y="177"/>
                    </a:cubicBezTo>
                    <a:cubicBezTo>
                      <a:pt x="734" y="142"/>
                      <a:pt x="734" y="142"/>
                      <a:pt x="734" y="142"/>
                    </a:cubicBezTo>
                    <a:cubicBezTo>
                      <a:pt x="655" y="167"/>
                      <a:pt x="655" y="167"/>
                      <a:pt x="655" y="167"/>
                    </a:cubicBezTo>
                    <a:cubicBezTo>
                      <a:pt x="615" y="134"/>
                      <a:pt x="615" y="134"/>
                      <a:pt x="615" y="134"/>
                    </a:cubicBezTo>
                    <a:cubicBezTo>
                      <a:pt x="622" y="52"/>
                      <a:pt x="622" y="52"/>
                      <a:pt x="622" y="52"/>
                    </a:cubicBezTo>
                    <a:cubicBezTo>
                      <a:pt x="581" y="33"/>
                      <a:pt x="581" y="33"/>
                      <a:pt x="581" y="33"/>
                    </a:cubicBezTo>
                    <a:cubicBezTo>
                      <a:pt x="520" y="89"/>
                      <a:pt x="520" y="89"/>
                      <a:pt x="520" y="89"/>
                    </a:cubicBezTo>
                    <a:cubicBezTo>
                      <a:pt x="470" y="77"/>
                      <a:pt x="470" y="77"/>
                      <a:pt x="470" y="77"/>
                    </a:cubicBezTo>
                    <a:cubicBezTo>
                      <a:pt x="440" y="0"/>
                      <a:pt x="440" y="0"/>
                      <a:pt x="440" y="0"/>
                    </a:cubicBezTo>
                    <a:cubicBezTo>
                      <a:pt x="395" y="0"/>
                      <a:pt x="395" y="0"/>
                      <a:pt x="395" y="0"/>
                    </a:cubicBezTo>
                    <a:cubicBezTo>
                      <a:pt x="365" y="77"/>
                      <a:pt x="365" y="77"/>
                      <a:pt x="365" y="77"/>
                    </a:cubicBezTo>
                    <a:cubicBezTo>
                      <a:pt x="315" y="88"/>
                      <a:pt x="315" y="88"/>
                      <a:pt x="315" y="88"/>
                    </a:cubicBezTo>
                    <a:cubicBezTo>
                      <a:pt x="254" y="32"/>
                      <a:pt x="254" y="32"/>
                      <a:pt x="254" y="32"/>
                    </a:cubicBezTo>
                    <a:cubicBezTo>
                      <a:pt x="214" y="52"/>
                      <a:pt x="214" y="52"/>
                      <a:pt x="214" y="52"/>
                    </a:cubicBezTo>
                    <a:cubicBezTo>
                      <a:pt x="220" y="134"/>
                      <a:pt x="220" y="134"/>
                      <a:pt x="220" y="134"/>
                    </a:cubicBezTo>
                    <a:cubicBezTo>
                      <a:pt x="180" y="166"/>
                      <a:pt x="180" y="166"/>
                      <a:pt x="180" y="166"/>
                    </a:cubicBezTo>
                    <a:cubicBezTo>
                      <a:pt x="101" y="141"/>
                      <a:pt x="101" y="141"/>
                      <a:pt x="101" y="141"/>
                    </a:cubicBezTo>
                    <a:cubicBezTo>
                      <a:pt x="73" y="177"/>
                      <a:pt x="73" y="177"/>
                      <a:pt x="73" y="177"/>
                    </a:cubicBezTo>
                    <a:cubicBezTo>
                      <a:pt x="114" y="248"/>
                      <a:pt x="114" y="248"/>
                      <a:pt x="114" y="248"/>
                    </a:cubicBezTo>
                    <a:cubicBezTo>
                      <a:pt x="92" y="294"/>
                      <a:pt x="92" y="294"/>
                      <a:pt x="92" y="294"/>
                    </a:cubicBezTo>
                    <a:cubicBezTo>
                      <a:pt x="10" y="307"/>
                      <a:pt x="10" y="307"/>
                      <a:pt x="10" y="307"/>
                    </a:cubicBezTo>
                    <a:cubicBezTo>
                      <a:pt x="0" y="350"/>
                      <a:pt x="0" y="350"/>
                      <a:pt x="0" y="350"/>
                    </a:cubicBezTo>
                    <a:cubicBezTo>
                      <a:pt x="69" y="397"/>
                      <a:pt x="69" y="397"/>
                      <a:pt x="69" y="397"/>
                    </a:cubicBezTo>
                    <a:cubicBezTo>
                      <a:pt x="68" y="448"/>
                      <a:pt x="68" y="448"/>
                      <a:pt x="68" y="448"/>
                    </a:cubicBezTo>
                    <a:cubicBezTo>
                      <a:pt x="0" y="495"/>
                      <a:pt x="0" y="495"/>
                      <a:pt x="0" y="495"/>
                    </a:cubicBezTo>
                    <a:cubicBezTo>
                      <a:pt x="10" y="538"/>
                      <a:pt x="10" y="538"/>
                      <a:pt x="10" y="538"/>
                    </a:cubicBezTo>
                    <a:cubicBezTo>
                      <a:pt x="92" y="551"/>
                      <a:pt x="92" y="551"/>
                      <a:pt x="92" y="551"/>
                    </a:cubicBezTo>
                    <a:cubicBezTo>
                      <a:pt x="114" y="597"/>
                      <a:pt x="114" y="597"/>
                      <a:pt x="114" y="597"/>
                    </a:cubicBezTo>
                    <a:cubicBezTo>
                      <a:pt x="72" y="669"/>
                      <a:pt x="72" y="669"/>
                      <a:pt x="72" y="669"/>
                    </a:cubicBezTo>
                    <a:cubicBezTo>
                      <a:pt x="101" y="704"/>
                      <a:pt x="101" y="704"/>
                      <a:pt x="101" y="704"/>
                    </a:cubicBezTo>
                    <a:cubicBezTo>
                      <a:pt x="180" y="679"/>
                      <a:pt x="180" y="679"/>
                      <a:pt x="180" y="679"/>
                    </a:cubicBezTo>
                    <a:cubicBezTo>
                      <a:pt x="219" y="711"/>
                      <a:pt x="219" y="711"/>
                      <a:pt x="219" y="711"/>
                    </a:cubicBezTo>
                    <a:cubicBezTo>
                      <a:pt x="213" y="794"/>
                      <a:pt x="213" y="794"/>
                      <a:pt x="213" y="794"/>
                    </a:cubicBezTo>
                    <a:cubicBezTo>
                      <a:pt x="254" y="813"/>
                      <a:pt x="254" y="813"/>
                      <a:pt x="254" y="813"/>
                    </a:cubicBezTo>
                    <a:cubicBezTo>
                      <a:pt x="314" y="757"/>
                      <a:pt x="314" y="757"/>
                      <a:pt x="314" y="757"/>
                    </a:cubicBezTo>
                    <a:cubicBezTo>
                      <a:pt x="365" y="769"/>
                      <a:pt x="365" y="769"/>
                      <a:pt x="365" y="769"/>
                    </a:cubicBezTo>
                    <a:cubicBezTo>
                      <a:pt x="395" y="846"/>
                      <a:pt x="395" y="846"/>
                      <a:pt x="395" y="846"/>
                    </a:cubicBezTo>
                    <a:cubicBezTo>
                      <a:pt x="440" y="845"/>
                      <a:pt x="440" y="845"/>
                      <a:pt x="440" y="845"/>
                    </a:cubicBezTo>
                    <a:cubicBezTo>
                      <a:pt x="470" y="768"/>
                      <a:pt x="470" y="768"/>
                      <a:pt x="470" y="768"/>
                    </a:cubicBezTo>
                    <a:cubicBezTo>
                      <a:pt x="520" y="757"/>
                      <a:pt x="520" y="757"/>
                      <a:pt x="520" y="757"/>
                    </a:cubicBezTo>
                    <a:cubicBezTo>
                      <a:pt x="580" y="814"/>
                      <a:pt x="580" y="814"/>
                      <a:pt x="580" y="814"/>
                    </a:cubicBezTo>
                    <a:cubicBezTo>
                      <a:pt x="621" y="794"/>
                      <a:pt x="621" y="794"/>
                      <a:pt x="621" y="794"/>
                    </a:cubicBezTo>
                    <a:cubicBezTo>
                      <a:pt x="615" y="711"/>
                      <a:pt x="615" y="711"/>
                      <a:pt x="615" y="711"/>
                    </a:cubicBezTo>
                    <a:cubicBezTo>
                      <a:pt x="655" y="680"/>
                      <a:pt x="655" y="680"/>
                      <a:pt x="655" y="680"/>
                    </a:cubicBezTo>
                    <a:cubicBezTo>
                      <a:pt x="734" y="704"/>
                      <a:pt x="734" y="704"/>
                      <a:pt x="734" y="704"/>
                    </a:cubicBezTo>
                    <a:cubicBezTo>
                      <a:pt x="761" y="669"/>
                      <a:pt x="761" y="669"/>
                      <a:pt x="761" y="669"/>
                    </a:cubicBezTo>
                    <a:cubicBezTo>
                      <a:pt x="720" y="597"/>
                      <a:pt x="720" y="597"/>
                      <a:pt x="720" y="597"/>
                    </a:cubicBezTo>
                    <a:cubicBezTo>
                      <a:pt x="743" y="551"/>
                      <a:pt x="743" y="551"/>
                      <a:pt x="743" y="551"/>
                    </a:cubicBezTo>
                    <a:cubicBezTo>
                      <a:pt x="825" y="539"/>
                      <a:pt x="825" y="539"/>
                      <a:pt x="825" y="539"/>
                    </a:cubicBezTo>
                    <a:cubicBezTo>
                      <a:pt x="834" y="495"/>
                      <a:pt x="834" y="495"/>
                      <a:pt x="834" y="495"/>
                    </a:cubicBezTo>
                    <a:cubicBezTo>
                      <a:pt x="766" y="449"/>
                      <a:pt x="766" y="449"/>
                      <a:pt x="766" y="449"/>
                    </a:cubicBezTo>
                    <a:lnTo>
                      <a:pt x="766" y="398"/>
                    </a:lnTo>
                    <a:close/>
                    <a:moveTo>
                      <a:pt x="417" y="676"/>
                    </a:moveTo>
                    <a:cubicBezTo>
                      <a:pt x="277" y="676"/>
                      <a:pt x="164" y="563"/>
                      <a:pt x="164" y="423"/>
                    </a:cubicBezTo>
                    <a:cubicBezTo>
                      <a:pt x="164" y="283"/>
                      <a:pt x="277" y="170"/>
                      <a:pt x="417" y="170"/>
                    </a:cubicBezTo>
                    <a:cubicBezTo>
                      <a:pt x="557" y="170"/>
                      <a:pt x="670" y="283"/>
                      <a:pt x="670" y="423"/>
                    </a:cubicBezTo>
                    <a:cubicBezTo>
                      <a:pt x="670" y="563"/>
                      <a:pt x="557" y="676"/>
                      <a:pt x="417" y="676"/>
                    </a:cubicBezTo>
                    <a:close/>
                  </a:path>
                </a:pathLst>
              </a:cu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  <a:sp3d extrusionH="165100"/>
            </p:spPr>
            <p:txBody>
              <a:bodyPr/>
              <a:lstStyle/>
              <a:p>
                <a:endParaRPr lang="de-DE" sz="5488">
                  <a:latin typeface="Calibri" panose="020F0502020204030204" pitchFamily="34" charset="0"/>
                </a:endParaRPr>
              </a:p>
            </p:txBody>
          </p:sp>
          <p:sp>
            <p:nvSpPr>
              <p:cNvPr id="31" name="Rad 30" descr="© INSCALE GmbH, 26.05.2010&#10;http://www.presentationload.com/"/>
              <p:cNvSpPr/>
              <p:nvPr/>
            </p:nvSpPr>
            <p:spPr>
              <a:xfrm>
                <a:off x="2254836" y="6541893"/>
                <a:ext cx="1131128" cy="1131128"/>
              </a:xfrm>
              <a:prstGeom prst="donut">
                <a:avLst>
                  <a:gd name="adj" fmla="val 10692"/>
                </a:avLst>
              </a:prstGeom>
              <a:blipFill>
                <a:blip r:embed="rId7" cstate="print"/>
                <a:stretch>
                  <a:fillRect b="-191"/>
                </a:stretch>
              </a:blipFill>
              <a:ln w="9525">
                <a:noFill/>
                <a:round/>
                <a:headEnd/>
                <a:tailEnd/>
              </a:ln>
              <a:sp3d extrusionH="165100"/>
            </p:spPr>
            <p:txBody>
              <a:bodyPr/>
              <a:lstStyle/>
              <a:p>
                <a:pPr>
                  <a:defRPr/>
                </a:pPr>
                <a:endParaRPr lang="de-DE" sz="5488">
                  <a:latin typeface="Calibri" panose="020F0502020204030204" pitchFamily="34" charset="0"/>
                </a:endParaRPr>
              </a:p>
            </p:txBody>
          </p:sp>
          <p:sp>
            <p:nvSpPr>
              <p:cNvPr id="32" name="Rad 31" descr="© INSCALE GmbH, 26.05.2010&#10;http://www.presentationload.com/"/>
              <p:cNvSpPr/>
              <p:nvPr/>
            </p:nvSpPr>
            <p:spPr>
              <a:xfrm>
                <a:off x="2368455" y="6639908"/>
                <a:ext cx="903891" cy="903893"/>
              </a:xfrm>
              <a:prstGeom prst="donut">
                <a:avLst>
                  <a:gd name="adj" fmla="val 30757"/>
                </a:avLst>
              </a:prstGeom>
              <a:blipFill>
                <a:blip r:embed="rId8" cstate="print"/>
                <a:stretch>
                  <a:fillRect b="-191"/>
                </a:stretch>
              </a:blipFill>
              <a:ln w="9525">
                <a:noFill/>
                <a:round/>
                <a:headEnd/>
                <a:tailEnd/>
              </a:ln>
              <a:sp3d z="-63500" extrusionH="38100"/>
            </p:spPr>
            <p:txBody>
              <a:bodyPr/>
              <a:lstStyle/>
              <a:p>
                <a:pPr>
                  <a:defRPr/>
                </a:pPr>
                <a:endParaRPr lang="de-DE" sz="5488"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14" name="Gruppieren 13"/>
            <p:cNvGrpSpPr/>
            <p:nvPr/>
          </p:nvGrpSpPr>
          <p:grpSpPr>
            <a:xfrm>
              <a:off x="3887531" y="-3029918"/>
              <a:ext cx="2217609" cy="2245708"/>
              <a:chOff x="1727200" y="5969000"/>
              <a:chExt cx="2217609" cy="2245708"/>
            </a:xfrm>
          </p:grpSpPr>
          <p:sp>
            <p:nvSpPr>
              <p:cNvPr id="25" name="Rad 24" descr="© INSCALE GmbH, 26.05.2010&#10;http://www.presentationload.com/"/>
              <p:cNvSpPr/>
              <p:nvPr/>
            </p:nvSpPr>
            <p:spPr>
              <a:xfrm>
                <a:off x="2121497" y="6377347"/>
                <a:ext cx="1429014" cy="1429014"/>
              </a:xfrm>
              <a:prstGeom prst="donut">
                <a:avLst>
                  <a:gd name="adj" fmla="val 29587"/>
                </a:avLst>
              </a:prstGeom>
              <a:solidFill>
                <a:schemeClr val="accent2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  <a:sp3d z="-127000" extrusionH="38100"/>
            </p:spPr>
            <p:txBody>
              <a:bodyPr/>
              <a:lstStyle/>
              <a:p>
                <a:pPr>
                  <a:defRPr/>
                </a:pPr>
                <a:endParaRPr lang="de-DE" sz="5488">
                  <a:latin typeface="Calibri" panose="020F0502020204030204" pitchFamily="34" charset="0"/>
                </a:endParaRPr>
              </a:p>
            </p:txBody>
          </p:sp>
          <p:sp>
            <p:nvSpPr>
              <p:cNvPr id="26" name="Freeform 31" descr="© INSCALE GmbH, 26.05.2010&#10;http://www.presentationload.com/"/>
              <p:cNvSpPr>
                <a:spLocks noEditPoints="1"/>
              </p:cNvSpPr>
              <p:nvPr/>
            </p:nvSpPr>
            <p:spPr bwMode="auto">
              <a:xfrm>
                <a:off x="1727200" y="5969000"/>
                <a:ext cx="2217609" cy="2245708"/>
              </a:xfrm>
              <a:custGeom>
                <a:avLst/>
                <a:gdLst/>
                <a:ahLst/>
                <a:cxnLst>
                  <a:cxn ang="0">
                    <a:pos x="766" y="398"/>
                  </a:cxn>
                  <a:cxn ang="0">
                    <a:pos x="835" y="351"/>
                  </a:cxn>
                  <a:cxn ang="0">
                    <a:pos x="824" y="307"/>
                  </a:cxn>
                  <a:cxn ang="0">
                    <a:pos x="743" y="295"/>
                  </a:cxn>
                  <a:cxn ang="0">
                    <a:pos x="721" y="249"/>
                  </a:cxn>
                  <a:cxn ang="0">
                    <a:pos x="762" y="177"/>
                  </a:cxn>
                  <a:cxn ang="0">
                    <a:pos x="734" y="142"/>
                  </a:cxn>
                  <a:cxn ang="0">
                    <a:pos x="655" y="167"/>
                  </a:cxn>
                  <a:cxn ang="0">
                    <a:pos x="615" y="134"/>
                  </a:cxn>
                  <a:cxn ang="0">
                    <a:pos x="622" y="52"/>
                  </a:cxn>
                  <a:cxn ang="0">
                    <a:pos x="581" y="33"/>
                  </a:cxn>
                  <a:cxn ang="0">
                    <a:pos x="520" y="89"/>
                  </a:cxn>
                  <a:cxn ang="0">
                    <a:pos x="470" y="77"/>
                  </a:cxn>
                  <a:cxn ang="0">
                    <a:pos x="440" y="0"/>
                  </a:cxn>
                  <a:cxn ang="0">
                    <a:pos x="395" y="0"/>
                  </a:cxn>
                  <a:cxn ang="0">
                    <a:pos x="365" y="77"/>
                  </a:cxn>
                  <a:cxn ang="0">
                    <a:pos x="315" y="88"/>
                  </a:cxn>
                  <a:cxn ang="0">
                    <a:pos x="254" y="32"/>
                  </a:cxn>
                  <a:cxn ang="0">
                    <a:pos x="214" y="52"/>
                  </a:cxn>
                  <a:cxn ang="0">
                    <a:pos x="220" y="134"/>
                  </a:cxn>
                  <a:cxn ang="0">
                    <a:pos x="180" y="166"/>
                  </a:cxn>
                  <a:cxn ang="0">
                    <a:pos x="101" y="141"/>
                  </a:cxn>
                  <a:cxn ang="0">
                    <a:pos x="73" y="177"/>
                  </a:cxn>
                  <a:cxn ang="0">
                    <a:pos x="114" y="248"/>
                  </a:cxn>
                  <a:cxn ang="0">
                    <a:pos x="92" y="294"/>
                  </a:cxn>
                  <a:cxn ang="0">
                    <a:pos x="10" y="307"/>
                  </a:cxn>
                  <a:cxn ang="0">
                    <a:pos x="0" y="350"/>
                  </a:cxn>
                  <a:cxn ang="0">
                    <a:pos x="69" y="397"/>
                  </a:cxn>
                  <a:cxn ang="0">
                    <a:pos x="68" y="448"/>
                  </a:cxn>
                  <a:cxn ang="0">
                    <a:pos x="0" y="495"/>
                  </a:cxn>
                  <a:cxn ang="0">
                    <a:pos x="10" y="538"/>
                  </a:cxn>
                  <a:cxn ang="0">
                    <a:pos x="92" y="551"/>
                  </a:cxn>
                  <a:cxn ang="0">
                    <a:pos x="114" y="597"/>
                  </a:cxn>
                  <a:cxn ang="0">
                    <a:pos x="72" y="669"/>
                  </a:cxn>
                  <a:cxn ang="0">
                    <a:pos x="101" y="704"/>
                  </a:cxn>
                  <a:cxn ang="0">
                    <a:pos x="180" y="679"/>
                  </a:cxn>
                  <a:cxn ang="0">
                    <a:pos x="219" y="711"/>
                  </a:cxn>
                  <a:cxn ang="0">
                    <a:pos x="213" y="794"/>
                  </a:cxn>
                  <a:cxn ang="0">
                    <a:pos x="254" y="813"/>
                  </a:cxn>
                  <a:cxn ang="0">
                    <a:pos x="314" y="757"/>
                  </a:cxn>
                  <a:cxn ang="0">
                    <a:pos x="365" y="769"/>
                  </a:cxn>
                  <a:cxn ang="0">
                    <a:pos x="395" y="846"/>
                  </a:cxn>
                  <a:cxn ang="0">
                    <a:pos x="440" y="845"/>
                  </a:cxn>
                  <a:cxn ang="0">
                    <a:pos x="470" y="768"/>
                  </a:cxn>
                  <a:cxn ang="0">
                    <a:pos x="520" y="757"/>
                  </a:cxn>
                  <a:cxn ang="0">
                    <a:pos x="580" y="814"/>
                  </a:cxn>
                  <a:cxn ang="0">
                    <a:pos x="621" y="794"/>
                  </a:cxn>
                  <a:cxn ang="0">
                    <a:pos x="615" y="711"/>
                  </a:cxn>
                  <a:cxn ang="0">
                    <a:pos x="655" y="680"/>
                  </a:cxn>
                  <a:cxn ang="0">
                    <a:pos x="734" y="704"/>
                  </a:cxn>
                  <a:cxn ang="0">
                    <a:pos x="761" y="669"/>
                  </a:cxn>
                  <a:cxn ang="0">
                    <a:pos x="720" y="597"/>
                  </a:cxn>
                  <a:cxn ang="0">
                    <a:pos x="743" y="551"/>
                  </a:cxn>
                  <a:cxn ang="0">
                    <a:pos x="825" y="539"/>
                  </a:cxn>
                  <a:cxn ang="0">
                    <a:pos x="834" y="495"/>
                  </a:cxn>
                  <a:cxn ang="0">
                    <a:pos x="766" y="449"/>
                  </a:cxn>
                  <a:cxn ang="0">
                    <a:pos x="766" y="398"/>
                  </a:cxn>
                  <a:cxn ang="0">
                    <a:pos x="417" y="676"/>
                  </a:cxn>
                  <a:cxn ang="0">
                    <a:pos x="164" y="423"/>
                  </a:cxn>
                  <a:cxn ang="0">
                    <a:pos x="417" y="170"/>
                  </a:cxn>
                  <a:cxn ang="0">
                    <a:pos x="670" y="423"/>
                  </a:cxn>
                  <a:cxn ang="0">
                    <a:pos x="417" y="676"/>
                  </a:cxn>
                </a:cxnLst>
                <a:rect l="0" t="0" r="r" b="b"/>
                <a:pathLst>
                  <a:path w="835" h="846">
                    <a:moveTo>
                      <a:pt x="766" y="398"/>
                    </a:moveTo>
                    <a:cubicBezTo>
                      <a:pt x="835" y="351"/>
                      <a:pt x="835" y="351"/>
                      <a:pt x="835" y="351"/>
                    </a:cubicBezTo>
                    <a:cubicBezTo>
                      <a:pt x="824" y="307"/>
                      <a:pt x="824" y="307"/>
                      <a:pt x="824" y="307"/>
                    </a:cubicBezTo>
                    <a:cubicBezTo>
                      <a:pt x="743" y="295"/>
                      <a:pt x="743" y="295"/>
                      <a:pt x="743" y="295"/>
                    </a:cubicBezTo>
                    <a:cubicBezTo>
                      <a:pt x="721" y="249"/>
                      <a:pt x="721" y="249"/>
                      <a:pt x="721" y="249"/>
                    </a:cubicBezTo>
                    <a:cubicBezTo>
                      <a:pt x="762" y="177"/>
                      <a:pt x="762" y="177"/>
                      <a:pt x="762" y="177"/>
                    </a:cubicBezTo>
                    <a:cubicBezTo>
                      <a:pt x="734" y="142"/>
                      <a:pt x="734" y="142"/>
                      <a:pt x="734" y="142"/>
                    </a:cubicBezTo>
                    <a:cubicBezTo>
                      <a:pt x="655" y="167"/>
                      <a:pt x="655" y="167"/>
                      <a:pt x="655" y="167"/>
                    </a:cubicBezTo>
                    <a:cubicBezTo>
                      <a:pt x="615" y="134"/>
                      <a:pt x="615" y="134"/>
                      <a:pt x="615" y="134"/>
                    </a:cubicBezTo>
                    <a:cubicBezTo>
                      <a:pt x="622" y="52"/>
                      <a:pt x="622" y="52"/>
                      <a:pt x="622" y="52"/>
                    </a:cubicBezTo>
                    <a:cubicBezTo>
                      <a:pt x="581" y="33"/>
                      <a:pt x="581" y="33"/>
                      <a:pt x="581" y="33"/>
                    </a:cubicBezTo>
                    <a:cubicBezTo>
                      <a:pt x="520" y="89"/>
                      <a:pt x="520" y="89"/>
                      <a:pt x="520" y="89"/>
                    </a:cubicBezTo>
                    <a:cubicBezTo>
                      <a:pt x="470" y="77"/>
                      <a:pt x="470" y="77"/>
                      <a:pt x="470" y="77"/>
                    </a:cubicBezTo>
                    <a:cubicBezTo>
                      <a:pt x="440" y="0"/>
                      <a:pt x="440" y="0"/>
                      <a:pt x="440" y="0"/>
                    </a:cubicBezTo>
                    <a:cubicBezTo>
                      <a:pt x="395" y="0"/>
                      <a:pt x="395" y="0"/>
                      <a:pt x="395" y="0"/>
                    </a:cubicBezTo>
                    <a:cubicBezTo>
                      <a:pt x="365" y="77"/>
                      <a:pt x="365" y="77"/>
                      <a:pt x="365" y="77"/>
                    </a:cubicBezTo>
                    <a:cubicBezTo>
                      <a:pt x="315" y="88"/>
                      <a:pt x="315" y="88"/>
                      <a:pt x="315" y="88"/>
                    </a:cubicBezTo>
                    <a:cubicBezTo>
                      <a:pt x="254" y="32"/>
                      <a:pt x="254" y="32"/>
                      <a:pt x="254" y="32"/>
                    </a:cubicBezTo>
                    <a:cubicBezTo>
                      <a:pt x="214" y="52"/>
                      <a:pt x="214" y="52"/>
                      <a:pt x="214" y="52"/>
                    </a:cubicBezTo>
                    <a:cubicBezTo>
                      <a:pt x="220" y="134"/>
                      <a:pt x="220" y="134"/>
                      <a:pt x="220" y="134"/>
                    </a:cubicBezTo>
                    <a:cubicBezTo>
                      <a:pt x="180" y="166"/>
                      <a:pt x="180" y="166"/>
                      <a:pt x="180" y="166"/>
                    </a:cubicBezTo>
                    <a:cubicBezTo>
                      <a:pt x="101" y="141"/>
                      <a:pt x="101" y="141"/>
                      <a:pt x="101" y="141"/>
                    </a:cubicBezTo>
                    <a:cubicBezTo>
                      <a:pt x="73" y="177"/>
                      <a:pt x="73" y="177"/>
                      <a:pt x="73" y="177"/>
                    </a:cubicBezTo>
                    <a:cubicBezTo>
                      <a:pt x="114" y="248"/>
                      <a:pt x="114" y="248"/>
                      <a:pt x="114" y="248"/>
                    </a:cubicBezTo>
                    <a:cubicBezTo>
                      <a:pt x="92" y="294"/>
                      <a:pt x="92" y="294"/>
                      <a:pt x="92" y="294"/>
                    </a:cubicBezTo>
                    <a:cubicBezTo>
                      <a:pt x="10" y="307"/>
                      <a:pt x="10" y="307"/>
                      <a:pt x="10" y="307"/>
                    </a:cubicBezTo>
                    <a:cubicBezTo>
                      <a:pt x="0" y="350"/>
                      <a:pt x="0" y="350"/>
                      <a:pt x="0" y="350"/>
                    </a:cubicBezTo>
                    <a:cubicBezTo>
                      <a:pt x="69" y="397"/>
                      <a:pt x="69" y="397"/>
                      <a:pt x="69" y="397"/>
                    </a:cubicBezTo>
                    <a:cubicBezTo>
                      <a:pt x="68" y="448"/>
                      <a:pt x="68" y="448"/>
                      <a:pt x="68" y="448"/>
                    </a:cubicBezTo>
                    <a:cubicBezTo>
                      <a:pt x="0" y="495"/>
                      <a:pt x="0" y="495"/>
                      <a:pt x="0" y="495"/>
                    </a:cubicBezTo>
                    <a:cubicBezTo>
                      <a:pt x="10" y="538"/>
                      <a:pt x="10" y="538"/>
                      <a:pt x="10" y="538"/>
                    </a:cubicBezTo>
                    <a:cubicBezTo>
                      <a:pt x="92" y="551"/>
                      <a:pt x="92" y="551"/>
                      <a:pt x="92" y="551"/>
                    </a:cubicBezTo>
                    <a:cubicBezTo>
                      <a:pt x="114" y="597"/>
                      <a:pt x="114" y="597"/>
                      <a:pt x="114" y="597"/>
                    </a:cubicBezTo>
                    <a:cubicBezTo>
                      <a:pt x="72" y="669"/>
                      <a:pt x="72" y="669"/>
                      <a:pt x="72" y="669"/>
                    </a:cubicBezTo>
                    <a:cubicBezTo>
                      <a:pt x="101" y="704"/>
                      <a:pt x="101" y="704"/>
                      <a:pt x="101" y="704"/>
                    </a:cubicBezTo>
                    <a:cubicBezTo>
                      <a:pt x="180" y="679"/>
                      <a:pt x="180" y="679"/>
                      <a:pt x="180" y="679"/>
                    </a:cubicBezTo>
                    <a:cubicBezTo>
                      <a:pt x="219" y="711"/>
                      <a:pt x="219" y="711"/>
                      <a:pt x="219" y="711"/>
                    </a:cubicBezTo>
                    <a:cubicBezTo>
                      <a:pt x="213" y="794"/>
                      <a:pt x="213" y="794"/>
                      <a:pt x="213" y="794"/>
                    </a:cubicBezTo>
                    <a:cubicBezTo>
                      <a:pt x="254" y="813"/>
                      <a:pt x="254" y="813"/>
                      <a:pt x="254" y="813"/>
                    </a:cubicBezTo>
                    <a:cubicBezTo>
                      <a:pt x="314" y="757"/>
                      <a:pt x="314" y="757"/>
                      <a:pt x="314" y="757"/>
                    </a:cubicBezTo>
                    <a:cubicBezTo>
                      <a:pt x="365" y="769"/>
                      <a:pt x="365" y="769"/>
                      <a:pt x="365" y="769"/>
                    </a:cubicBezTo>
                    <a:cubicBezTo>
                      <a:pt x="395" y="846"/>
                      <a:pt x="395" y="846"/>
                      <a:pt x="395" y="846"/>
                    </a:cubicBezTo>
                    <a:cubicBezTo>
                      <a:pt x="440" y="845"/>
                      <a:pt x="440" y="845"/>
                      <a:pt x="440" y="845"/>
                    </a:cubicBezTo>
                    <a:cubicBezTo>
                      <a:pt x="470" y="768"/>
                      <a:pt x="470" y="768"/>
                      <a:pt x="470" y="768"/>
                    </a:cubicBezTo>
                    <a:cubicBezTo>
                      <a:pt x="520" y="757"/>
                      <a:pt x="520" y="757"/>
                      <a:pt x="520" y="757"/>
                    </a:cubicBezTo>
                    <a:cubicBezTo>
                      <a:pt x="580" y="814"/>
                      <a:pt x="580" y="814"/>
                      <a:pt x="580" y="814"/>
                    </a:cubicBezTo>
                    <a:cubicBezTo>
                      <a:pt x="621" y="794"/>
                      <a:pt x="621" y="794"/>
                      <a:pt x="621" y="794"/>
                    </a:cubicBezTo>
                    <a:cubicBezTo>
                      <a:pt x="615" y="711"/>
                      <a:pt x="615" y="711"/>
                      <a:pt x="615" y="711"/>
                    </a:cubicBezTo>
                    <a:cubicBezTo>
                      <a:pt x="655" y="680"/>
                      <a:pt x="655" y="680"/>
                      <a:pt x="655" y="680"/>
                    </a:cubicBezTo>
                    <a:cubicBezTo>
                      <a:pt x="734" y="704"/>
                      <a:pt x="734" y="704"/>
                      <a:pt x="734" y="704"/>
                    </a:cubicBezTo>
                    <a:cubicBezTo>
                      <a:pt x="761" y="669"/>
                      <a:pt x="761" y="669"/>
                      <a:pt x="761" y="669"/>
                    </a:cubicBezTo>
                    <a:cubicBezTo>
                      <a:pt x="720" y="597"/>
                      <a:pt x="720" y="597"/>
                      <a:pt x="720" y="597"/>
                    </a:cubicBezTo>
                    <a:cubicBezTo>
                      <a:pt x="743" y="551"/>
                      <a:pt x="743" y="551"/>
                      <a:pt x="743" y="551"/>
                    </a:cubicBezTo>
                    <a:cubicBezTo>
                      <a:pt x="825" y="539"/>
                      <a:pt x="825" y="539"/>
                      <a:pt x="825" y="539"/>
                    </a:cubicBezTo>
                    <a:cubicBezTo>
                      <a:pt x="834" y="495"/>
                      <a:pt x="834" y="495"/>
                      <a:pt x="834" y="495"/>
                    </a:cubicBezTo>
                    <a:cubicBezTo>
                      <a:pt x="766" y="449"/>
                      <a:pt x="766" y="449"/>
                      <a:pt x="766" y="449"/>
                    </a:cubicBezTo>
                    <a:lnTo>
                      <a:pt x="766" y="398"/>
                    </a:lnTo>
                    <a:close/>
                    <a:moveTo>
                      <a:pt x="417" y="676"/>
                    </a:moveTo>
                    <a:cubicBezTo>
                      <a:pt x="277" y="676"/>
                      <a:pt x="164" y="563"/>
                      <a:pt x="164" y="423"/>
                    </a:cubicBezTo>
                    <a:cubicBezTo>
                      <a:pt x="164" y="283"/>
                      <a:pt x="277" y="170"/>
                      <a:pt x="417" y="170"/>
                    </a:cubicBezTo>
                    <a:cubicBezTo>
                      <a:pt x="557" y="170"/>
                      <a:pt x="670" y="283"/>
                      <a:pt x="670" y="423"/>
                    </a:cubicBezTo>
                    <a:cubicBezTo>
                      <a:pt x="670" y="563"/>
                      <a:pt x="557" y="676"/>
                      <a:pt x="417" y="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sp3d extrusionH="165100"/>
            </p:spPr>
            <p:txBody>
              <a:bodyPr/>
              <a:lstStyle/>
              <a:p>
                <a:pPr>
                  <a:defRPr/>
                </a:pPr>
                <a:endParaRPr lang="de-DE" sz="5488">
                  <a:latin typeface="Calibri" panose="020F0502020204030204" pitchFamily="34" charset="0"/>
                </a:endParaRPr>
              </a:p>
            </p:txBody>
          </p:sp>
          <p:sp>
            <p:nvSpPr>
              <p:cNvPr id="27" name="Rad 26" descr="© INSCALE GmbH, 26.05.2010&#10;http://www.presentationload.com/"/>
              <p:cNvSpPr/>
              <p:nvPr/>
            </p:nvSpPr>
            <p:spPr>
              <a:xfrm>
                <a:off x="2270440" y="6526290"/>
                <a:ext cx="1131128" cy="1131128"/>
              </a:xfrm>
              <a:prstGeom prst="donut">
                <a:avLst>
                  <a:gd name="adj" fmla="val 10692"/>
                </a:avLst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sp3d extrusionH="165100"/>
            </p:spPr>
            <p:txBody>
              <a:bodyPr/>
              <a:lstStyle/>
              <a:p>
                <a:pPr>
                  <a:defRPr/>
                </a:pPr>
                <a:endParaRPr lang="de-DE" sz="5488">
                  <a:latin typeface="Calibri" panose="020F0502020204030204" pitchFamily="34" charset="0"/>
                </a:endParaRPr>
              </a:p>
            </p:txBody>
          </p:sp>
          <p:sp>
            <p:nvSpPr>
              <p:cNvPr id="28" name="Rad 27" descr="© INSCALE GmbH, 26.05.2010&#10;http://www.presentationload.com/"/>
              <p:cNvSpPr/>
              <p:nvPr/>
            </p:nvSpPr>
            <p:spPr>
              <a:xfrm>
                <a:off x="2384058" y="6639908"/>
                <a:ext cx="903892" cy="903892"/>
              </a:xfrm>
              <a:prstGeom prst="donut">
                <a:avLst>
                  <a:gd name="adj" fmla="val 30757"/>
                </a:avLst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sp3d z="-63500" extrusionH="38100"/>
            </p:spPr>
            <p:txBody>
              <a:bodyPr/>
              <a:lstStyle/>
              <a:p>
                <a:pPr>
                  <a:defRPr/>
                </a:pPr>
                <a:endParaRPr lang="de-DE" sz="5488"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15" name="Gruppieren 14"/>
            <p:cNvGrpSpPr/>
            <p:nvPr/>
          </p:nvGrpSpPr>
          <p:grpSpPr>
            <a:xfrm>
              <a:off x="5974514" y="-2043473"/>
              <a:ext cx="1329049" cy="1345889"/>
              <a:chOff x="1727200" y="5969000"/>
              <a:chExt cx="2217609" cy="2245708"/>
            </a:xfrm>
          </p:grpSpPr>
          <p:sp>
            <p:nvSpPr>
              <p:cNvPr id="21" name="Rad 20" descr="© INSCALE GmbH, 26.05.2010&#10;http://www.presentationload.com/"/>
              <p:cNvSpPr/>
              <p:nvPr/>
            </p:nvSpPr>
            <p:spPr>
              <a:xfrm>
                <a:off x="2121497" y="6377347"/>
                <a:ext cx="1429014" cy="1429014"/>
              </a:xfrm>
              <a:prstGeom prst="donut">
                <a:avLst>
                  <a:gd name="adj" fmla="val 29587"/>
                </a:avLst>
              </a:prstGeom>
              <a:blipFill>
                <a:blip r:embed="rId6" cstate="print"/>
                <a:stretch>
                  <a:fillRect b="-191"/>
                </a:stretch>
              </a:blipFill>
              <a:ln w="9525">
                <a:noFill/>
                <a:round/>
                <a:headEnd/>
                <a:tailEnd/>
              </a:ln>
              <a:sp3d z="-127000" extrusionH="38100"/>
            </p:spPr>
            <p:txBody>
              <a:bodyPr/>
              <a:lstStyle/>
              <a:p>
                <a:pPr>
                  <a:defRPr/>
                </a:pPr>
                <a:endParaRPr lang="de-DE" sz="5488">
                  <a:latin typeface="Calibri" panose="020F0502020204030204" pitchFamily="34" charset="0"/>
                </a:endParaRPr>
              </a:p>
            </p:txBody>
          </p:sp>
          <p:sp>
            <p:nvSpPr>
              <p:cNvPr id="22" name="Freeform 31" descr="© INSCALE GmbH, 26.05.2010&#10;http://www.presentationload.com/"/>
              <p:cNvSpPr>
                <a:spLocks noEditPoints="1"/>
              </p:cNvSpPr>
              <p:nvPr/>
            </p:nvSpPr>
            <p:spPr bwMode="auto">
              <a:xfrm>
                <a:off x="1727200" y="5969000"/>
                <a:ext cx="2217609" cy="2245708"/>
              </a:xfrm>
              <a:custGeom>
                <a:avLst/>
                <a:gdLst/>
                <a:ahLst/>
                <a:cxnLst>
                  <a:cxn ang="0">
                    <a:pos x="766" y="398"/>
                  </a:cxn>
                  <a:cxn ang="0">
                    <a:pos x="835" y="351"/>
                  </a:cxn>
                  <a:cxn ang="0">
                    <a:pos x="824" y="307"/>
                  </a:cxn>
                  <a:cxn ang="0">
                    <a:pos x="743" y="295"/>
                  </a:cxn>
                  <a:cxn ang="0">
                    <a:pos x="721" y="249"/>
                  </a:cxn>
                  <a:cxn ang="0">
                    <a:pos x="762" y="177"/>
                  </a:cxn>
                  <a:cxn ang="0">
                    <a:pos x="734" y="142"/>
                  </a:cxn>
                  <a:cxn ang="0">
                    <a:pos x="655" y="167"/>
                  </a:cxn>
                  <a:cxn ang="0">
                    <a:pos x="615" y="134"/>
                  </a:cxn>
                  <a:cxn ang="0">
                    <a:pos x="622" y="52"/>
                  </a:cxn>
                  <a:cxn ang="0">
                    <a:pos x="581" y="33"/>
                  </a:cxn>
                  <a:cxn ang="0">
                    <a:pos x="520" y="89"/>
                  </a:cxn>
                  <a:cxn ang="0">
                    <a:pos x="470" y="77"/>
                  </a:cxn>
                  <a:cxn ang="0">
                    <a:pos x="440" y="0"/>
                  </a:cxn>
                  <a:cxn ang="0">
                    <a:pos x="395" y="0"/>
                  </a:cxn>
                  <a:cxn ang="0">
                    <a:pos x="365" y="77"/>
                  </a:cxn>
                  <a:cxn ang="0">
                    <a:pos x="315" y="88"/>
                  </a:cxn>
                  <a:cxn ang="0">
                    <a:pos x="254" y="32"/>
                  </a:cxn>
                  <a:cxn ang="0">
                    <a:pos x="214" y="52"/>
                  </a:cxn>
                  <a:cxn ang="0">
                    <a:pos x="220" y="134"/>
                  </a:cxn>
                  <a:cxn ang="0">
                    <a:pos x="180" y="166"/>
                  </a:cxn>
                  <a:cxn ang="0">
                    <a:pos x="101" y="141"/>
                  </a:cxn>
                  <a:cxn ang="0">
                    <a:pos x="73" y="177"/>
                  </a:cxn>
                  <a:cxn ang="0">
                    <a:pos x="114" y="248"/>
                  </a:cxn>
                  <a:cxn ang="0">
                    <a:pos x="92" y="294"/>
                  </a:cxn>
                  <a:cxn ang="0">
                    <a:pos x="10" y="307"/>
                  </a:cxn>
                  <a:cxn ang="0">
                    <a:pos x="0" y="350"/>
                  </a:cxn>
                  <a:cxn ang="0">
                    <a:pos x="69" y="397"/>
                  </a:cxn>
                  <a:cxn ang="0">
                    <a:pos x="68" y="448"/>
                  </a:cxn>
                  <a:cxn ang="0">
                    <a:pos x="0" y="495"/>
                  </a:cxn>
                  <a:cxn ang="0">
                    <a:pos x="10" y="538"/>
                  </a:cxn>
                  <a:cxn ang="0">
                    <a:pos x="92" y="551"/>
                  </a:cxn>
                  <a:cxn ang="0">
                    <a:pos x="114" y="597"/>
                  </a:cxn>
                  <a:cxn ang="0">
                    <a:pos x="72" y="669"/>
                  </a:cxn>
                  <a:cxn ang="0">
                    <a:pos x="101" y="704"/>
                  </a:cxn>
                  <a:cxn ang="0">
                    <a:pos x="180" y="679"/>
                  </a:cxn>
                  <a:cxn ang="0">
                    <a:pos x="219" y="711"/>
                  </a:cxn>
                  <a:cxn ang="0">
                    <a:pos x="213" y="794"/>
                  </a:cxn>
                  <a:cxn ang="0">
                    <a:pos x="254" y="813"/>
                  </a:cxn>
                  <a:cxn ang="0">
                    <a:pos x="314" y="757"/>
                  </a:cxn>
                  <a:cxn ang="0">
                    <a:pos x="365" y="769"/>
                  </a:cxn>
                  <a:cxn ang="0">
                    <a:pos x="395" y="846"/>
                  </a:cxn>
                  <a:cxn ang="0">
                    <a:pos x="440" y="845"/>
                  </a:cxn>
                  <a:cxn ang="0">
                    <a:pos x="470" y="768"/>
                  </a:cxn>
                  <a:cxn ang="0">
                    <a:pos x="520" y="757"/>
                  </a:cxn>
                  <a:cxn ang="0">
                    <a:pos x="580" y="814"/>
                  </a:cxn>
                  <a:cxn ang="0">
                    <a:pos x="621" y="794"/>
                  </a:cxn>
                  <a:cxn ang="0">
                    <a:pos x="615" y="711"/>
                  </a:cxn>
                  <a:cxn ang="0">
                    <a:pos x="655" y="680"/>
                  </a:cxn>
                  <a:cxn ang="0">
                    <a:pos x="734" y="704"/>
                  </a:cxn>
                  <a:cxn ang="0">
                    <a:pos x="761" y="669"/>
                  </a:cxn>
                  <a:cxn ang="0">
                    <a:pos x="720" y="597"/>
                  </a:cxn>
                  <a:cxn ang="0">
                    <a:pos x="743" y="551"/>
                  </a:cxn>
                  <a:cxn ang="0">
                    <a:pos x="825" y="539"/>
                  </a:cxn>
                  <a:cxn ang="0">
                    <a:pos x="834" y="495"/>
                  </a:cxn>
                  <a:cxn ang="0">
                    <a:pos x="766" y="449"/>
                  </a:cxn>
                  <a:cxn ang="0">
                    <a:pos x="766" y="398"/>
                  </a:cxn>
                  <a:cxn ang="0">
                    <a:pos x="417" y="676"/>
                  </a:cxn>
                  <a:cxn ang="0">
                    <a:pos x="164" y="423"/>
                  </a:cxn>
                  <a:cxn ang="0">
                    <a:pos x="417" y="170"/>
                  </a:cxn>
                  <a:cxn ang="0">
                    <a:pos x="670" y="423"/>
                  </a:cxn>
                  <a:cxn ang="0">
                    <a:pos x="417" y="676"/>
                  </a:cxn>
                </a:cxnLst>
                <a:rect l="0" t="0" r="r" b="b"/>
                <a:pathLst>
                  <a:path w="835" h="846">
                    <a:moveTo>
                      <a:pt x="766" y="398"/>
                    </a:moveTo>
                    <a:cubicBezTo>
                      <a:pt x="835" y="351"/>
                      <a:pt x="835" y="351"/>
                      <a:pt x="835" y="351"/>
                    </a:cubicBezTo>
                    <a:cubicBezTo>
                      <a:pt x="824" y="307"/>
                      <a:pt x="824" y="307"/>
                      <a:pt x="824" y="307"/>
                    </a:cubicBezTo>
                    <a:cubicBezTo>
                      <a:pt x="743" y="295"/>
                      <a:pt x="743" y="295"/>
                      <a:pt x="743" y="295"/>
                    </a:cubicBezTo>
                    <a:cubicBezTo>
                      <a:pt x="721" y="249"/>
                      <a:pt x="721" y="249"/>
                      <a:pt x="721" y="249"/>
                    </a:cubicBezTo>
                    <a:cubicBezTo>
                      <a:pt x="762" y="177"/>
                      <a:pt x="762" y="177"/>
                      <a:pt x="762" y="177"/>
                    </a:cubicBezTo>
                    <a:cubicBezTo>
                      <a:pt x="734" y="142"/>
                      <a:pt x="734" y="142"/>
                      <a:pt x="734" y="142"/>
                    </a:cubicBezTo>
                    <a:cubicBezTo>
                      <a:pt x="655" y="167"/>
                      <a:pt x="655" y="167"/>
                      <a:pt x="655" y="167"/>
                    </a:cubicBezTo>
                    <a:cubicBezTo>
                      <a:pt x="615" y="134"/>
                      <a:pt x="615" y="134"/>
                      <a:pt x="615" y="134"/>
                    </a:cubicBezTo>
                    <a:cubicBezTo>
                      <a:pt x="622" y="52"/>
                      <a:pt x="622" y="52"/>
                      <a:pt x="622" y="52"/>
                    </a:cubicBezTo>
                    <a:cubicBezTo>
                      <a:pt x="581" y="33"/>
                      <a:pt x="581" y="33"/>
                      <a:pt x="581" y="33"/>
                    </a:cubicBezTo>
                    <a:cubicBezTo>
                      <a:pt x="520" y="89"/>
                      <a:pt x="520" y="89"/>
                      <a:pt x="520" y="89"/>
                    </a:cubicBezTo>
                    <a:cubicBezTo>
                      <a:pt x="470" y="77"/>
                      <a:pt x="470" y="77"/>
                      <a:pt x="470" y="77"/>
                    </a:cubicBezTo>
                    <a:cubicBezTo>
                      <a:pt x="440" y="0"/>
                      <a:pt x="440" y="0"/>
                      <a:pt x="440" y="0"/>
                    </a:cubicBezTo>
                    <a:cubicBezTo>
                      <a:pt x="395" y="0"/>
                      <a:pt x="395" y="0"/>
                      <a:pt x="395" y="0"/>
                    </a:cubicBezTo>
                    <a:cubicBezTo>
                      <a:pt x="365" y="77"/>
                      <a:pt x="365" y="77"/>
                      <a:pt x="365" y="77"/>
                    </a:cubicBezTo>
                    <a:cubicBezTo>
                      <a:pt x="315" y="88"/>
                      <a:pt x="315" y="88"/>
                      <a:pt x="315" y="88"/>
                    </a:cubicBezTo>
                    <a:cubicBezTo>
                      <a:pt x="254" y="32"/>
                      <a:pt x="254" y="32"/>
                      <a:pt x="254" y="32"/>
                    </a:cubicBezTo>
                    <a:cubicBezTo>
                      <a:pt x="214" y="52"/>
                      <a:pt x="214" y="52"/>
                      <a:pt x="214" y="52"/>
                    </a:cubicBezTo>
                    <a:cubicBezTo>
                      <a:pt x="220" y="134"/>
                      <a:pt x="220" y="134"/>
                      <a:pt x="220" y="134"/>
                    </a:cubicBezTo>
                    <a:cubicBezTo>
                      <a:pt x="180" y="166"/>
                      <a:pt x="180" y="166"/>
                      <a:pt x="180" y="166"/>
                    </a:cubicBezTo>
                    <a:cubicBezTo>
                      <a:pt x="101" y="141"/>
                      <a:pt x="101" y="141"/>
                      <a:pt x="101" y="141"/>
                    </a:cubicBezTo>
                    <a:cubicBezTo>
                      <a:pt x="73" y="177"/>
                      <a:pt x="73" y="177"/>
                      <a:pt x="73" y="177"/>
                    </a:cubicBezTo>
                    <a:cubicBezTo>
                      <a:pt x="114" y="248"/>
                      <a:pt x="114" y="248"/>
                      <a:pt x="114" y="248"/>
                    </a:cubicBezTo>
                    <a:cubicBezTo>
                      <a:pt x="92" y="294"/>
                      <a:pt x="92" y="294"/>
                      <a:pt x="92" y="294"/>
                    </a:cubicBezTo>
                    <a:cubicBezTo>
                      <a:pt x="10" y="307"/>
                      <a:pt x="10" y="307"/>
                      <a:pt x="10" y="307"/>
                    </a:cubicBezTo>
                    <a:cubicBezTo>
                      <a:pt x="0" y="350"/>
                      <a:pt x="0" y="350"/>
                      <a:pt x="0" y="350"/>
                    </a:cubicBezTo>
                    <a:cubicBezTo>
                      <a:pt x="69" y="397"/>
                      <a:pt x="69" y="397"/>
                      <a:pt x="69" y="397"/>
                    </a:cubicBezTo>
                    <a:cubicBezTo>
                      <a:pt x="68" y="448"/>
                      <a:pt x="68" y="448"/>
                      <a:pt x="68" y="448"/>
                    </a:cubicBezTo>
                    <a:cubicBezTo>
                      <a:pt x="0" y="495"/>
                      <a:pt x="0" y="495"/>
                      <a:pt x="0" y="495"/>
                    </a:cubicBezTo>
                    <a:cubicBezTo>
                      <a:pt x="10" y="538"/>
                      <a:pt x="10" y="538"/>
                      <a:pt x="10" y="538"/>
                    </a:cubicBezTo>
                    <a:cubicBezTo>
                      <a:pt x="92" y="551"/>
                      <a:pt x="92" y="551"/>
                      <a:pt x="92" y="551"/>
                    </a:cubicBezTo>
                    <a:cubicBezTo>
                      <a:pt x="114" y="597"/>
                      <a:pt x="114" y="597"/>
                      <a:pt x="114" y="597"/>
                    </a:cubicBezTo>
                    <a:cubicBezTo>
                      <a:pt x="72" y="669"/>
                      <a:pt x="72" y="669"/>
                      <a:pt x="72" y="669"/>
                    </a:cubicBezTo>
                    <a:cubicBezTo>
                      <a:pt x="101" y="704"/>
                      <a:pt x="101" y="704"/>
                      <a:pt x="101" y="704"/>
                    </a:cubicBezTo>
                    <a:cubicBezTo>
                      <a:pt x="180" y="679"/>
                      <a:pt x="180" y="679"/>
                      <a:pt x="180" y="679"/>
                    </a:cubicBezTo>
                    <a:cubicBezTo>
                      <a:pt x="219" y="711"/>
                      <a:pt x="219" y="711"/>
                      <a:pt x="219" y="711"/>
                    </a:cubicBezTo>
                    <a:cubicBezTo>
                      <a:pt x="213" y="794"/>
                      <a:pt x="213" y="794"/>
                      <a:pt x="213" y="794"/>
                    </a:cubicBezTo>
                    <a:cubicBezTo>
                      <a:pt x="254" y="813"/>
                      <a:pt x="254" y="813"/>
                      <a:pt x="254" y="813"/>
                    </a:cubicBezTo>
                    <a:cubicBezTo>
                      <a:pt x="314" y="757"/>
                      <a:pt x="314" y="757"/>
                      <a:pt x="314" y="757"/>
                    </a:cubicBezTo>
                    <a:cubicBezTo>
                      <a:pt x="365" y="769"/>
                      <a:pt x="365" y="769"/>
                      <a:pt x="365" y="769"/>
                    </a:cubicBezTo>
                    <a:cubicBezTo>
                      <a:pt x="395" y="846"/>
                      <a:pt x="395" y="846"/>
                      <a:pt x="395" y="846"/>
                    </a:cubicBezTo>
                    <a:cubicBezTo>
                      <a:pt x="440" y="845"/>
                      <a:pt x="440" y="845"/>
                      <a:pt x="440" y="845"/>
                    </a:cubicBezTo>
                    <a:cubicBezTo>
                      <a:pt x="470" y="768"/>
                      <a:pt x="470" y="768"/>
                      <a:pt x="470" y="768"/>
                    </a:cubicBezTo>
                    <a:cubicBezTo>
                      <a:pt x="520" y="757"/>
                      <a:pt x="520" y="757"/>
                      <a:pt x="520" y="757"/>
                    </a:cubicBezTo>
                    <a:cubicBezTo>
                      <a:pt x="580" y="814"/>
                      <a:pt x="580" y="814"/>
                      <a:pt x="580" y="814"/>
                    </a:cubicBezTo>
                    <a:cubicBezTo>
                      <a:pt x="621" y="794"/>
                      <a:pt x="621" y="794"/>
                      <a:pt x="621" y="794"/>
                    </a:cubicBezTo>
                    <a:cubicBezTo>
                      <a:pt x="615" y="711"/>
                      <a:pt x="615" y="711"/>
                      <a:pt x="615" y="711"/>
                    </a:cubicBezTo>
                    <a:cubicBezTo>
                      <a:pt x="655" y="680"/>
                      <a:pt x="655" y="680"/>
                      <a:pt x="655" y="680"/>
                    </a:cubicBezTo>
                    <a:cubicBezTo>
                      <a:pt x="734" y="704"/>
                      <a:pt x="734" y="704"/>
                      <a:pt x="734" y="704"/>
                    </a:cubicBezTo>
                    <a:cubicBezTo>
                      <a:pt x="761" y="669"/>
                      <a:pt x="761" y="669"/>
                      <a:pt x="761" y="669"/>
                    </a:cubicBezTo>
                    <a:cubicBezTo>
                      <a:pt x="720" y="597"/>
                      <a:pt x="720" y="597"/>
                      <a:pt x="720" y="597"/>
                    </a:cubicBezTo>
                    <a:cubicBezTo>
                      <a:pt x="743" y="551"/>
                      <a:pt x="743" y="551"/>
                      <a:pt x="743" y="551"/>
                    </a:cubicBezTo>
                    <a:cubicBezTo>
                      <a:pt x="825" y="539"/>
                      <a:pt x="825" y="539"/>
                      <a:pt x="825" y="539"/>
                    </a:cubicBezTo>
                    <a:cubicBezTo>
                      <a:pt x="834" y="495"/>
                      <a:pt x="834" y="495"/>
                      <a:pt x="834" y="495"/>
                    </a:cubicBezTo>
                    <a:cubicBezTo>
                      <a:pt x="766" y="449"/>
                      <a:pt x="766" y="449"/>
                      <a:pt x="766" y="449"/>
                    </a:cubicBezTo>
                    <a:lnTo>
                      <a:pt x="766" y="398"/>
                    </a:lnTo>
                    <a:close/>
                    <a:moveTo>
                      <a:pt x="417" y="676"/>
                    </a:moveTo>
                    <a:cubicBezTo>
                      <a:pt x="277" y="676"/>
                      <a:pt x="164" y="563"/>
                      <a:pt x="164" y="423"/>
                    </a:cubicBezTo>
                    <a:cubicBezTo>
                      <a:pt x="164" y="283"/>
                      <a:pt x="277" y="170"/>
                      <a:pt x="417" y="170"/>
                    </a:cubicBezTo>
                    <a:cubicBezTo>
                      <a:pt x="557" y="170"/>
                      <a:pt x="670" y="283"/>
                      <a:pt x="670" y="423"/>
                    </a:cubicBezTo>
                    <a:cubicBezTo>
                      <a:pt x="670" y="563"/>
                      <a:pt x="557" y="676"/>
                      <a:pt x="417" y="676"/>
                    </a:cubicBezTo>
                    <a:close/>
                  </a:path>
                </a:pathLst>
              </a:cu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  <a:sp3d extrusionH="165100"/>
            </p:spPr>
            <p:txBody>
              <a:bodyPr/>
              <a:lstStyle/>
              <a:p>
                <a:endParaRPr lang="de-DE" sz="5488">
                  <a:latin typeface="Calibri" panose="020F0502020204030204" pitchFamily="34" charset="0"/>
                </a:endParaRPr>
              </a:p>
            </p:txBody>
          </p:sp>
          <p:sp>
            <p:nvSpPr>
              <p:cNvPr id="23" name="Rad 22" descr="© INSCALE GmbH, 26.05.2010&#10;http://www.presentationload.com/"/>
              <p:cNvSpPr/>
              <p:nvPr/>
            </p:nvSpPr>
            <p:spPr>
              <a:xfrm>
                <a:off x="2270440" y="6526290"/>
                <a:ext cx="1131128" cy="1131128"/>
              </a:xfrm>
              <a:prstGeom prst="donut">
                <a:avLst>
                  <a:gd name="adj" fmla="val 10692"/>
                </a:avLst>
              </a:prstGeom>
              <a:blipFill>
                <a:blip r:embed="rId7" cstate="print"/>
                <a:stretch>
                  <a:fillRect b="-191"/>
                </a:stretch>
              </a:blipFill>
              <a:ln w="9525">
                <a:noFill/>
                <a:round/>
                <a:headEnd/>
                <a:tailEnd/>
              </a:ln>
              <a:sp3d extrusionH="165100"/>
            </p:spPr>
            <p:txBody>
              <a:bodyPr/>
              <a:lstStyle/>
              <a:p>
                <a:pPr>
                  <a:defRPr/>
                </a:pPr>
                <a:endParaRPr lang="de-DE" sz="5488">
                  <a:latin typeface="Calibri" panose="020F0502020204030204" pitchFamily="34" charset="0"/>
                </a:endParaRPr>
              </a:p>
            </p:txBody>
          </p:sp>
          <p:sp>
            <p:nvSpPr>
              <p:cNvPr id="24" name="Rad 23" descr="© INSCALE GmbH, 26.05.2010&#10;http://www.presentationload.com/"/>
              <p:cNvSpPr/>
              <p:nvPr/>
            </p:nvSpPr>
            <p:spPr>
              <a:xfrm>
                <a:off x="2384058" y="6639908"/>
                <a:ext cx="903892" cy="903892"/>
              </a:xfrm>
              <a:prstGeom prst="donut">
                <a:avLst>
                  <a:gd name="adj" fmla="val 30757"/>
                </a:avLst>
              </a:prstGeom>
              <a:blipFill>
                <a:blip r:embed="rId8" cstate="print"/>
                <a:stretch>
                  <a:fillRect b="-191"/>
                </a:stretch>
              </a:blipFill>
              <a:ln w="9525">
                <a:noFill/>
                <a:round/>
                <a:headEnd/>
                <a:tailEnd/>
              </a:ln>
              <a:sp3d z="-63500" extrusionH="38100"/>
            </p:spPr>
            <p:txBody>
              <a:bodyPr/>
              <a:lstStyle/>
              <a:p>
                <a:pPr>
                  <a:defRPr/>
                </a:pPr>
                <a:endParaRPr lang="de-DE" sz="5488"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16" name="Gruppieren 15"/>
            <p:cNvGrpSpPr/>
            <p:nvPr/>
          </p:nvGrpSpPr>
          <p:grpSpPr>
            <a:xfrm>
              <a:off x="7260021" y="-2257355"/>
              <a:ext cx="2217609" cy="2245708"/>
              <a:chOff x="1727200" y="5969000"/>
              <a:chExt cx="2217609" cy="2245708"/>
            </a:xfrm>
          </p:grpSpPr>
          <p:sp>
            <p:nvSpPr>
              <p:cNvPr id="17" name="Rad 16" descr="© INSCALE GmbH, 26.05.2010&#10;http://www.presentationload.com/"/>
              <p:cNvSpPr/>
              <p:nvPr/>
            </p:nvSpPr>
            <p:spPr>
              <a:xfrm>
                <a:off x="2121497" y="6377347"/>
                <a:ext cx="1429014" cy="1429014"/>
              </a:xfrm>
              <a:prstGeom prst="donut">
                <a:avLst>
                  <a:gd name="adj" fmla="val 29587"/>
                </a:avLst>
              </a:prstGeom>
              <a:blipFill>
                <a:blip r:embed="rId3" cstate="print"/>
                <a:stretch>
                  <a:fillRect b="-191"/>
                </a:stretch>
              </a:blipFill>
              <a:ln w="9525">
                <a:noFill/>
                <a:round/>
                <a:headEnd/>
                <a:tailEnd/>
              </a:ln>
              <a:sp3d z="-127000" extrusionH="38100"/>
            </p:spPr>
            <p:txBody>
              <a:bodyPr/>
              <a:lstStyle/>
              <a:p>
                <a:pPr>
                  <a:defRPr/>
                </a:pPr>
                <a:endParaRPr lang="de-DE" sz="5488">
                  <a:latin typeface="Calibri" panose="020F0502020204030204" pitchFamily="34" charset="0"/>
                </a:endParaRPr>
              </a:p>
            </p:txBody>
          </p:sp>
          <p:sp>
            <p:nvSpPr>
              <p:cNvPr id="18" name="Freeform 31" descr="© INSCALE GmbH, 26.05.2010&#10;http://www.presentationload.com/"/>
              <p:cNvSpPr>
                <a:spLocks noEditPoints="1"/>
              </p:cNvSpPr>
              <p:nvPr/>
            </p:nvSpPr>
            <p:spPr bwMode="auto">
              <a:xfrm>
                <a:off x="1727200" y="5969000"/>
                <a:ext cx="2217609" cy="2245708"/>
              </a:xfrm>
              <a:custGeom>
                <a:avLst/>
                <a:gdLst/>
                <a:ahLst/>
                <a:cxnLst>
                  <a:cxn ang="0">
                    <a:pos x="766" y="398"/>
                  </a:cxn>
                  <a:cxn ang="0">
                    <a:pos x="835" y="351"/>
                  </a:cxn>
                  <a:cxn ang="0">
                    <a:pos x="824" y="307"/>
                  </a:cxn>
                  <a:cxn ang="0">
                    <a:pos x="743" y="295"/>
                  </a:cxn>
                  <a:cxn ang="0">
                    <a:pos x="721" y="249"/>
                  </a:cxn>
                  <a:cxn ang="0">
                    <a:pos x="762" y="177"/>
                  </a:cxn>
                  <a:cxn ang="0">
                    <a:pos x="734" y="142"/>
                  </a:cxn>
                  <a:cxn ang="0">
                    <a:pos x="655" y="167"/>
                  </a:cxn>
                  <a:cxn ang="0">
                    <a:pos x="615" y="134"/>
                  </a:cxn>
                  <a:cxn ang="0">
                    <a:pos x="622" y="52"/>
                  </a:cxn>
                  <a:cxn ang="0">
                    <a:pos x="581" y="33"/>
                  </a:cxn>
                  <a:cxn ang="0">
                    <a:pos x="520" y="89"/>
                  </a:cxn>
                  <a:cxn ang="0">
                    <a:pos x="470" y="77"/>
                  </a:cxn>
                  <a:cxn ang="0">
                    <a:pos x="440" y="0"/>
                  </a:cxn>
                  <a:cxn ang="0">
                    <a:pos x="395" y="0"/>
                  </a:cxn>
                  <a:cxn ang="0">
                    <a:pos x="365" y="77"/>
                  </a:cxn>
                  <a:cxn ang="0">
                    <a:pos x="315" y="88"/>
                  </a:cxn>
                  <a:cxn ang="0">
                    <a:pos x="254" y="32"/>
                  </a:cxn>
                  <a:cxn ang="0">
                    <a:pos x="214" y="52"/>
                  </a:cxn>
                  <a:cxn ang="0">
                    <a:pos x="220" y="134"/>
                  </a:cxn>
                  <a:cxn ang="0">
                    <a:pos x="180" y="166"/>
                  </a:cxn>
                  <a:cxn ang="0">
                    <a:pos x="101" y="141"/>
                  </a:cxn>
                  <a:cxn ang="0">
                    <a:pos x="73" y="177"/>
                  </a:cxn>
                  <a:cxn ang="0">
                    <a:pos x="114" y="248"/>
                  </a:cxn>
                  <a:cxn ang="0">
                    <a:pos x="92" y="294"/>
                  </a:cxn>
                  <a:cxn ang="0">
                    <a:pos x="10" y="307"/>
                  </a:cxn>
                  <a:cxn ang="0">
                    <a:pos x="0" y="350"/>
                  </a:cxn>
                  <a:cxn ang="0">
                    <a:pos x="69" y="397"/>
                  </a:cxn>
                  <a:cxn ang="0">
                    <a:pos x="68" y="448"/>
                  </a:cxn>
                  <a:cxn ang="0">
                    <a:pos x="0" y="495"/>
                  </a:cxn>
                  <a:cxn ang="0">
                    <a:pos x="10" y="538"/>
                  </a:cxn>
                  <a:cxn ang="0">
                    <a:pos x="92" y="551"/>
                  </a:cxn>
                  <a:cxn ang="0">
                    <a:pos x="114" y="597"/>
                  </a:cxn>
                  <a:cxn ang="0">
                    <a:pos x="72" y="669"/>
                  </a:cxn>
                  <a:cxn ang="0">
                    <a:pos x="101" y="704"/>
                  </a:cxn>
                  <a:cxn ang="0">
                    <a:pos x="180" y="679"/>
                  </a:cxn>
                  <a:cxn ang="0">
                    <a:pos x="219" y="711"/>
                  </a:cxn>
                  <a:cxn ang="0">
                    <a:pos x="213" y="794"/>
                  </a:cxn>
                  <a:cxn ang="0">
                    <a:pos x="254" y="813"/>
                  </a:cxn>
                  <a:cxn ang="0">
                    <a:pos x="314" y="757"/>
                  </a:cxn>
                  <a:cxn ang="0">
                    <a:pos x="365" y="769"/>
                  </a:cxn>
                  <a:cxn ang="0">
                    <a:pos x="395" y="846"/>
                  </a:cxn>
                  <a:cxn ang="0">
                    <a:pos x="440" y="845"/>
                  </a:cxn>
                  <a:cxn ang="0">
                    <a:pos x="470" y="768"/>
                  </a:cxn>
                  <a:cxn ang="0">
                    <a:pos x="520" y="757"/>
                  </a:cxn>
                  <a:cxn ang="0">
                    <a:pos x="580" y="814"/>
                  </a:cxn>
                  <a:cxn ang="0">
                    <a:pos x="621" y="794"/>
                  </a:cxn>
                  <a:cxn ang="0">
                    <a:pos x="615" y="711"/>
                  </a:cxn>
                  <a:cxn ang="0">
                    <a:pos x="655" y="680"/>
                  </a:cxn>
                  <a:cxn ang="0">
                    <a:pos x="734" y="704"/>
                  </a:cxn>
                  <a:cxn ang="0">
                    <a:pos x="761" y="669"/>
                  </a:cxn>
                  <a:cxn ang="0">
                    <a:pos x="720" y="597"/>
                  </a:cxn>
                  <a:cxn ang="0">
                    <a:pos x="743" y="551"/>
                  </a:cxn>
                  <a:cxn ang="0">
                    <a:pos x="825" y="539"/>
                  </a:cxn>
                  <a:cxn ang="0">
                    <a:pos x="834" y="495"/>
                  </a:cxn>
                  <a:cxn ang="0">
                    <a:pos x="766" y="449"/>
                  </a:cxn>
                  <a:cxn ang="0">
                    <a:pos x="766" y="398"/>
                  </a:cxn>
                  <a:cxn ang="0">
                    <a:pos x="417" y="676"/>
                  </a:cxn>
                  <a:cxn ang="0">
                    <a:pos x="164" y="423"/>
                  </a:cxn>
                  <a:cxn ang="0">
                    <a:pos x="417" y="170"/>
                  </a:cxn>
                  <a:cxn ang="0">
                    <a:pos x="670" y="423"/>
                  </a:cxn>
                  <a:cxn ang="0">
                    <a:pos x="417" y="676"/>
                  </a:cxn>
                </a:cxnLst>
                <a:rect l="0" t="0" r="r" b="b"/>
                <a:pathLst>
                  <a:path w="835" h="846">
                    <a:moveTo>
                      <a:pt x="766" y="398"/>
                    </a:moveTo>
                    <a:cubicBezTo>
                      <a:pt x="835" y="351"/>
                      <a:pt x="835" y="351"/>
                      <a:pt x="835" y="351"/>
                    </a:cubicBezTo>
                    <a:cubicBezTo>
                      <a:pt x="824" y="307"/>
                      <a:pt x="824" y="307"/>
                      <a:pt x="824" y="307"/>
                    </a:cubicBezTo>
                    <a:cubicBezTo>
                      <a:pt x="743" y="295"/>
                      <a:pt x="743" y="295"/>
                      <a:pt x="743" y="295"/>
                    </a:cubicBezTo>
                    <a:cubicBezTo>
                      <a:pt x="721" y="249"/>
                      <a:pt x="721" y="249"/>
                      <a:pt x="721" y="249"/>
                    </a:cubicBezTo>
                    <a:cubicBezTo>
                      <a:pt x="762" y="177"/>
                      <a:pt x="762" y="177"/>
                      <a:pt x="762" y="177"/>
                    </a:cubicBezTo>
                    <a:cubicBezTo>
                      <a:pt x="734" y="142"/>
                      <a:pt x="734" y="142"/>
                      <a:pt x="734" y="142"/>
                    </a:cubicBezTo>
                    <a:cubicBezTo>
                      <a:pt x="655" y="167"/>
                      <a:pt x="655" y="167"/>
                      <a:pt x="655" y="167"/>
                    </a:cubicBezTo>
                    <a:cubicBezTo>
                      <a:pt x="615" y="134"/>
                      <a:pt x="615" y="134"/>
                      <a:pt x="615" y="134"/>
                    </a:cubicBezTo>
                    <a:cubicBezTo>
                      <a:pt x="622" y="52"/>
                      <a:pt x="622" y="52"/>
                      <a:pt x="622" y="52"/>
                    </a:cubicBezTo>
                    <a:cubicBezTo>
                      <a:pt x="581" y="33"/>
                      <a:pt x="581" y="33"/>
                      <a:pt x="581" y="33"/>
                    </a:cubicBezTo>
                    <a:cubicBezTo>
                      <a:pt x="520" y="89"/>
                      <a:pt x="520" y="89"/>
                      <a:pt x="520" y="89"/>
                    </a:cubicBezTo>
                    <a:cubicBezTo>
                      <a:pt x="470" y="77"/>
                      <a:pt x="470" y="77"/>
                      <a:pt x="470" y="77"/>
                    </a:cubicBezTo>
                    <a:cubicBezTo>
                      <a:pt x="440" y="0"/>
                      <a:pt x="440" y="0"/>
                      <a:pt x="440" y="0"/>
                    </a:cubicBezTo>
                    <a:cubicBezTo>
                      <a:pt x="395" y="0"/>
                      <a:pt x="395" y="0"/>
                      <a:pt x="395" y="0"/>
                    </a:cubicBezTo>
                    <a:cubicBezTo>
                      <a:pt x="365" y="77"/>
                      <a:pt x="365" y="77"/>
                      <a:pt x="365" y="77"/>
                    </a:cubicBezTo>
                    <a:cubicBezTo>
                      <a:pt x="315" y="88"/>
                      <a:pt x="315" y="88"/>
                      <a:pt x="315" y="88"/>
                    </a:cubicBezTo>
                    <a:cubicBezTo>
                      <a:pt x="254" y="32"/>
                      <a:pt x="254" y="32"/>
                      <a:pt x="254" y="32"/>
                    </a:cubicBezTo>
                    <a:cubicBezTo>
                      <a:pt x="214" y="52"/>
                      <a:pt x="214" y="52"/>
                      <a:pt x="214" y="52"/>
                    </a:cubicBezTo>
                    <a:cubicBezTo>
                      <a:pt x="220" y="134"/>
                      <a:pt x="220" y="134"/>
                      <a:pt x="220" y="134"/>
                    </a:cubicBezTo>
                    <a:cubicBezTo>
                      <a:pt x="180" y="166"/>
                      <a:pt x="180" y="166"/>
                      <a:pt x="180" y="166"/>
                    </a:cubicBezTo>
                    <a:cubicBezTo>
                      <a:pt x="101" y="141"/>
                      <a:pt x="101" y="141"/>
                      <a:pt x="101" y="141"/>
                    </a:cubicBezTo>
                    <a:cubicBezTo>
                      <a:pt x="73" y="177"/>
                      <a:pt x="73" y="177"/>
                      <a:pt x="73" y="177"/>
                    </a:cubicBezTo>
                    <a:cubicBezTo>
                      <a:pt x="114" y="248"/>
                      <a:pt x="114" y="248"/>
                      <a:pt x="114" y="248"/>
                    </a:cubicBezTo>
                    <a:cubicBezTo>
                      <a:pt x="92" y="294"/>
                      <a:pt x="92" y="294"/>
                      <a:pt x="92" y="294"/>
                    </a:cubicBezTo>
                    <a:cubicBezTo>
                      <a:pt x="10" y="307"/>
                      <a:pt x="10" y="307"/>
                      <a:pt x="10" y="307"/>
                    </a:cubicBezTo>
                    <a:cubicBezTo>
                      <a:pt x="0" y="350"/>
                      <a:pt x="0" y="350"/>
                      <a:pt x="0" y="350"/>
                    </a:cubicBezTo>
                    <a:cubicBezTo>
                      <a:pt x="69" y="397"/>
                      <a:pt x="69" y="397"/>
                      <a:pt x="69" y="397"/>
                    </a:cubicBezTo>
                    <a:cubicBezTo>
                      <a:pt x="68" y="448"/>
                      <a:pt x="68" y="448"/>
                      <a:pt x="68" y="448"/>
                    </a:cubicBezTo>
                    <a:cubicBezTo>
                      <a:pt x="0" y="495"/>
                      <a:pt x="0" y="495"/>
                      <a:pt x="0" y="495"/>
                    </a:cubicBezTo>
                    <a:cubicBezTo>
                      <a:pt x="10" y="538"/>
                      <a:pt x="10" y="538"/>
                      <a:pt x="10" y="538"/>
                    </a:cubicBezTo>
                    <a:cubicBezTo>
                      <a:pt x="92" y="551"/>
                      <a:pt x="92" y="551"/>
                      <a:pt x="92" y="551"/>
                    </a:cubicBezTo>
                    <a:cubicBezTo>
                      <a:pt x="114" y="597"/>
                      <a:pt x="114" y="597"/>
                      <a:pt x="114" y="597"/>
                    </a:cubicBezTo>
                    <a:cubicBezTo>
                      <a:pt x="72" y="669"/>
                      <a:pt x="72" y="669"/>
                      <a:pt x="72" y="669"/>
                    </a:cubicBezTo>
                    <a:cubicBezTo>
                      <a:pt x="101" y="704"/>
                      <a:pt x="101" y="704"/>
                      <a:pt x="101" y="704"/>
                    </a:cubicBezTo>
                    <a:cubicBezTo>
                      <a:pt x="180" y="679"/>
                      <a:pt x="180" y="679"/>
                      <a:pt x="180" y="679"/>
                    </a:cubicBezTo>
                    <a:cubicBezTo>
                      <a:pt x="219" y="711"/>
                      <a:pt x="219" y="711"/>
                      <a:pt x="219" y="711"/>
                    </a:cubicBezTo>
                    <a:cubicBezTo>
                      <a:pt x="213" y="794"/>
                      <a:pt x="213" y="794"/>
                      <a:pt x="213" y="794"/>
                    </a:cubicBezTo>
                    <a:cubicBezTo>
                      <a:pt x="254" y="813"/>
                      <a:pt x="254" y="813"/>
                      <a:pt x="254" y="813"/>
                    </a:cubicBezTo>
                    <a:cubicBezTo>
                      <a:pt x="314" y="757"/>
                      <a:pt x="314" y="757"/>
                      <a:pt x="314" y="757"/>
                    </a:cubicBezTo>
                    <a:cubicBezTo>
                      <a:pt x="365" y="769"/>
                      <a:pt x="365" y="769"/>
                      <a:pt x="365" y="769"/>
                    </a:cubicBezTo>
                    <a:cubicBezTo>
                      <a:pt x="395" y="846"/>
                      <a:pt x="395" y="846"/>
                      <a:pt x="395" y="846"/>
                    </a:cubicBezTo>
                    <a:cubicBezTo>
                      <a:pt x="440" y="845"/>
                      <a:pt x="440" y="845"/>
                      <a:pt x="440" y="845"/>
                    </a:cubicBezTo>
                    <a:cubicBezTo>
                      <a:pt x="470" y="768"/>
                      <a:pt x="470" y="768"/>
                      <a:pt x="470" y="768"/>
                    </a:cubicBezTo>
                    <a:cubicBezTo>
                      <a:pt x="520" y="757"/>
                      <a:pt x="520" y="757"/>
                      <a:pt x="520" y="757"/>
                    </a:cubicBezTo>
                    <a:cubicBezTo>
                      <a:pt x="580" y="814"/>
                      <a:pt x="580" y="814"/>
                      <a:pt x="580" y="814"/>
                    </a:cubicBezTo>
                    <a:cubicBezTo>
                      <a:pt x="621" y="794"/>
                      <a:pt x="621" y="794"/>
                      <a:pt x="621" y="794"/>
                    </a:cubicBezTo>
                    <a:cubicBezTo>
                      <a:pt x="615" y="711"/>
                      <a:pt x="615" y="711"/>
                      <a:pt x="615" y="711"/>
                    </a:cubicBezTo>
                    <a:cubicBezTo>
                      <a:pt x="655" y="680"/>
                      <a:pt x="655" y="680"/>
                      <a:pt x="655" y="680"/>
                    </a:cubicBezTo>
                    <a:cubicBezTo>
                      <a:pt x="734" y="704"/>
                      <a:pt x="734" y="704"/>
                      <a:pt x="734" y="704"/>
                    </a:cubicBezTo>
                    <a:cubicBezTo>
                      <a:pt x="761" y="669"/>
                      <a:pt x="761" y="669"/>
                      <a:pt x="761" y="669"/>
                    </a:cubicBezTo>
                    <a:cubicBezTo>
                      <a:pt x="720" y="597"/>
                      <a:pt x="720" y="597"/>
                      <a:pt x="720" y="597"/>
                    </a:cubicBezTo>
                    <a:cubicBezTo>
                      <a:pt x="743" y="551"/>
                      <a:pt x="743" y="551"/>
                      <a:pt x="743" y="551"/>
                    </a:cubicBezTo>
                    <a:cubicBezTo>
                      <a:pt x="825" y="539"/>
                      <a:pt x="825" y="539"/>
                      <a:pt x="825" y="539"/>
                    </a:cubicBezTo>
                    <a:cubicBezTo>
                      <a:pt x="834" y="495"/>
                      <a:pt x="834" y="495"/>
                      <a:pt x="834" y="495"/>
                    </a:cubicBezTo>
                    <a:cubicBezTo>
                      <a:pt x="766" y="449"/>
                      <a:pt x="766" y="449"/>
                      <a:pt x="766" y="449"/>
                    </a:cubicBezTo>
                    <a:lnTo>
                      <a:pt x="766" y="398"/>
                    </a:lnTo>
                    <a:close/>
                    <a:moveTo>
                      <a:pt x="417" y="676"/>
                    </a:moveTo>
                    <a:cubicBezTo>
                      <a:pt x="277" y="676"/>
                      <a:pt x="164" y="563"/>
                      <a:pt x="164" y="423"/>
                    </a:cubicBezTo>
                    <a:cubicBezTo>
                      <a:pt x="164" y="283"/>
                      <a:pt x="277" y="170"/>
                      <a:pt x="417" y="170"/>
                    </a:cubicBezTo>
                    <a:cubicBezTo>
                      <a:pt x="557" y="170"/>
                      <a:pt x="670" y="283"/>
                      <a:pt x="670" y="423"/>
                    </a:cubicBezTo>
                    <a:cubicBezTo>
                      <a:pt x="670" y="563"/>
                      <a:pt x="557" y="676"/>
                      <a:pt x="417" y="676"/>
                    </a:cubicBezTo>
                    <a:close/>
                  </a:path>
                </a:pathLst>
              </a:cu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  <a:sp3d extrusionH="165100"/>
            </p:spPr>
            <p:txBody>
              <a:bodyPr/>
              <a:lstStyle/>
              <a:p>
                <a:endParaRPr lang="de-DE" sz="5488">
                  <a:latin typeface="Calibri" panose="020F0502020204030204" pitchFamily="34" charset="0"/>
                </a:endParaRPr>
              </a:p>
            </p:txBody>
          </p:sp>
          <p:sp>
            <p:nvSpPr>
              <p:cNvPr id="19" name="Rad 18" descr="© INSCALE GmbH, 26.05.2010&#10;http://www.presentationload.com/"/>
              <p:cNvSpPr/>
              <p:nvPr/>
            </p:nvSpPr>
            <p:spPr>
              <a:xfrm>
                <a:off x="2270440" y="6526290"/>
                <a:ext cx="1131128" cy="1131128"/>
              </a:xfrm>
              <a:prstGeom prst="donut">
                <a:avLst>
                  <a:gd name="adj" fmla="val 10692"/>
                </a:avLst>
              </a:prstGeom>
              <a:blipFill>
                <a:blip r:embed="rId4" cstate="print"/>
                <a:stretch>
                  <a:fillRect b="-191"/>
                </a:stretch>
              </a:blipFill>
              <a:ln w="9525">
                <a:noFill/>
                <a:round/>
                <a:headEnd/>
                <a:tailEnd/>
              </a:ln>
              <a:sp3d extrusionH="165100"/>
            </p:spPr>
            <p:txBody>
              <a:bodyPr/>
              <a:lstStyle/>
              <a:p>
                <a:pPr>
                  <a:defRPr/>
                </a:pPr>
                <a:endParaRPr lang="de-DE" sz="5488">
                  <a:latin typeface="Calibri" panose="020F0502020204030204" pitchFamily="34" charset="0"/>
                </a:endParaRPr>
              </a:p>
            </p:txBody>
          </p:sp>
          <p:sp>
            <p:nvSpPr>
              <p:cNvPr id="20" name="Rad 19" descr="© INSCALE GmbH, 26.05.2010&#10;http://www.presentationload.com/"/>
              <p:cNvSpPr/>
              <p:nvPr/>
            </p:nvSpPr>
            <p:spPr>
              <a:xfrm>
                <a:off x="2384058" y="6639908"/>
                <a:ext cx="903892" cy="903892"/>
              </a:xfrm>
              <a:prstGeom prst="donut">
                <a:avLst>
                  <a:gd name="adj" fmla="val 30757"/>
                </a:avLst>
              </a:prstGeom>
              <a:blipFill>
                <a:blip r:embed="rId5" cstate="print"/>
                <a:stretch>
                  <a:fillRect b="-191"/>
                </a:stretch>
              </a:blipFill>
              <a:ln w="9525">
                <a:noFill/>
                <a:round/>
                <a:headEnd/>
                <a:tailEnd/>
              </a:ln>
              <a:sp3d z="-63500" extrusionH="38100"/>
            </p:spPr>
            <p:txBody>
              <a:bodyPr/>
              <a:lstStyle/>
              <a:p>
                <a:pPr>
                  <a:defRPr/>
                </a:pPr>
                <a:endParaRPr lang="de-DE" sz="5488">
                  <a:latin typeface="Calibri" panose="020F0502020204030204" pitchFamily="34" charset="0"/>
                </a:endParaRPr>
              </a:p>
            </p:txBody>
          </p:sp>
        </p:grpSp>
      </p:grpSp>
      <p:sp>
        <p:nvSpPr>
          <p:cNvPr id="41" name="Textplatzhalter 3"/>
          <p:cNvSpPr txBox="1">
            <a:spLocks/>
          </p:cNvSpPr>
          <p:nvPr/>
        </p:nvSpPr>
        <p:spPr>
          <a:xfrm>
            <a:off x="1372473" y="2329406"/>
            <a:ext cx="10124027" cy="81060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680"/>
              </a:spcAft>
              <a:buNone/>
            </a:pPr>
            <a:r>
              <a:rPr lang="en-US" sz="4480" spc="420" noProof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AG Zukunft</a:t>
            </a:r>
            <a:endParaRPr lang="en-US" sz="2520" b="1" spc="420" noProof="1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 algn="r">
              <a:buNone/>
            </a:pPr>
            <a:r>
              <a:rPr lang="en-US" sz="2520" b="1" spc="420" noProof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		</a:t>
            </a:r>
            <a:endParaRPr lang="de-DE" sz="4480" spc="42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2" name="Textplatzhalter 3"/>
          <p:cNvSpPr txBox="1">
            <a:spLocks/>
          </p:cNvSpPr>
          <p:nvPr/>
        </p:nvSpPr>
        <p:spPr>
          <a:xfrm>
            <a:off x="1041088" y="5628179"/>
            <a:ext cx="10786798" cy="140107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680"/>
              </a:spcAft>
              <a:buNone/>
            </a:pPr>
            <a:endParaRPr lang="en-US" sz="1960" spc="420" noProof="1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1850954" y="3515897"/>
            <a:ext cx="9167066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spcAft>
                <a:spcPts val="840"/>
              </a:spcAft>
            </a:pPr>
            <a:r>
              <a:rPr lang="en-US" sz="3360" spc="420" noProof="1">
                <a:solidFill>
                  <a:srgbClr val="1144AA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Besprechung </a:t>
            </a:r>
            <a:r>
              <a:rPr lang="en-US" sz="3360" spc="420" noProof="1" smtClean="0">
                <a:solidFill>
                  <a:srgbClr val="1144AA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08.12.2017</a:t>
            </a:r>
            <a:endParaRPr lang="en-US" sz="3360" spc="420" noProof="1">
              <a:solidFill>
                <a:srgbClr val="1144AA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886" y="238818"/>
            <a:ext cx="708781" cy="8505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3" name="Untertitel 1"/>
          <p:cNvSpPr>
            <a:spLocks noGrp="1"/>
          </p:cNvSpPr>
          <p:nvPr>
            <p:ph type="subTitle" idx="1"/>
          </p:nvPr>
        </p:nvSpPr>
        <p:spPr>
          <a:xfrm>
            <a:off x="640080" y="746760"/>
            <a:ext cx="8643600" cy="533400"/>
          </a:xfrm>
        </p:spPr>
        <p:txBody>
          <a:bodyPr/>
          <a:lstStyle/>
          <a:p>
            <a:r>
              <a:rPr lang="de-DE" sz="2200" dirty="0" smtClean="0">
                <a:solidFill>
                  <a:schemeClr val="bg1"/>
                </a:solidFill>
              </a:rPr>
              <a:t>Dir E St FüU</a:t>
            </a:r>
            <a:endParaRPr lang="de-DE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66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lipse 22"/>
          <p:cNvSpPr/>
          <p:nvPr/>
        </p:nvSpPr>
        <p:spPr>
          <a:xfrm>
            <a:off x="310151" y="3267913"/>
            <a:ext cx="3270906" cy="1186333"/>
          </a:xfrm>
          <a:prstGeom prst="ellipse">
            <a:avLst/>
          </a:prstGeom>
          <a:noFill/>
          <a:ln w="3810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 smtClean="0">
                <a:solidFill>
                  <a:schemeClr val="tx1"/>
                </a:solidFill>
              </a:rPr>
              <a:t>Technologisierung</a:t>
            </a:r>
            <a:r>
              <a:rPr lang="de-DE" sz="2000" dirty="0" smtClean="0">
                <a:solidFill>
                  <a:schemeClr val="tx1"/>
                </a:solidFill>
              </a:rPr>
              <a:t> - Digitalisierung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865726" y="5266894"/>
            <a:ext cx="1896673" cy="523220"/>
          </a:xfrm>
          <a:prstGeom prst="rect">
            <a:avLst/>
          </a:prstGeom>
          <a:solidFill>
            <a:srgbClr val="FFCC99"/>
          </a:solidFill>
        </p:spPr>
        <p:txBody>
          <a:bodyPr wrap="none" rtlCol="0">
            <a:spAutoFit/>
          </a:bodyPr>
          <a:lstStyle/>
          <a:p>
            <a:r>
              <a:rPr lang="de-DE" sz="1400" dirty="0" smtClean="0"/>
              <a:t>- Dir E St FüU -</a:t>
            </a:r>
          </a:p>
          <a:p>
            <a:r>
              <a:rPr lang="de-DE" sz="1400" dirty="0" smtClean="0"/>
              <a:t>AG </a:t>
            </a:r>
            <a:r>
              <a:rPr lang="de-DE" sz="1400" dirty="0"/>
              <a:t>Mobile Endgeräte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4168603" y="3878432"/>
            <a:ext cx="1409360" cy="523220"/>
          </a:xfrm>
          <a:prstGeom prst="rect">
            <a:avLst/>
          </a:prstGeom>
          <a:solidFill>
            <a:srgbClr val="FFCC99"/>
          </a:solidFill>
        </p:spPr>
        <p:txBody>
          <a:bodyPr wrap="none" rtlCol="0">
            <a:spAutoFit/>
          </a:bodyPr>
          <a:lstStyle/>
          <a:p>
            <a:r>
              <a:rPr lang="de-DE" sz="1400" dirty="0" smtClean="0"/>
              <a:t>- Dir E St FüU -</a:t>
            </a:r>
            <a:br>
              <a:rPr lang="de-DE" sz="1400" dirty="0" smtClean="0"/>
            </a:br>
            <a:r>
              <a:rPr lang="de-DE" sz="1400" dirty="0" smtClean="0"/>
              <a:t>AG </a:t>
            </a:r>
            <a:r>
              <a:rPr lang="de-DE" sz="1400" dirty="0"/>
              <a:t>Zukunft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8221826" y="3468430"/>
            <a:ext cx="33462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Geschäftsprozesse </a:t>
            </a:r>
            <a:r>
              <a:rPr lang="de-DE" sz="1200" dirty="0" smtClean="0"/>
              <a:t>abbilden / GMP anwenden</a:t>
            </a:r>
            <a:endParaRPr lang="de-DE" sz="1200" dirty="0"/>
          </a:p>
        </p:txBody>
      </p:sp>
      <p:sp>
        <p:nvSpPr>
          <p:cNvPr id="27" name="Textfeld 26"/>
          <p:cNvSpPr txBox="1"/>
          <p:nvPr/>
        </p:nvSpPr>
        <p:spPr>
          <a:xfrm>
            <a:off x="5859368" y="3986153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Ideen sammeln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8193102" y="5215498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Gef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8220488" y="4462931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ZOS</a:t>
            </a:r>
          </a:p>
        </p:txBody>
      </p:sp>
      <p:sp>
        <p:nvSpPr>
          <p:cNvPr id="30" name="Textfeld 29"/>
          <p:cNvSpPr txBox="1"/>
          <p:nvPr/>
        </p:nvSpPr>
        <p:spPr>
          <a:xfrm>
            <a:off x="8212814" y="6884400"/>
            <a:ext cx="481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BPA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8218872" y="5961748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BVkD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8220488" y="7668552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Stab 2</a:t>
            </a:r>
          </a:p>
        </p:txBody>
      </p:sp>
      <p:cxnSp>
        <p:nvCxnSpPr>
          <p:cNvPr id="42" name="Gerader Verbinder 41"/>
          <p:cNvCxnSpPr>
            <a:stCxn id="28" idx="3"/>
            <a:endCxn id="57" idx="1"/>
          </p:cNvCxnSpPr>
          <p:nvPr/>
        </p:nvCxnSpPr>
        <p:spPr>
          <a:xfrm>
            <a:off x="8626234" y="5353998"/>
            <a:ext cx="457814" cy="33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Gruppieren 44"/>
          <p:cNvGrpSpPr/>
          <p:nvPr/>
        </p:nvGrpSpPr>
        <p:grpSpPr>
          <a:xfrm>
            <a:off x="9144002" y="4325180"/>
            <a:ext cx="3177134" cy="646331"/>
            <a:chOff x="6202564" y="2484398"/>
            <a:chExt cx="2269381" cy="461665"/>
          </a:xfrm>
        </p:grpSpPr>
        <p:sp>
          <p:nvSpPr>
            <p:cNvPr id="43" name="Textfeld 42"/>
            <p:cNvSpPr txBox="1"/>
            <p:nvPr/>
          </p:nvSpPr>
          <p:spPr>
            <a:xfrm>
              <a:off x="6527001" y="2484398"/>
              <a:ext cx="19449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Streifendokumentation digitalisieren,</a:t>
              </a:r>
              <a:br>
                <a:rPr lang="de-DE" sz="1200" dirty="0"/>
              </a:br>
              <a:r>
                <a:rPr lang="de-DE" sz="1200" dirty="0"/>
                <a:t>Erfassung </a:t>
              </a:r>
              <a:r>
                <a:rPr lang="de-DE" sz="1200" dirty="0" smtClean="0"/>
                <a:t>automatisieren</a:t>
              </a:r>
              <a:br>
                <a:rPr lang="de-DE" sz="1200" dirty="0" smtClean="0"/>
              </a:br>
              <a:r>
                <a:rPr lang="de-DE" sz="1200" dirty="0" smtClean="0"/>
                <a:t>Fahrtenbücher (ca. 50 pro Wochen)</a:t>
              </a:r>
              <a:endParaRPr lang="de-DE" sz="1200" dirty="0"/>
            </a:p>
          </p:txBody>
        </p:sp>
        <p:pic>
          <p:nvPicPr>
            <p:cNvPr id="44" name="Grafik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04180">
              <a:off x="6202564" y="2496221"/>
              <a:ext cx="252708" cy="374523"/>
            </a:xfrm>
            <a:prstGeom prst="rect">
              <a:avLst/>
            </a:prstGeom>
          </p:spPr>
        </p:pic>
      </p:grpSp>
      <p:cxnSp>
        <p:nvCxnSpPr>
          <p:cNvPr id="47" name="Gerader Verbinder 46"/>
          <p:cNvCxnSpPr>
            <a:stCxn id="29" idx="3"/>
            <a:endCxn id="44" idx="1"/>
          </p:cNvCxnSpPr>
          <p:nvPr/>
        </p:nvCxnSpPr>
        <p:spPr>
          <a:xfrm>
            <a:off x="8722549" y="4601431"/>
            <a:ext cx="423288" cy="27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r Verbinder 53"/>
          <p:cNvCxnSpPr>
            <a:stCxn id="30" idx="3"/>
            <a:endCxn id="50" idx="1"/>
          </p:cNvCxnSpPr>
          <p:nvPr/>
        </p:nvCxnSpPr>
        <p:spPr>
          <a:xfrm>
            <a:off x="8693843" y="7022900"/>
            <a:ext cx="316196" cy="127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8" name="Gruppieren 57"/>
          <p:cNvGrpSpPr/>
          <p:nvPr/>
        </p:nvGrpSpPr>
        <p:grpSpPr>
          <a:xfrm>
            <a:off x="9084049" y="5090504"/>
            <a:ext cx="3029242" cy="646331"/>
            <a:chOff x="6226230" y="3017298"/>
            <a:chExt cx="2163744" cy="461665"/>
          </a:xfrm>
        </p:grpSpPr>
        <p:sp>
          <p:nvSpPr>
            <p:cNvPr id="34" name="Textfeld 33"/>
            <p:cNvSpPr txBox="1"/>
            <p:nvPr/>
          </p:nvSpPr>
          <p:spPr>
            <a:xfrm>
              <a:off x="6593490" y="3017298"/>
              <a:ext cx="17964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Automatisierung der Dokumentation</a:t>
              </a:r>
              <a:br>
                <a:rPr lang="de-DE" sz="1200" dirty="0"/>
              </a:br>
              <a:r>
                <a:rPr lang="de-DE" sz="1200" dirty="0"/>
                <a:t>von Verwahrungsüberprüfungen</a:t>
              </a:r>
            </a:p>
          </p:txBody>
        </p:sp>
        <p:pic>
          <p:nvPicPr>
            <p:cNvPr id="57" name="Grafik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6230" y="3066050"/>
              <a:ext cx="326970" cy="326970"/>
            </a:xfrm>
            <a:prstGeom prst="rect">
              <a:avLst/>
            </a:prstGeom>
          </p:spPr>
        </p:pic>
      </p:grpSp>
      <p:grpSp>
        <p:nvGrpSpPr>
          <p:cNvPr id="67" name="Gruppieren 66"/>
          <p:cNvGrpSpPr/>
          <p:nvPr/>
        </p:nvGrpSpPr>
        <p:grpSpPr>
          <a:xfrm>
            <a:off x="9121314" y="5781645"/>
            <a:ext cx="3207942" cy="830997"/>
            <a:chOff x="6226230" y="2496531"/>
            <a:chExt cx="2291388" cy="593569"/>
          </a:xfrm>
        </p:grpSpPr>
        <p:sp>
          <p:nvSpPr>
            <p:cNvPr id="60" name="Textfeld 59"/>
            <p:cNvSpPr txBox="1"/>
            <p:nvPr/>
          </p:nvSpPr>
          <p:spPr>
            <a:xfrm>
              <a:off x="6566872" y="2496531"/>
              <a:ext cx="1950746" cy="593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digitale Einsatzunterlagen</a:t>
              </a:r>
              <a:br>
                <a:rPr lang="de-DE" sz="1200" dirty="0"/>
              </a:br>
              <a:r>
                <a:rPr lang="de-DE" sz="1200" dirty="0"/>
                <a:t>der mobilen Streifen </a:t>
              </a:r>
              <a:r>
                <a:rPr lang="de-DE" sz="1200" dirty="0" smtClean="0"/>
                <a:t>aktualisieren und </a:t>
              </a:r>
              <a:br>
                <a:rPr lang="de-DE" sz="1200" dirty="0" smtClean="0"/>
              </a:br>
              <a:r>
                <a:rPr lang="de-DE" sz="1200" dirty="0" smtClean="0"/>
                <a:t>Zugangsmöglichkeit zu webbasierten </a:t>
              </a:r>
              <a:br>
                <a:rPr lang="de-DE" sz="1200" dirty="0" smtClean="0"/>
              </a:br>
              <a:r>
                <a:rPr lang="de-DE" sz="1200" dirty="0" smtClean="0"/>
                <a:t>Fachanwendungen</a:t>
              </a:r>
              <a:endParaRPr lang="de-DE" sz="1200" dirty="0"/>
            </a:p>
          </p:txBody>
        </p:sp>
        <p:grpSp>
          <p:nvGrpSpPr>
            <p:cNvPr id="65" name="Gruppieren 64"/>
            <p:cNvGrpSpPr/>
            <p:nvPr/>
          </p:nvGrpSpPr>
          <p:grpSpPr>
            <a:xfrm>
              <a:off x="6226230" y="2548575"/>
              <a:ext cx="311816" cy="285432"/>
              <a:chOff x="1787974" y="3219768"/>
              <a:chExt cx="311816" cy="285432"/>
            </a:xfrm>
          </p:grpSpPr>
          <p:sp>
            <p:nvSpPr>
              <p:cNvPr id="61" name="Ellipse 60"/>
              <p:cNvSpPr/>
              <p:nvPr/>
            </p:nvSpPr>
            <p:spPr>
              <a:xfrm>
                <a:off x="1787974" y="3219768"/>
                <a:ext cx="76218" cy="129641"/>
              </a:xfrm>
              <a:custGeom>
                <a:avLst/>
                <a:gdLst>
                  <a:gd name="connsiteX0" fmla="*/ 0 w 228600"/>
                  <a:gd name="connsiteY0" fmla="*/ 111398 h 222795"/>
                  <a:gd name="connsiteX1" fmla="*/ 114300 w 228600"/>
                  <a:gd name="connsiteY1" fmla="*/ 0 h 222795"/>
                  <a:gd name="connsiteX2" fmla="*/ 228600 w 228600"/>
                  <a:gd name="connsiteY2" fmla="*/ 111398 h 222795"/>
                  <a:gd name="connsiteX3" fmla="*/ 114300 w 228600"/>
                  <a:gd name="connsiteY3" fmla="*/ 222796 h 222795"/>
                  <a:gd name="connsiteX4" fmla="*/ 0 w 228600"/>
                  <a:gd name="connsiteY4" fmla="*/ 111398 h 222795"/>
                  <a:gd name="connsiteX0" fmla="*/ 18 w 228618"/>
                  <a:gd name="connsiteY0" fmla="*/ 111398 h 407040"/>
                  <a:gd name="connsiteX1" fmla="*/ 114318 w 228618"/>
                  <a:gd name="connsiteY1" fmla="*/ 0 h 407040"/>
                  <a:gd name="connsiteX2" fmla="*/ 228618 w 228618"/>
                  <a:gd name="connsiteY2" fmla="*/ 111398 h 407040"/>
                  <a:gd name="connsiteX3" fmla="*/ 121142 w 228618"/>
                  <a:gd name="connsiteY3" fmla="*/ 407040 h 407040"/>
                  <a:gd name="connsiteX4" fmla="*/ 18 w 228618"/>
                  <a:gd name="connsiteY4" fmla="*/ 111398 h 407040"/>
                  <a:gd name="connsiteX0" fmla="*/ 18 w 228618"/>
                  <a:gd name="connsiteY0" fmla="*/ 111398 h 407040"/>
                  <a:gd name="connsiteX1" fmla="*/ 114318 w 228618"/>
                  <a:gd name="connsiteY1" fmla="*/ 0 h 407040"/>
                  <a:gd name="connsiteX2" fmla="*/ 228618 w 228618"/>
                  <a:gd name="connsiteY2" fmla="*/ 111398 h 407040"/>
                  <a:gd name="connsiteX3" fmla="*/ 121142 w 228618"/>
                  <a:gd name="connsiteY3" fmla="*/ 407040 h 407040"/>
                  <a:gd name="connsiteX4" fmla="*/ 18 w 228618"/>
                  <a:gd name="connsiteY4" fmla="*/ 111398 h 407040"/>
                  <a:gd name="connsiteX0" fmla="*/ 18 w 228618"/>
                  <a:gd name="connsiteY0" fmla="*/ 111398 h 407040"/>
                  <a:gd name="connsiteX1" fmla="*/ 114318 w 228618"/>
                  <a:gd name="connsiteY1" fmla="*/ 0 h 407040"/>
                  <a:gd name="connsiteX2" fmla="*/ 228618 w 228618"/>
                  <a:gd name="connsiteY2" fmla="*/ 111398 h 407040"/>
                  <a:gd name="connsiteX3" fmla="*/ 121142 w 228618"/>
                  <a:gd name="connsiteY3" fmla="*/ 407040 h 407040"/>
                  <a:gd name="connsiteX4" fmla="*/ 18 w 228618"/>
                  <a:gd name="connsiteY4" fmla="*/ 111398 h 407040"/>
                  <a:gd name="connsiteX0" fmla="*/ 18 w 228618"/>
                  <a:gd name="connsiteY0" fmla="*/ 111398 h 407040"/>
                  <a:gd name="connsiteX1" fmla="*/ 114318 w 228618"/>
                  <a:gd name="connsiteY1" fmla="*/ 0 h 407040"/>
                  <a:gd name="connsiteX2" fmla="*/ 228618 w 228618"/>
                  <a:gd name="connsiteY2" fmla="*/ 111398 h 407040"/>
                  <a:gd name="connsiteX3" fmla="*/ 121142 w 228618"/>
                  <a:gd name="connsiteY3" fmla="*/ 407040 h 407040"/>
                  <a:gd name="connsiteX4" fmla="*/ 18 w 228618"/>
                  <a:gd name="connsiteY4" fmla="*/ 111398 h 407040"/>
                  <a:gd name="connsiteX0" fmla="*/ 18 w 228618"/>
                  <a:gd name="connsiteY0" fmla="*/ 111398 h 407040"/>
                  <a:gd name="connsiteX1" fmla="*/ 114318 w 228618"/>
                  <a:gd name="connsiteY1" fmla="*/ 0 h 407040"/>
                  <a:gd name="connsiteX2" fmla="*/ 228618 w 228618"/>
                  <a:gd name="connsiteY2" fmla="*/ 111398 h 407040"/>
                  <a:gd name="connsiteX3" fmla="*/ 121142 w 228618"/>
                  <a:gd name="connsiteY3" fmla="*/ 407040 h 407040"/>
                  <a:gd name="connsiteX4" fmla="*/ 18 w 228618"/>
                  <a:gd name="connsiteY4" fmla="*/ 111398 h 407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18" h="407040">
                    <a:moveTo>
                      <a:pt x="18" y="111398"/>
                    </a:moveTo>
                    <a:cubicBezTo>
                      <a:pt x="-1119" y="43558"/>
                      <a:pt x="51192" y="0"/>
                      <a:pt x="114318" y="0"/>
                    </a:cubicBezTo>
                    <a:cubicBezTo>
                      <a:pt x="177444" y="0"/>
                      <a:pt x="228618" y="49875"/>
                      <a:pt x="228618" y="111398"/>
                    </a:cubicBezTo>
                    <a:cubicBezTo>
                      <a:pt x="228618" y="172921"/>
                      <a:pt x="160414" y="355356"/>
                      <a:pt x="121142" y="407040"/>
                    </a:cubicBezTo>
                    <a:cubicBezTo>
                      <a:pt x="73919" y="359332"/>
                      <a:pt x="1155" y="179238"/>
                      <a:pt x="18" y="111398"/>
                    </a:cubicBezTo>
                    <a:close/>
                  </a:path>
                </a:pathLst>
              </a:custGeom>
              <a:solidFill>
                <a:srgbClr val="92D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1200"/>
              </a:p>
            </p:txBody>
          </p:sp>
          <p:cxnSp>
            <p:nvCxnSpPr>
              <p:cNvPr id="64" name="Gekrümmte Verbindung 63"/>
              <p:cNvCxnSpPr/>
              <p:nvPr/>
            </p:nvCxnSpPr>
            <p:spPr>
              <a:xfrm>
                <a:off x="1828800" y="3349409"/>
                <a:ext cx="228582" cy="155791"/>
              </a:xfrm>
              <a:prstGeom prst="curvedConnector3">
                <a:avLst/>
              </a:prstGeom>
              <a:ln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Ellipse 60"/>
              <p:cNvSpPr/>
              <p:nvPr/>
            </p:nvSpPr>
            <p:spPr>
              <a:xfrm>
                <a:off x="2023572" y="3372229"/>
                <a:ext cx="76218" cy="129641"/>
              </a:xfrm>
              <a:custGeom>
                <a:avLst/>
                <a:gdLst>
                  <a:gd name="connsiteX0" fmla="*/ 0 w 228600"/>
                  <a:gd name="connsiteY0" fmla="*/ 111398 h 222795"/>
                  <a:gd name="connsiteX1" fmla="*/ 114300 w 228600"/>
                  <a:gd name="connsiteY1" fmla="*/ 0 h 222795"/>
                  <a:gd name="connsiteX2" fmla="*/ 228600 w 228600"/>
                  <a:gd name="connsiteY2" fmla="*/ 111398 h 222795"/>
                  <a:gd name="connsiteX3" fmla="*/ 114300 w 228600"/>
                  <a:gd name="connsiteY3" fmla="*/ 222796 h 222795"/>
                  <a:gd name="connsiteX4" fmla="*/ 0 w 228600"/>
                  <a:gd name="connsiteY4" fmla="*/ 111398 h 222795"/>
                  <a:gd name="connsiteX0" fmla="*/ 18 w 228618"/>
                  <a:gd name="connsiteY0" fmla="*/ 111398 h 407040"/>
                  <a:gd name="connsiteX1" fmla="*/ 114318 w 228618"/>
                  <a:gd name="connsiteY1" fmla="*/ 0 h 407040"/>
                  <a:gd name="connsiteX2" fmla="*/ 228618 w 228618"/>
                  <a:gd name="connsiteY2" fmla="*/ 111398 h 407040"/>
                  <a:gd name="connsiteX3" fmla="*/ 121142 w 228618"/>
                  <a:gd name="connsiteY3" fmla="*/ 407040 h 407040"/>
                  <a:gd name="connsiteX4" fmla="*/ 18 w 228618"/>
                  <a:gd name="connsiteY4" fmla="*/ 111398 h 407040"/>
                  <a:gd name="connsiteX0" fmla="*/ 18 w 228618"/>
                  <a:gd name="connsiteY0" fmla="*/ 111398 h 407040"/>
                  <a:gd name="connsiteX1" fmla="*/ 114318 w 228618"/>
                  <a:gd name="connsiteY1" fmla="*/ 0 h 407040"/>
                  <a:gd name="connsiteX2" fmla="*/ 228618 w 228618"/>
                  <a:gd name="connsiteY2" fmla="*/ 111398 h 407040"/>
                  <a:gd name="connsiteX3" fmla="*/ 121142 w 228618"/>
                  <a:gd name="connsiteY3" fmla="*/ 407040 h 407040"/>
                  <a:gd name="connsiteX4" fmla="*/ 18 w 228618"/>
                  <a:gd name="connsiteY4" fmla="*/ 111398 h 407040"/>
                  <a:gd name="connsiteX0" fmla="*/ 18 w 228618"/>
                  <a:gd name="connsiteY0" fmla="*/ 111398 h 407040"/>
                  <a:gd name="connsiteX1" fmla="*/ 114318 w 228618"/>
                  <a:gd name="connsiteY1" fmla="*/ 0 h 407040"/>
                  <a:gd name="connsiteX2" fmla="*/ 228618 w 228618"/>
                  <a:gd name="connsiteY2" fmla="*/ 111398 h 407040"/>
                  <a:gd name="connsiteX3" fmla="*/ 121142 w 228618"/>
                  <a:gd name="connsiteY3" fmla="*/ 407040 h 407040"/>
                  <a:gd name="connsiteX4" fmla="*/ 18 w 228618"/>
                  <a:gd name="connsiteY4" fmla="*/ 111398 h 407040"/>
                  <a:gd name="connsiteX0" fmla="*/ 18 w 228618"/>
                  <a:gd name="connsiteY0" fmla="*/ 111398 h 407040"/>
                  <a:gd name="connsiteX1" fmla="*/ 114318 w 228618"/>
                  <a:gd name="connsiteY1" fmla="*/ 0 h 407040"/>
                  <a:gd name="connsiteX2" fmla="*/ 228618 w 228618"/>
                  <a:gd name="connsiteY2" fmla="*/ 111398 h 407040"/>
                  <a:gd name="connsiteX3" fmla="*/ 121142 w 228618"/>
                  <a:gd name="connsiteY3" fmla="*/ 407040 h 407040"/>
                  <a:gd name="connsiteX4" fmla="*/ 18 w 228618"/>
                  <a:gd name="connsiteY4" fmla="*/ 111398 h 407040"/>
                  <a:gd name="connsiteX0" fmla="*/ 18 w 228618"/>
                  <a:gd name="connsiteY0" fmla="*/ 111398 h 407040"/>
                  <a:gd name="connsiteX1" fmla="*/ 114318 w 228618"/>
                  <a:gd name="connsiteY1" fmla="*/ 0 h 407040"/>
                  <a:gd name="connsiteX2" fmla="*/ 228618 w 228618"/>
                  <a:gd name="connsiteY2" fmla="*/ 111398 h 407040"/>
                  <a:gd name="connsiteX3" fmla="*/ 121142 w 228618"/>
                  <a:gd name="connsiteY3" fmla="*/ 407040 h 407040"/>
                  <a:gd name="connsiteX4" fmla="*/ 18 w 228618"/>
                  <a:gd name="connsiteY4" fmla="*/ 111398 h 407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18" h="407040">
                    <a:moveTo>
                      <a:pt x="18" y="111398"/>
                    </a:moveTo>
                    <a:cubicBezTo>
                      <a:pt x="-1119" y="43558"/>
                      <a:pt x="51192" y="0"/>
                      <a:pt x="114318" y="0"/>
                    </a:cubicBezTo>
                    <a:cubicBezTo>
                      <a:pt x="177444" y="0"/>
                      <a:pt x="228618" y="49875"/>
                      <a:pt x="228618" y="111398"/>
                    </a:cubicBezTo>
                    <a:cubicBezTo>
                      <a:pt x="228618" y="172921"/>
                      <a:pt x="160414" y="355356"/>
                      <a:pt x="121142" y="407040"/>
                    </a:cubicBezTo>
                    <a:cubicBezTo>
                      <a:pt x="73919" y="359332"/>
                      <a:pt x="1155" y="179238"/>
                      <a:pt x="18" y="111398"/>
                    </a:cubicBezTo>
                    <a:close/>
                  </a:path>
                </a:pathLst>
              </a:custGeom>
              <a:solidFill>
                <a:srgbClr val="FF7C8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1200"/>
              </a:p>
            </p:txBody>
          </p:sp>
        </p:grpSp>
      </p:grpSp>
      <p:cxnSp>
        <p:nvCxnSpPr>
          <p:cNvPr id="73" name="Gerader Verbinder 72"/>
          <p:cNvCxnSpPr>
            <a:endCxn id="31" idx="3"/>
          </p:cNvCxnSpPr>
          <p:nvPr/>
        </p:nvCxnSpPr>
        <p:spPr>
          <a:xfrm flipH="1" flipV="1">
            <a:off x="8796274" y="6100248"/>
            <a:ext cx="324706" cy="126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Gerader Verbinder 79"/>
          <p:cNvCxnSpPr>
            <a:stCxn id="27" idx="3"/>
            <a:endCxn id="31" idx="1"/>
          </p:cNvCxnSpPr>
          <p:nvPr/>
        </p:nvCxnSpPr>
        <p:spPr>
          <a:xfrm>
            <a:off x="7267126" y="4140042"/>
            <a:ext cx="951746" cy="1960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Gerader Verbinder 81"/>
          <p:cNvCxnSpPr>
            <a:stCxn id="27" idx="3"/>
            <a:endCxn id="28" idx="1"/>
          </p:cNvCxnSpPr>
          <p:nvPr/>
        </p:nvCxnSpPr>
        <p:spPr>
          <a:xfrm>
            <a:off x="7267126" y="4140042"/>
            <a:ext cx="925976" cy="12139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Gerader Verbinder 83"/>
          <p:cNvCxnSpPr>
            <a:stCxn id="27" idx="3"/>
            <a:endCxn id="29" idx="1"/>
          </p:cNvCxnSpPr>
          <p:nvPr/>
        </p:nvCxnSpPr>
        <p:spPr>
          <a:xfrm>
            <a:off x="7267126" y="4140042"/>
            <a:ext cx="953362" cy="4613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Gerader Verbinder 85"/>
          <p:cNvCxnSpPr>
            <a:stCxn id="27" idx="3"/>
            <a:endCxn id="30" idx="1"/>
          </p:cNvCxnSpPr>
          <p:nvPr/>
        </p:nvCxnSpPr>
        <p:spPr>
          <a:xfrm>
            <a:off x="7267126" y="4140042"/>
            <a:ext cx="945688" cy="28828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Gerader Verbinder 96"/>
          <p:cNvCxnSpPr>
            <a:stCxn id="27" idx="1"/>
            <a:endCxn id="20" idx="3"/>
          </p:cNvCxnSpPr>
          <p:nvPr/>
        </p:nvCxnSpPr>
        <p:spPr>
          <a:xfrm flipH="1">
            <a:off x="5577963" y="4140042"/>
            <a:ext cx="281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feld 98"/>
          <p:cNvSpPr txBox="1"/>
          <p:nvPr/>
        </p:nvSpPr>
        <p:spPr>
          <a:xfrm>
            <a:off x="10366261" y="8120038"/>
            <a:ext cx="18389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Materialverwaltung FEM</a:t>
            </a:r>
          </a:p>
        </p:txBody>
      </p:sp>
      <p:sp>
        <p:nvSpPr>
          <p:cNvPr id="100" name="Textfeld 99"/>
          <p:cNvSpPr txBox="1"/>
          <p:nvPr/>
        </p:nvSpPr>
        <p:spPr>
          <a:xfrm>
            <a:off x="8766691" y="8120038"/>
            <a:ext cx="12328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Ausstattung PA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9010039" y="6760526"/>
            <a:ext cx="3076310" cy="512550"/>
            <a:chOff x="9010039" y="6760526"/>
            <a:chExt cx="3076310" cy="512550"/>
          </a:xfrm>
        </p:grpSpPr>
        <p:grpSp>
          <p:nvGrpSpPr>
            <p:cNvPr id="52" name="Gruppieren 51"/>
            <p:cNvGrpSpPr/>
            <p:nvPr/>
          </p:nvGrpSpPr>
          <p:grpSpPr>
            <a:xfrm>
              <a:off x="9010039" y="6760526"/>
              <a:ext cx="2332562" cy="512550"/>
              <a:chOff x="6217721" y="3688620"/>
              <a:chExt cx="1666116" cy="366107"/>
            </a:xfrm>
          </p:grpSpPr>
          <p:pic>
            <p:nvPicPr>
              <p:cNvPr id="50" name="Grafik 4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17721" y="3715553"/>
                <a:ext cx="390913" cy="339174"/>
              </a:xfrm>
              <a:prstGeom prst="roundRect">
                <a:avLst>
                  <a:gd name="adj" fmla="val 20666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outerShdw blurRad="76200" dist="12700" dir="2700000" sy="-23000" kx="-800400" algn="bl" rotWithShape="0">
                  <a:prstClr val="black">
                    <a:alpha val="20000"/>
                  </a:prstClr>
                </a:outerShdw>
                <a:reflection blurRad="12700" stA="38000" endPos="28000" dist="5000" dir="5400000" sy="-100000" algn="bl" rotWithShape="0"/>
              </a:effectLst>
            </p:spPr>
          </p:pic>
          <p:sp>
            <p:nvSpPr>
              <p:cNvPr id="51" name="Textfeld 50"/>
              <p:cNvSpPr txBox="1"/>
              <p:nvPr/>
            </p:nvSpPr>
            <p:spPr>
              <a:xfrm>
                <a:off x="6637846" y="3688620"/>
                <a:ext cx="1245991" cy="1978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 smtClean="0"/>
                  <a:t>Lagekarte, Polizei-Wiki</a:t>
                </a:r>
                <a:endParaRPr lang="de-DE" sz="1200" dirty="0"/>
              </a:p>
            </p:txBody>
          </p:sp>
        </p:grpSp>
        <p:sp>
          <p:nvSpPr>
            <p:cNvPr id="101" name="Textfeld 100"/>
            <p:cNvSpPr txBox="1"/>
            <p:nvPr/>
          </p:nvSpPr>
          <p:spPr>
            <a:xfrm>
              <a:off x="9604579" y="6996077"/>
              <a:ext cx="24817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einheitliche Personaldatenhaltung</a:t>
              </a:r>
            </a:p>
          </p:txBody>
        </p:sp>
      </p:grpSp>
      <p:cxnSp>
        <p:nvCxnSpPr>
          <p:cNvPr id="105" name="Gerader Verbinder 104"/>
          <p:cNvCxnSpPr>
            <a:stCxn id="32" idx="3"/>
            <a:endCxn id="99" idx="0"/>
          </p:cNvCxnSpPr>
          <p:nvPr/>
        </p:nvCxnSpPr>
        <p:spPr>
          <a:xfrm>
            <a:off x="8849186" y="7807052"/>
            <a:ext cx="2436558" cy="3129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Gerader Verbinder 106"/>
          <p:cNvCxnSpPr>
            <a:stCxn id="32" idx="3"/>
            <a:endCxn id="100" idx="0"/>
          </p:cNvCxnSpPr>
          <p:nvPr/>
        </p:nvCxnSpPr>
        <p:spPr>
          <a:xfrm>
            <a:off x="8849186" y="7807052"/>
            <a:ext cx="533924" cy="3129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Gerader Verbinder 136"/>
          <p:cNvCxnSpPr>
            <a:stCxn id="27" idx="3"/>
            <a:endCxn id="32" idx="1"/>
          </p:cNvCxnSpPr>
          <p:nvPr/>
        </p:nvCxnSpPr>
        <p:spPr>
          <a:xfrm>
            <a:off x="7267126" y="4140042"/>
            <a:ext cx="953362" cy="36670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Gerade Verbindung mit Pfeil 155"/>
          <p:cNvCxnSpPr>
            <a:stCxn id="23" idx="6"/>
            <a:endCxn id="20" idx="1"/>
          </p:cNvCxnSpPr>
          <p:nvPr/>
        </p:nvCxnSpPr>
        <p:spPr>
          <a:xfrm>
            <a:off x="3581057" y="3861080"/>
            <a:ext cx="587546" cy="278962"/>
          </a:xfrm>
          <a:prstGeom prst="straightConnector1">
            <a:avLst/>
          </a:prstGeom>
          <a:ln w="3810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mit Pfeil 157"/>
          <p:cNvCxnSpPr>
            <a:stCxn id="23" idx="4"/>
            <a:endCxn id="6" idx="0"/>
          </p:cNvCxnSpPr>
          <p:nvPr/>
        </p:nvCxnSpPr>
        <p:spPr>
          <a:xfrm flipH="1">
            <a:off x="1814063" y="4454246"/>
            <a:ext cx="131541" cy="812648"/>
          </a:xfrm>
          <a:prstGeom prst="straightConnector1">
            <a:avLst/>
          </a:prstGeom>
          <a:ln w="3810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feld 173"/>
          <p:cNvSpPr txBox="1"/>
          <p:nvPr/>
        </p:nvSpPr>
        <p:spPr>
          <a:xfrm>
            <a:off x="9383110" y="1527875"/>
            <a:ext cx="2021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Pilotprojekt WSP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smtClean="0"/>
              <a:t>Digitalisierung </a:t>
            </a:r>
            <a:r>
              <a:rPr lang="de-DE" sz="1200" dirty="0" err="1" smtClean="0"/>
              <a:t>OWi</a:t>
            </a:r>
            <a:endParaRPr lang="de-DE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smtClean="0"/>
              <a:t>bargeldloses Bezahlen</a:t>
            </a:r>
            <a:endParaRPr lang="de-DE" sz="1200" dirty="0"/>
          </a:p>
        </p:txBody>
      </p:sp>
      <p:sp>
        <p:nvSpPr>
          <p:cNvPr id="175" name="Textfeld 174"/>
          <p:cNvSpPr txBox="1"/>
          <p:nvPr/>
        </p:nvSpPr>
        <p:spPr>
          <a:xfrm>
            <a:off x="9383110" y="2352499"/>
            <a:ext cx="169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ELZ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smtClean="0"/>
              <a:t>Bürgermessenger</a:t>
            </a:r>
            <a:endParaRPr lang="de-DE" sz="1200" dirty="0"/>
          </a:p>
        </p:txBody>
      </p:sp>
      <p:sp>
        <p:nvSpPr>
          <p:cNvPr id="75" name="Textfeld 74"/>
          <p:cNvSpPr txBox="1"/>
          <p:nvPr/>
        </p:nvSpPr>
        <p:spPr>
          <a:xfrm>
            <a:off x="4724400" y="2215283"/>
            <a:ext cx="2661306" cy="738664"/>
          </a:xfrm>
          <a:prstGeom prst="rect">
            <a:avLst/>
          </a:prstGeom>
          <a:solidFill>
            <a:srgbClr val="FFCC99"/>
          </a:solidFill>
        </p:spPr>
        <p:txBody>
          <a:bodyPr wrap="none" rtlCol="0">
            <a:spAutoFit/>
          </a:bodyPr>
          <a:lstStyle/>
          <a:p>
            <a:r>
              <a:rPr lang="de-DE" sz="1400" dirty="0" smtClean="0"/>
              <a:t>- Dir E St FüU -</a:t>
            </a:r>
          </a:p>
          <a:p>
            <a:r>
              <a:rPr lang="de-DE" sz="1400" dirty="0" smtClean="0"/>
              <a:t>Projektgruppe E-</a:t>
            </a:r>
            <a:r>
              <a:rPr lang="de-DE" sz="1400" dirty="0" err="1" smtClean="0"/>
              <a:t>Government</a:t>
            </a:r>
            <a:r>
              <a:rPr lang="de-DE" sz="1400" dirty="0" smtClean="0"/>
              <a:t>,</a:t>
            </a:r>
            <a:br>
              <a:rPr lang="de-DE" sz="1400" dirty="0" smtClean="0"/>
            </a:br>
            <a:r>
              <a:rPr lang="de-DE" sz="1400" dirty="0" smtClean="0"/>
              <a:t>Geschäftsprozessmanagement</a:t>
            </a:r>
            <a:endParaRPr lang="de-DE" sz="1400" dirty="0"/>
          </a:p>
        </p:txBody>
      </p:sp>
      <p:cxnSp>
        <p:nvCxnSpPr>
          <p:cNvPr id="15" name="Gerader Verbinder 14"/>
          <p:cNvCxnSpPr>
            <a:stCxn id="75" idx="3"/>
            <a:endCxn id="175" idx="1"/>
          </p:cNvCxnSpPr>
          <p:nvPr/>
        </p:nvCxnSpPr>
        <p:spPr>
          <a:xfrm flipV="1">
            <a:off x="7385706" y="2583332"/>
            <a:ext cx="1997404" cy="12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r Verbinder 17"/>
          <p:cNvCxnSpPr>
            <a:stCxn id="75" idx="3"/>
            <a:endCxn id="174" idx="1"/>
          </p:cNvCxnSpPr>
          <p:nvPr/>
        </p:nvCxnSpPr>
        <p:spPr>
          <a:xfrm flipV="1">
            <a:off x="7385706" y="1851041"/>
            <a:ext cx="1997404" cy="733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>
            <a:stCxn id="23" idx="7"/>
            <a:endCxn id="75" idx="1"/>
          </p:cNvCxnSpPr>
          <p:nvPr/>
        </p:nvCxnSpPr>
        <p:spPr>
          <a:xfrm flipV="1">
            <a:off x="3102044" y="2584615"/>
            <a:ext cx="1622356" cy="857032"/>
          </a:xfrm>
          <a:prstGeom prst="straightConnector1">
            <a:avLst/>
          </a:prstGeom>
          <a:ln w="3810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Geschweifte Klammer rechts 122"/>
          <p:cNvSpPr/>
          <p:nvPr/>
        </p:nvSpPr>
        <p:spPr>
          <a:xfrm rot="16200000">
            <a:off x="9997415" y="1782579"/>
            <a:ext cx="298912" cy="434852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cxnSp>
        <p:nvCxnSpPr>
          <p:cNvPr id="166" name="Gerader Verbinder 165"/>
          <p:cNvCxnSpPr>
            <a:stCxn id="75" idx="3"/>
            <a:endCxn id="26" idx="0"/>
          </p:cNvCxnSpPr>
          <p:nvPr/>
        </p:nvCxnSpPr>
        <p:spPr>
          <a:xfrm>
            <a:off x="7385706" y="2584615"/>
            <a:ext cx="2509239" cy="88381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Textfeld 192"/>
          <p:cNvSpPr txBox="1"/>
          <p:nvPr/>
        </p:nvSpPr>
        <p:spPr>
          <a:xfrm>
            <a:off x="8839200" y="8408351"/>
            <a:ext cx="3490058" cy="307777"/>
          </a:xfrm>
          <a:prstGeom prst="rect">
            <a:avLst/>
          </a:prstGeom>
          <a:solidFill>
            <a:srgbClr val="FFCC99"/>
          </a:solidFill>
        </p:spPr>
        <p:txBody>
          <a:bodyPr wrap="none" rtlCol="0">
            <a:spAutoFit/>
          </a:bodyPr>
          <a:lstStyle/>
          <a:p>
            <a:r>
              <a:rPr lang="de-DE" sz="1400" dirty="0"/>
              <a:t>AG </a:t>
            </a:r>
            <a:r>
              <a:rPr lang="de-DE" sz="1400" dirty="0" err="1" smtClean="0"/>
              <a:t>Personbez</a:t>
            </a:r>
            <a:r>
              <a:rPr lang="de-DE" sz="1400" dirty="0" smtClean="0"/>
              <a:t>. FEM &amp; Sonderbekleidung</a:t>
            </a:r>
            <a:endParaRPr lang="de-DE" sz="1400" dirty="0"/>
          </a:p>
        </p:txBody>
      </p:sp>
      <p:sp>
        <p:nvSpPr>
          <p:cNvPr id="59" name="Untertitel 1"/>
          <p:cNvSpPr>
            <a:spLocks noGrp="1"/>
          </p:cNvSpPr>
          <p:nvPr>
            <p:ph type="subTitle" idx="1"/>
          </p:nvPr>
        </p:nvSpPr>
        <p:spPr>
          <a:xfrm>
            <a:off x="640080" y="746760"/>
            <a:ext cx="8643600" cy="533400"/>
          </a:xfrm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Lagebild (MindMap)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3" name="Textfeld 62"/>
          <p:cNvSpPr txBox="1"/>
          <p:nvPr/>
        </p:nvSpPr>
        <p:spPr>
          <a:xfrm>
            <a:off x="2697460" y="1528239"/>
            <a:ext cx="1915909" cy="523220"/>
          </a:xfrm>
          <a:prstGeom prst="rect">
            <a:avLst/>
          </a:prstGeom>
          <a:solidFill>
            <a:srgbClr val="FFCC99"/>
          </a:solidFill>
        </p:spPr>
        <p:txBody>
          <a:bodyPr wrap="none" rtlCol="0">
            <a:spAutoFit/>
          </a:bodyPr>
          <a:lstStyle/>
          <a:p>
            <a:r>
              <a:rPr lang="de-DE" sz="1400" dirty="0" smtClean="0"/>
              <a:t>- Dir E St 2 -</a:t>
            </a:r>
          </a:p>
          <a:p>
            <a:r>
              <a:rPr lang="de-DE" sz="1400" dirty="0" smtClean="0"/>
              <a:t>Alarmierungssoftware</a:t>
            </a:r>
            <a:endParaRPr lang="de-DE" sz="1400" dirty="0"/>
          </a:p>
        </p:txBody>
      </p:sp>
      <p:sp>
        <p:nvSpPr>
          <p:cNvPr id="66" name="Textfeld 65"/>
          <p:cNvSpPr txBox="1"/>
          <p:nvPr/>
        </p:nvSpPr>
        <p:spPr>
          <a:xfrm>
            <a:off x="398609" y="1836016"/>
            <a:ext cx="2064989" cy="738664"/>
          </a:xfrm>
          <a:prstGeom prst="rect">
            <a:avLst/>
          </a:prstGeom>
          <a:solidFill>
            <a:srgbClr val="FFCC99"/>
          </a:solidFill>
        </p:spPr>
        <p:txBody>
          <a:bodyPr wrap="none" rtlCol="0">
            <a:spAutoFit/>
          </a:bodyPr>
          <a:lstStyle/>
          <a:p>
            <a:r>
              <a:rPr lang="de-DE" sz="1400" dirty="0" smtClean="0"/>
              <a:t>- LZ / ELZ</a:t>
            </a:r>
            <a:r>
              <a:rPr lang="de-DE" sz="1400" dirty="0"/>
              <a:t> </a:t>
            </a:r>
            <a:r>
              <a:rPr lang="de-DE" sz="1400" dirty="0" smtClean="0"/>
              <a:t>-</a:t>
            </a:r>
          </a:p>
          <a:p>
            <a:r>
              <a:rPr lang="de-DE" sz="1400" dirty="0" smtClean="0"/>
              <a:t>Auf dem Weg in die</a:t>
            </a:r>
            <a:br>
              <a:rPr lang="de-DE" sz="1400" dirty="0" smtClean="0"/>
            </a:br>
            <a:r>
              <a:rPr lang="de-DE" sz="1400" dirty="0" smtClean="0"/>
              <a:t>gemeinsame Leitstelle?</a:t>
            </a:r>
            <a:endParaRPr lang="de-DE" sz="1400" dirty="0"/>
          </a:p>
        </p:txBody>
      </p:sp>
      <p:sp>
        <p:nvSpPr>
          <p:cNvPr id="68" name="Textfeld 67"/>
          <p:cNvSpPr txBox="1"/>
          <p:nvPr/>
        </p:nvSpPr>
        <p:spPr>
          <a:xfrm>
            <a:off x="4174699" y="5054094"/>
            <a:ext cx="1923860" cy="738664"/>
          </a:xfrm>
          <a:prstGeom prst="rect">
            <a:avLst/>
          </a:prstGeom>
          <a:solidFill>
            <a:srgbClr val="FFCC99"/>
          </a:solidFill>
        </p:spPr>
        <p:txBody>
          <a:bodyPr wrap="none" rtlCol="0">
            <a:spAutoFit/>
          </a:bodyPr>
          <a:lstStyle/>
          <a:p>
            <a:r>
              <a:rPr lang="de-DE" sz="1400" dirty="0" smtClean="0"/>
              <a:t>- Dir E St FüU -</a:t>
            </a:r>
          </a:p>
          <a:p>
            <a:r>
              <a:rPr lang="de-DE" sz="1400" dirty="0" smtClean="0"/>
              <a:t>Steuerungsgruppe </a:t>
            </a:r>
            <a:br>
              <a:rPr lang="de-DE" sz="1400" dirty="0" smtClean="0"/>
            </a:br>
            <a:r>
              <a:rPr lang="de-DE" sz="1400" dirty="0" smtClean="0"/>
              <a:t>fachliche IKT Planung</a:t>
            </a:r>
            <a:endParaRPr lang="de-DE" sz="1400" dirty="0"/>
          </a:p>
        </p:txBody>
      </p:sp>
      <p:cxnSp>
        <p:nvCxnSpPr>
          <p:cNvPr id="71" name="Gerade Verbindung mit Pfeil 70"/>
          <p:cNvCxnSpPr>
            <a:endCxn id="66" idx="2"/>
          </p:cNvCxnSpPr>
          <p:nvPr/>
        </p:nvCxnSpPr>
        <p:spPr>
          <a:xfrm flipH="1" flipV="1">
            <a:off x="1431104" y="2574680"/>
            <a:ext cx="110013" cy="734960"/>
          </a:xfrm>
          <a:prstGeom prst="straightConnector1">
            <a:avLst/>
          </a:prstGeom>
          <a:ln w="3810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>
            <a:endCxn id="63" idx="2"/>
          </p:cNvCxnSpPr>
          <p:nvPr/>
        </p:nvCxnSpPr>
        <p:spPr>
          <a:xfrm flipV="1">
            <a:off x="2612305" y="2051459"/>
            <a:ext cx="1043110" cy="1258181"/>
          </a:xfrm>
          <a:prstGeom prst="straightConnector1">
            <a:avLst/>
          </a:prstGeom>
          <a:ln w="3810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>
            <a:stCxn id="23" idx="5"/>
            <a:endCxn id="68" idx="1"/>
          </p:cNvCxnSpPr>
          <p:nvPr/>
        </p:nvCxnSpPr>
        <p:spPr>
          <a:xfrm>
            <a:off x="3102044" y="4280512"/>
            <a:ext cx="1072655" cy="1142914"/>
          </a:xfrm>
          <a:prstGeom prst="straightConnector1">
            <a:avLst/>
          </a:prstGeom>
          <a:ln w="3810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feld 111"/>
          <p:cNvSpPr txBox="1"/>
          <p:nvPr/>
        </p:nvSpPr>
        <p:spPr>
          <a:xfrm>
            <a:off x="747858" y="5884584"/>
            <a:ext cx="4214604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u="sng" dirty="0" smtClean="0"/>
              <a:t>Zeitstrahl</a:t>
            </a:r>
          </a:p>
          <a:p>
            <a:pPr>
              <a:spcBef>
                <a:spcPts val="600"/>
              </a:spcBef>
            </a:pPr>
            <a:r>
              <a:rPr lang="de-DE" sz="1200" dirty="0" smtClean="0"/>
              <a:t>2017:</a:t>
            </a:r>
            <a:endParaRPr lang="de-DE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smtClean="0"/>
              <a:t>Beschaffung </a:t>
            </a:r>
            <a:r>
              <a:rPr lang="de-DE" sz="1200" dirty="0"/>
              <a:t>von ca. 50 </a:t>
            </a:r>
            <a:r>
              <a:rPr lang="de-DE" sz="1200" dirty="0" smtClean="0"/>
              <a:t>Tablets</a:t>
            </a:r>
            <a:endParaRPr lang="de-DE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smtClean="0"/>
              <a:t>Anpassung/Schaffung </a:t>
            </a:r>
            <a:r>
              <a:rPr lang="de-DE" sz="1200" dirty="0"/>
              <a:t>der rechtlichen Voraussetzungen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smtClean="0"/>
              <a:t>Administration</a:t>
            </a:r>
            <a:endParaRPr lang="de-DE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smtClean="0"/>
              <a:t>Auslieferung </a:t>
            </a:r>
            <a:r>
              <a:rPr lang="de-DE" sz="1200" dirty="0"/>
              <a:t>an die Erprobungsbereiche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smtClean="0"/>
              <a:t>Einweisung </a:t>
            </a:r>
            <a:r>
              <a:rPr lang="de-DE" sz="1200" dirty="0"/>
              <a:t>der </a:t>
            </a:r>
            <a:r>
              <a:rPr lang="de-DE" sz="1200" dirty="0" smtClean="0"/>
              <a:t>Erprobungsbereiche</a:t>
            </a:r>
          </a:p>
          <a:p>
            <a:pPr>
              <a:spcBef>
                <a:spcPts val="600"/>
              </a:spcBef>
            </a:pPr>
            <a:r>
              <a:rPr lang="de-DE" sz="1200" dirty="0" smtClean="0"/>
              <a:t>2018: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smtClean="0"/>
              <a:t>Beschaffung </a:t>
            </a:r>
            <a:r>
              <a:rPr lang="de-DE" sz="1200" dirty="0"/>
              <a:t>von 800 Tablets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smtClean="0"/>
              <a:t>Ausweitung </a:t>
            </a:r>
            <a:r>
              <a:rPr lang="de-DE" sz="1200" dirty="0"/>
              <a:t>der Erprobungsbereiche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smtClean="0"/>
              <a:t>Anpassung/Schaffung </a:t>
            </a:r>
            <a:r>
              <a:rPr lang="de-DE" sz="1200" dirty="0"/>
              <a:t>der rechtlichen </a:t>
            </a:r>
            <a:r>
              <a:rPr lang="de-DE" sz="1200" dirty="0" smtClean="0"/>
              <a:t>Voraussetzungen</a:t>
            </a:r>
          </a:p>
          <a:p>
            <a:pPr>
              <a:spcBef>
                <a:spcPts val="600"/>
              </a:spcBef>
            </a:pPr>
            <a:r>
              <a:rPr lang="de-DE" sz="1200" dirty="0" smtClean="0"/>
              <a:t>2019: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smtClean="0"/>
              <a:t>Beschaffung </a:t>
            </a:r>
            <a:r>
              <a:rPr lang="de-DE" sz="1200" dirty="0"/>
              <a:t>von 1200 Tablets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smtClean="0"/>
              <a:t>Mobile </a:t>
            </a:r>
            <a:r>
              <a:rPr lang="de-DE" sz="1200" dirty="0"/>
              <a:t>(vereinfachte) Vorgangsbearbeitung in </a:t>
            </a:r>
            <a:r>
              <a:rPr lang="de-DE" sz="1200" dirty="0" smtClean="0"/>
              <a:t>POLIKS</a:t>
            </a:r>
            <a:endParaRPr lang="de-DE" sz="1200" dirty="0"/>
          </a:p>
        </p:txBody>
      </p:sp>
      <p:sp>
        <p:nvSpPr>
          <p:cNvPr id="69" name="Textfeld 68"/>
          <p:cNvSpPr txBox="1"/>
          <p:nvPr/>
        </p:nvSpPr>
        <p:spPr>
          <a:xfrm>
            <a:off x="4929396" y="5884583"/>
            <a:ext cx="27838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u="sng" dirty="0" smtClean="0"/>
              <a:t>Applikationen (Apps)</a:t>
            </a:r>
            <a:endParaRPr lang="de-DE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smtClean="0"/>
              <a:t>POLIKS Abfragen - 2017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 smtClean="0"/>
              <a:t>IntraPol</a:t>
            </a:r>
            <a:r>
              <a:rPr lang="de-DE" sz="1200" dirty="0" smtClean="0"/>
              <a:t> - 2017</a:t>
            </a:r>
            <a:endParaRPr lang="de-DE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smtClean="0"/>
              <a:t>Internet - 2017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smtClean="0"/>
              <a:t>Kartenmaterial - 2017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smtClean="0"/>
              <a:t>Corporate Cloud - 2017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smtClean="0"/>
              <a:t>Outlook - 2017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smtClean="0"/>
              <a:t>App für VU-Aufnahme</a:t>
            </a:r>
            <a:br>
              <a:rPr lang="de-DE" sz="1200" dirty="0" smtClean="0"/>
            </a:br>
            <a:r>
              <a:rPr lang="de-DE" sz="1200" dirty="0" smtClean="0"/>
              <a:t>(Sachschaden) - 2018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smtClean="0"/>
              <a:t>Einsatzsteuerung - 2018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smtClean="0"/>
              <a:t>Messenger - 2018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smtClean="0"/>
              <a:t>mobile Vorgangsbearbeitung - 2019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smtClean="0"/>
              <a:t>Dokumentenprüfung - 2019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smtClean="0"/>
              <a:t>Fast-ID - 2019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smtClean="0"/>
              <a:t>Sonstige Anwendungen</a:t>
            </a:r>
          </a:p>
        </p:txBody>
      </p:sp>
    </p:spTree>
    <p:extLst>
      <p:ext uri="{BB962C8B-B14F-4D97-AF65-F5344CB8AC3E}">
        <p14:creationId xmlns:p14="http://schemas.microsoft.com/office/powerpoint/2010/main" val="297375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3"/>
          <p:cNvSpPr txBox="1">
            <a:spLocks/>
          </p:cNvSpPr>
          <p:nvPr/>
        </p:nvSpPr>
        <p:spPr bwMode="auto">
          <a:xfrm>
            <a:off x="762000" y="2057400"/>
            <a:ext cx="11049000" cy="1228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96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640080" algn="l" rtl="0" fontAlgn="base">
              <a:spcBef>
                <a:spcPct val="0"/>
              </a:spcBef>
              <a:spcAft>
                <a:spcPct val="0"/>
              </a:spcAft>
              <a:defRPr sz="392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280160" algn="l" rtl="0" fontAlgn="base">
              <a:spcBef>
                <a:spcPct val="0"/>
              </a:spcBef>
              <a:spcAft>
                <a:spcPct val="0"/>
              </a:spcAft>
              <a:defRPr sz="392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920240" algn="l" rtl="0" fontAlgn="base">
              <a:spcBef>
                <a:spcPct val="0"/>
              </a:spcBef>
              <a:spcAft>
                <a:spcPct val="0"/>
              </a:spcAft>
              <a:defRPr sz="392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560320" algn="l" rtl="0" fontAlgn="base">
              <a:spcBef>
                <a:spcPct val="0"/>
              </a:spcBef>
              <a:spcAft>
                <a:spcPct val="0"/>
              </a:spcAft>
              <a:defRPr sz="392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392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392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392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392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1600" u="sng" dirty="0" smtClean="0">
                <a:solidFill>
                  <a:schemeClr val="tx1"/>
                </a:solidFill>
              </a:rPr>
              <a:t>Ablauf:</a:t>
            </a:r>
            <a:endParaRPr lang="de-DE" sz="1600" u="sng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/>
                </a:solidFill>
              </a:rPr>
              <a:t>Dienstaufnahme, Übernahme der Gerätschaften, Fahrzeugsichtung,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/>
                </a:solidFill>
              </a:rPr>
              <a:t>Erhalt aktueller Kontrollblätter direkt bei der Wache ZOS (per Fax, über Posten- und Streifenführer), im Ausnahmefall über WL, wenn vorhanden: per MAP)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/>
                </a:solidFill>
              </a:rPr>
              <a:t>handschriftliche Eintragungen auf dem OSK-Kontrollblatt: Standzeiten, Begehungszeiten, Pause, Zwischenaufträge, Vordruckfertigungen (grundsätzlich handschriftlich, da häufig kein MAP Zugang), sonstige Vorkommnisse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/>
                </a:solidFill>
              </a:rPr>
              <a:t>nach Dienstende werden die ausgefüllten Kontrollblätter über Dienstpost, </a:t>
            </a:r>
            <a:r>
              <a:rPr lang="de-DE" sz="1600" dirty="0" err="1">
                <a:solidFill>
                  <a:schemeClr val="tx1"/>
                </a:solidFill>
              </a:rPr>
              <a:t>PStF</a:t>
            </a:r>
            <a:r>
              <a:rPr lang="de-DE" sz="1600" dirty="0">
                <a:solidFill>
                  <a:schemeClr val="tx1"/>
                </a:solidFill>
              </a:rPr>
              <a:t>, Wache, an das </a:t>
            </a:r>
            <a:r>
              <a:rPr lang="de-DE" sz="1600" dirty="0" err="1">
                <a:solidFill>
                  <a:schemeClr val="tx1"/>
                </a:solidFill>
              </a:rPr>
              <a:t>Sg</a:t>
            </a:r>
            <a:r>
              <a:rPr lang="de-DE" sz="1600" dirty="0">
                <a:solidFill>
                  <a:schemeClr val="tx1"/>
                </a:solidFill>
              </a:rPr>
              <a:t> Einsatz geleitet</a:t>
            </a:r>
          </a:p>
        </p:txBody>
      </p:sp>
      <p:sp>
        <p:nvSpPr>
          <p:cNvPr id="6" name="Untertitel 1"/>
          <p:cNvSpPr txBox="1">
            <a:spLocks/>
          </p:cNvSpPr>
          <p:nvPr/>
        </p:nvSpPr>
        <p:spPr>
          <a:xfrm>
            <a:off x="640080" y="746760"/>
            <a:ext cx="8643600" cy="533400"/>
          </a:xfrm>
          <a:prstGeom prst="rect">
            <a:avLst/>
          </a:prstGeom>
        </p:spPr>
        <p:txBody>
          <a:bodyPr/>
          <a:lstStyle>
            <a:lvl1pPr marL="480060" indent="-48006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448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4013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920">
                <a:solidFill>
                  <a:schemeClr val="tx1"/>
                </a:solidFill>
                <a:latin typeface="+mn-lt"/>
              </a:defRPr>
            </a:lvl2pPr>
            <a:lvl3pPr marL="1600200" indent="-32004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360">
                <a:solidFill>
                  <a:schemeClr val="tx1"/>
                </a:solidFill>
                <a:latin typeface="+mn-lt"/>
              </a:defRPr>
            </a:lvl3pPr>
            <a:lvl4pPr marL="2240280" indent="-32004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4pPr>
            <a:lvl5pPr marL="2880360" indent="-32004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5pPr>
            <a:lvl6pPr marL="3520440" indent="-32004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6pPr>
            <a:lvl7pPr marL="4160520" indent="-32004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7pPr>
            <a:lvl8pPr marL="4800600" indent="-32004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8pPr>
            <a:lvl9pPr marL="5440680" indent="-32004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2200" kern="0" dirty="0" smtClean="0">
                <a:solidFill>
                  <a:schemeClr val="bg1"/>
                </a:solidFill>
              </a:rPr>
              <a:t>modellierte Geschäftsprozesse – ZOS</a:t>
            </a:r>
            <a:endParaRPr lang="de-DE" sz="2200" kern="0" dirty="0">
              <a:solidFill>
                <a:schemeClr val="bg1"/>
              </a:solidFill>
            </a:endParaRPr>
          </a:p>
        </p:txBody>
      </p:sp>
      <p:sp>
        <p:nvSpPr>
          <p:cNvPr id="7" name="Textplatzhalter 13"/>
          <p:cNvSpPr txBox="1">
            <a:spLocks/>
          </p:cNvSpPr>
          <p:nvPr/>
        </p:nvSpPr>
        <p:spPr bwMode="auto">
          <a:xfrm>
            <a:off x="762000" y="1539240"/>
            <a:ext cx="11049000" cy="441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96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640080" algn="l" rtl="0" fontAlgn="base">
              <a:spcBef>
                <a:spcPct val="0"/>
              </a:spcBef>
              <a:spcAft>
                <a:spcPct val="0"/>
              </a:spcAft>
              <a:defRPr sz="392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280160" algn="l" rtl="0" fontAlgn="base">
              <a:spcBef>
                <a:spcPct val="0"/>
              </a:spcBef>
              <a:spcAft>
                <a:spcPct val="0"/>
              </a:spcAft>
              <a:defRPr sz="392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920240" algn="l" rtl="0" fontAlgn="base">
              <a:spcBef>
                <a:spcPct val="0"/>
              </a:spcBef>
              <a:spcAft>
                <a:spcPct val="0"/>
              </a:spcAft>
              <a:defRPr sz="392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560320" algn="l" rtl="0" fontAlgn="base">
              <a:spcBef>
                <a:spcPct val="0"/>
              </a:spcBef>
              <a:spcAft>
                <a:spcPct val="0"/>
              </a:spcAft>
              <a:defRPr sz="392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392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392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392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392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2000" b="1" dirty="0" smtClean="0">
                <a:solidFill>
                  <a:schemeClr val="tx1"/>
                </a:solidFill>
              </a:rPr>
              <a:t>Streifendokumentation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54" name="Textplatzhalter 5"/>
          <p:cNvSpPr txBox="1">
            <a:spLocks/>
          </p:cNvSpPr>
          <p:nvPr/>
        </p:nvSpPr>
        <p:spPr>
          <a:xfrm>
            <a:off x="550916" y="8641080"/>
            <a:ext cx="7886700" cy="26003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717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920">
                <a:solidFill>
                  <a:schemeClr val="tx1"/>
                </a:solidFill>
                <a:latin typeface="+mn-lt"/>
              </a:defRPr>
            </a:lvl2pPr>
            <a:lvl3pPr marL="1600200" indent="-32004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360">
                <a:solidFill>
                  <a:schemeClr val="tx1"/>
                </a:solidFill>
                <a:latin typeface="+mn-lt"/>
              </a:defRPr>
            </a:lvl3pPr>
            <a:lvl4pPr marL="2240280" indent="-32004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4pPr>
            <a:lvl5pPr marL="2880360" indent="-32004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5pPr>
            <a:lvl6pPr marL="3520440" indent="-32004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6pPr>
            <a:lvl7pPr marL="4160520" indent="-32004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7pPr>
            <a:lvl8pPr marL="4800600" indent="-32004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8pPr>
            <a:lvl9pPr marL="5440680" indent="-32004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1000" kern="0" dirty="0" smtClean="0"/>
              <a:t>Quelle</a:t>
            </a:r>
            <a:r>
              <a:rPr lang="de-DE" sz="1000" kern="0" dirty="0"/>
              <a:t>: Grunow, Claudia – Dir E ZOS 21 SB </a:t>
            </a:r>
            <a:r>
              <a:rPr lang="de-DE" sz="1000" kern="0" dirty="0" err="1"/>
              <a:t>TFmE</a:t>
            </a:r>
            <a:r>
              <a:rPr lang="de-DE" sz="1000" kern="0" dirty="0"/>
              <a:t>/DV</a:t>
            </a:r>
          </a:p>
        </p:txBody>
      </p:sp>
      <p:grpSp>
        <p:nvGrpSpPr>
          <p:cNvPr id="108" name="Gruppieren 107"/>
          <p:cNvGrpSpPr/>
          <p:nvPr/>
        </p:nvGrpSpPr>
        <p:grpSpPr>
          <a:xfrm>
            <a:off x="966348" y="3957564"/>
            <a:ext cx="10920852" cy="4413124"/>
            <a:chOff x="100714" y="1289450"/>
            <a:chExt cx="11925998" cy="4664228"/>
          </a:xfrm>
        </p:grpSpPr>
        <p:sp>
          <p:nvSpPr>
            <p:cNvPr id="109" name="Flussdiagramm: Alternativer Prozess 108"/>
            <p:cNvSpPr>
              <a:spLocks noChangeAspect="1"/>
            </p:cNvSpPr>
            <p:nvPr/>
          </p:nvSpPr>
          <p:spPr>
            <a:xfrm>
              <a:off x="1042545" y="3886977"/>
              <a:ext cx="1258029" cy="629014"/>
            </a:xfrm>
            <a:prstGeom prst="flowChartAlternateProcess">
              <a:avLst/>
            </a:prstGeom>
            <a:solidFill>
              <a:srgbClr val="5B9BD5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21917" tIns="60959" rIns="121917" bIns="6095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e-DE" sz="10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Gerätschaften übernehmen</a:t>
              </a:r>
            </a:p>
          </p:txBody>
        </p:sp>
        <p:grpSp>
          <p:nvGrpSpPr>
            <p:cNvPr id="110" name="Gruppieren 109"/>
            <p:cNvGrpSpPr/>
            <p:nvPr/>
          </p:nvGrpSpPr>
          <p:grpSpPr>
            <a:xfrm>
              <a:off x="7297696" y="4816112"/>
              <a:ext cx="1997718" cy="1137566"/>
              <a:chOff x="4524526" y="3196978"/>
              <a:chExt cx="1997718" cy="1137566"/>
            </a:xfrm>
          </p:grpSpPr>
          <p:pic>
            <p:nvPicPr>
              <p:cNvPr id="174" name="Grafik 173"/>
              <p:cNvPicPr>
                <a:picLocks noChangeAspect="1"/>
              </p:cNvPicPr>
              <p:nvPr/>
            </p:nvPicPr>
            <p:blipFill>
              <a:blip r:embed="rId2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24526" y="3196978"/>
                <a:ext cx="1713164" cy="988449"/>
              </a:xfrm>
              <a:prstGeom prst="rect">
                <a:avLst/>
              </a:prstGeom>
            </p:spPr>
          </p:pic>
          <p:sp>
            <p:nvSpPr>
              <p:cNvPr id="175" name="Textfeld 174"/>
              <p:cNvSpPr txBox="1"/>
              <p:nvPr/>
            </p:nvSpPr>
            <p:spPr>
              <a:xfrm>
                <a:off x="4524526" y="3261091"/>
                <a:ext cx="1997718" cy="10734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Standzeiten,</a:t>
                </a:r>
              </a:p>
              <a:p>
                <a:pPr marL="285750" indent="-285750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Begehungszeiten,</a:t>
                </a:r>
              </a:p>
              <a:p>
                <a:pPr marL="285750" indent="-285750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Pausenzeiten,</a:t>
                </a:r>
              </a:p>
              <a:p>
                <a:pPr marL="285750" indent="-285750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Zwischenaufträge,</a:t>
                </a:r>
              </a:p>
              <a:p>
                <a:pPr marL="285750" indent="-285750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Vordruckfertigung</a:t>
                </a:r>
              </a:p>
              <a:p>
                <a:pPr marL="285750" indent="-285750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sonstige Vorkommnisse</a:t>
                </a:r>
              </a:p>
            </p:txBody>
          </p:sp>
        </p:grpSp>
        <p:pic>
          <p:nvPicPr>
            <p:cNvPr id="111" name="Grafik 110"/>
            <p:cNvPicPr>
              <a:picLocks noChangeAspect="1"/>
            </p:cNvPicPr>
            <p:nvPr/>
          </p:nvPicPr>
          <p:blipFill>
            <a:blip r:embed="rId3" cstate="print">
              <a:duotone>
                <a:srgbClr val="E7E6E6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1445" y="1289450"/>
              <a:ext cx="1606344" cy="652901"/>
            </a:xfrm>
            <a:prstGeom prst="rect">
              <a:avLst/>
            </a:prstGeom>
          </p:spPr>
        </p:pic>
        <p:sp>
          <p:nvSpPr>
            <p:cNvPr id="112" name="Textfeld 111"/>
            <p:cNvSpPr txBox="1"/>
            <p:nvPr/>
          </p:nvSpPr>
          <p:spPr>
            <a:xfrm>
              <a:off x="4371691" y="1329949"/>
              <a:ext cx="1763146" cy="5855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de-DE"/>
              </a:defPPr>
              <a:lvl1pPr marL="285750" indent="-285750">
                <a:buFont typeface="Arial" panose="020B0604020202020204" pitchFamily="34" charset="0"/>
                <a:buChar char="•"/>
                <a:defRPr sz="8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e-DE" sz="1000" kern="0" dirty="0">
                  <a:solidFill>
                    <a:prstClr val="black"/>
                  </a:solidFill>
                </a:rPr>
                <a:t>Objekt/Ort,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e-DE" sz="1000" kern="0" dirty="0">
                  <a:solidFill>
                    <a:prstClr val="black"/>
                  </a:solidFill>
                </a:rPr>
                <a:t>Schutzmaßnahmen,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e-DE" sz="1000" kern="0" dirty="0">
                  <a:solidFill>
                    <a:prstClr val="black"/>
                  </a:solidFill>
                </a:rPr>
                <a:t>Grunddaten</a:t>
              </a:r>
            </a:p>
          </p:txBody>
        </p:sp>
        <p:grpSp>
          <p:nvGrpSpPr>
            <p:cNvPr id="113" name="Gruppieren 112"/>
            <p:cNvGrpSpPr/>
            <p:nvPr/>
          </p:nvGrpSpPr>
          <p:grpSpPr>
            <a:xfrm>
              <a:off x="10626044" y="1450663"/>
              <a:ext cx="871647" cy="488916"/>
              <a:chOff x="6728677" y="2264906"/>
              <a:chExt cx="1025000" cy="604034"/>
            </a:xfrm>
          </p:grpSpPr>
          <p:sp>
            <p:nvSpPr>
              <p:cNvPr id="171" name="Flussdiagramm: Magnetplattenspeicher 170"/>
              <p:cNvSpPr/>
              <p:nvPr/>
            </p:nvSpPr>
            <p:spPr>
              <a:xfrm>
                <a:off x="6728677" y="2404130"/>
                <a:ext cx="1025000" cy="464810"/>
              </a:xfrm>
              <a:prstGeom prst="flowChartMagneticDisk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 sz="1000" kern="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72" name="Flussdiagramm: Magnetplattenspeicher 171"/>
              <p:cNvSpPr/>
              <p:nvPr/>
            </p:nvSpPr>
            <p:spPr>
              <a:xfrm>
                <a:off x="6728677" y="2383946"/>
                <a:ext cx="1025000" cy="180000"/>
              </a:xfrm>
              <a:prstGeom prst="flowChartMagneticDisk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 sz="1000" kern="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73" name="Flussdiagramm: Magnetplattenspeicher 172"/>
              <p:cNvSpPr/>
              <p:nvPr/>
            </p:nvSpPr>
            <p:spPr>
              <a:xfrm>
                <a:off x="6728677" y="2264906"/>
                <a:ext cx="1025000" cy="180000"/>
              </a:xfrm>
              <a:prstGeom prst="flowChartMagneticDisk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 sz="1000" kern="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114" name="Textfeld 113"/>
            <p:cNvSpPr txBox="1"/>
            <p:nvPr/>
          </p:nvSpPr>
          <p:spPr>
            <a:xfrm>
              <a:off x="10624931" y="1697065"/>
              <a:ext cx="873870" cy="2602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Datenbank</a:t>
              </a:r>
            </a:p>
          </p:txBody>
        </p:sp>
        <p:sp>
          <p:nvSpPr>
            <p:cNvPr id="115" name="Ellipse 114"/>
            <p:cNvSpPr>
              <a:spLocks noChangeAspect="1"/>
            </p:cNvSpPr>
            <p:nvPr/>
          </p:nvSpPr>
          <p:spPr>
            <a:xfrm>
              <a:off x="139860" y="3924561"/>
              <a:ext cx="540000" cy="540000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21917" tIns="60959" rIns="121917" bIns="6095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sz="1000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116" name="Gerade Verbindung mit Pfeil 115"/>
            <p:cNvCxnSpPr>
              <a:stCxn id="115" idx="6"/>
              <a:endCxn id="109" idx="1"/>
            </p:cNvCxnSpPr>
            <p:nvPr/>
          </p:nvCxnSpPr>
          <p:spPr>
            <a:xfrm>
              <a:off x="679861" y="4194561"/>
              <a:ext cx="362685" cy="6923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lg"/>
            </a:ln>
            <a:effectLst/>
          </p:spPr>
        </p:cxnSp>
        <p:sp>
          <p:nvSpPr>
            <p:cNvPr id="117" name="Textfeld 116"/>
            <p:cNvSpPr txBox="1"/>
            <p:nvPr/>
          </p:nvSpPr>
          <p:spPr>
            <a:xfrm>
              <a:off x="100714" y="4477558"/>
              <a:ext cx="618293" cy="4228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Dienst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beginn</a:t>
              </a:r>
            </a:p>
          </p:txBody>
        </p:sp>
        <p:sp>
          <p:nvSpPr>
            <p:cNvPr id="118" name="Flussdiagramm: Alternativer Prozess 117"/>
            <p:cNvSpPr>
              <a:spLocks noChangeAspect="1"/>
            </p:cNvSpPr>
            <p:nvPr/>
          </p:nvSpPr>
          <p:spPr>
            <a:xfrm>
              <a:off x="2706813" y="3886977"/>
              <a:ext cx="1258029" cy="629014"/>
            </a:xfrm>
            <a:prstGeom prst="flowChartAlternateProcess">
              <a:avLst/>
            </a:prstGeom>
            <a:solidFill>
              <a:srgbClr val="5B9BD5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21917" tIns="60959" rIns="121917" bIns="6095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e-DE" sz="10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Fahrzeug sichten </a:t>
              </a:r>
            </a:p>
          </p:txBody>
        </p:sp>
        <p:cxnSp>
          <p:nvCxnSpPr>
            <p:cNvPr id="119" name="Gerade Verbindung mit Pfeil 118"/>
            <p:cNvCxnSpPr>
              <a:stCxn id="109" idx="3"/>
              <a:endCxn id="118" idx="1"/>
            </p:cNvCxnSpPr>
            <p:nvPr/>
          </p:nvCxnSpPr>
          <p:spPr>
            <a:xfrm>
              <a:off x="2300574" y="4201484"/>
              <a:ext cx="406239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120" name="Gerade Verbindung mit Pfeil 119"/>
            <p:cNvCxnSpPr>
              <a:stCxn id="118" idx="3"/>
              <a:endCxn id="121" idx="1"/>
            </p:cNvCxnSpPr>
            <p:nvPr/>
          </p:nvCxnSpPr>
          <p:spPr>
            <a:xfrm>
              <a:off x="3964842" y="4201484"/>
              <a:ext cx="323025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lg"/>
            </a:ln>
            <a:effectLst/>
          </p:spPr>
        </p:cxnSp>
        <p:sp>
          <p:nvSpPr>
            <p:cNvPr id="121" name="Flussdiagramm: Alternativer Prozess 120"/>
            <p:cNvSpPr>
              <a:spLocks noChangeAspect="1"/>
            </p:cNvSpPr>
            <p:nvPr/>
          </p:nvSpPr>
          <p:spPr>
            <a:xfrm>
              <a:off x="4287867" y="3886977"/>
              <a:ext cx="1258029" cy="629014"/>
            </a:xfrm>
            <a:prstGeom prst="flowChartAlternateProcess">
              <a:avLst/>
            </a:prstGeom>
            <a:solidFill>
              <a:srgbClr val="5B9BD5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21917" tIns="60959" rIns="121917" bIns="6095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e-DE" sz="10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Kontrollblätter in Empfang nehmen</a:t>
              </a:r>
            </a:p>
          </p:txBody>
        </p:sp>
        <p:sp>
          <p:nvSpPr>
            <p:cNvPr id="122" name="Flussdiagramm: Alternativer Prozess 121"/>
            <p:cNvSpPr>
              <a:spLocks noChangeAspect="1"/>
            </p:cNvSpPr>
            <p:nvPr/>
          </p:nvSpPr>
          <p:spPr>
            <a:xfrm>
              <a:off x="5873860" y="3886977"/>
              <a:ext cx="1258029" cy="629014"/>
            </a:xfrm>
            <a:prstGeom prst="flowChartAlternateProcess">
              <a:avLst/>
            </a:prstGeom>
            <a:solidFill>
              <a:srgbClr val="5B9BD5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21917" tIns="60959" rIns="121917" bIns="6095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e-DE" sz="10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Objektschutz-maßnahmen durchführen</a:t>
              </a:r>
            </a:p>
          </p:txBody>
        </p:sp>
        <p:cxnSp>
          <p:nvCxnSpPr>
            <p:cNvPr id="123" name="Gerade Verbindung mit Pfeil 122"/>
            <p:cNvCxnSpPr>
              <a:stCxn id="121" idx="3"/>
              <a:endCxn id="122" idx="1"/>
            </p:cNvCxnSpPr>
            <p:nvPr/>
          </p:nvCxnSpPr>
          <p:spPr>
            <a:xfrm>
              <a:off x="5545896" y="4201484"/>
              <a:ext cx="327963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lg"/>
            </a:ln>
            <a:effectLst/>
          </p:spPr>
        </p:cxnSp>
        <p:sp>
          <p:nvSpPr>
            <p:cNvPr id="124" name="Flussdiagramm: Alternativer Prozess 123"/>
            <p:cNvSpPr>
              <a:spLocks noChangeAspect="1"/>
            </p:cNvSpPr>
            <p:nvPr/>
          </p:nvSpPr>
          <p:spPr>
            <a:xfrm>
              <a:off x="7442360" y="3886977"/>
              <a:ext cx="1258029" cy="629014"/>
            </a:xfrm>
            <a:prstGeom prst="flowChartAlternateProcess">
              <a:avLst/>
            </a:prstGeom>
            <a:solidFill>
              <a:srgbClr val="5B9BD5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21917" tIns="60959" rIns="121917" bIns="6095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e-DE" sz="10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Gerätschaften übergeben</a:t>
              </a:r>
            </a:p>
          </p:txBody>
        </p:sp>
        <p:cxnSp>
          <p:nvCxnSpPr>
            <p:cNvPr id="125" name="Gerade Verbindung mit Pfeil 124"/>
            <p:cNvCxnSpPr>
              <a:stCxn id="122" idx="3"/>
              <a:endCxn id="124" idx="1"/>
            </p:cNvCxnSpPr>
            <p:nvPr/>
          </p:nvCxnSpPr>
          <p:spPr>
            <a:xfrm>
              <a:off x="7131889" y="4201484"/>
              <a:ext cx="310471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lg"/>
            </a:ln>
            <a:effectLst/>
          </p:spPr>
        </p:cxnSp>
        <p:sp>
          <p:nvSpPr>
            <p:cNvPr id="126" name="Flussdiagramm: Alternativer Prozess 125"/>
            <p:cNvSpPr>
              <a:spLocks noChangeAspect="1"/>
            </p:cNvSpPr>
            <p:nvPr/>
          </p:nvSpPr>
          <p:spPr>
            <a:xfrm>
              <a:off x="9010860" y="3886977"/>
              <a:ext cx="1258029" cy="629014"/>
            </a:xfrm>
            <a:prstGeom prst="flowChartAlternateProcess">
              <a:avLst/>
            </a:prstGeom>
            <a:solidFill>
              <a:srgbClr val="5B9BD5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21917" tIns="60959" rIns="121917" bIns="6095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e-DE" sz="10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Kontrollblatt aushändigen</a:t>
              </a:r>
            </a:p>
          </p:txBody>
        </p:sp>
        <p:cxnSp>
          <p:nvCxnSpPr>
            <p:cNvPr id="127" name="Gerade Verbindung mit Pfeil 126"/>
            <p:cNvCxnSpPr>
              <a:stCxn id="124" idx="3"/>
              <a:endCxn id="126" idx="1"/>
            </p:cNvCxnSpPr>
            <p:nvPr/>
          </p:nvCxnSpPr>
          <p:spPr>
            <a:xfrm>
              <a:off x="8700389" y="4201484"/>
              <a:ext cx="310471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lg"/>
            </a:ln>
            <a:effectLst/>
          </p:spPr>
        </p:cxnSp>
        <p:sp>
          <p:nvSpPr>
            <p:cNvPr id="128" name="Ellipse 127"/>
            <p:cNvSpPr>
              <a:spLocks noChangeAspect="1"/>
            </p:cNvSpPr>
            <p:nvPr/>
          </p:nvSpPr>
          <p:spPr>
            <a:xfrm>
              <a:off x="10579362" y="3924561"/>
              <a:ext cx="540000" cy="540000"/>
            </a:xfrm>
            <a:prstGeom prst="ellipse">
              <a:avLst/>
            </a:prstGeom>
            <a:solidFill>
              <a:srgbClr val="FFFF00"/>
            </a:solidFill>
            <a:ln w="317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21917" tIns="60959" rIns="121917" bIns="6095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sz="1000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129" name="Gerade Verbindung mit Pfeil 128"/>
            <p:cNvCxnSpPr>
              <a:stCxn id="126" idx="3"/>
              <a:endCxn id="128" idx="2"/>
            </p:cNvCxnSpPr>
            <p:nvPr/>
          </p:nvCxnSpPr>
          <p:spPr>
            <a:xfrm flipV="1">
              <a:off x="10268889" y="4194561"/>
              <a:ext cx="310472" cy="6923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lg"/>
            </a:ln>
            <a:effectLst/>
          </p:spPr>
        </p:cxnSp>
        <p:sp>
          <p:nvSpPr>
            <p:cNvPr id="130" name="Textfeld 129"/>
            <p:cNvSpPr txBox="1"/>
            <p:nvPr/>
          </p:nvSpPr>
          <p:spPr>
            <a:xfrm>
              <a:off x="10527086" y="4477558"/>
              <a:ext cx="644550" cy="4228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Dienst-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ende</a:t>
              </a:r>
            </a:p>
          </p:txBody>
        </p:sp>
        <p:sp>
          <p:nvSpPr>
            <p:cNvPr id="131" name="Rechteck 130">
              <a:hlinkClick r:id="" action="ppaction://noaction"/>
            </p:cNvPr>
            <p:cNvSpPr>
              <a:spLocks noChangeAspect="1"/>
            </p:cNvSpPr>
            <p:nvPr/>
          </p:nvSpPr>
          <p:spPr>
            <a:xfrm>
              <a:off x="6377478" y="4392561"/>
              <a:ext cx="72000" cy="7200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e-DE" sz="10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132" name="Textfeld 131"/>
            <p:cNvSpPr txBox="1"/>
            <p:nvPr/>
          </p:nvSpPr>
          <p:spPr>
            <a:xfrm>
              <a:off x="6303919" y="5437280"/>
              <a:ext cx="1061179" cy="2602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Kontrollblätter</a:t>
              </a:r>
            </a:p>
          </p:txBody>
        </p:sp>
        <p:cxnSp>
          <p:nvCxnSpPr>
            <p:cNvPr id="133" name="Gewinkelte Verbindung 132"/>
            <p:cNvCxnSpPr>
              <a:stCxn id="122" idx="2"/>
              <a:endCxn id="146" idx="1"/>
            </p:cNvCxnSpPr>
            <p:nvPr/>
          </p:nvCxnSpPr>
          <p:spPr>
            <a:xfrm rot="16200000" flipH="1">
              <a:off x="6244404" y="4774461"/>
              <a:ext cx="672147" cy="155205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ysDot"/>
              <a:miter lim="800000"/>
              <a:tailEnd type="arrow" w="lg" len="sm"/>
            </a:ln>
            <a:effectLst/>
          </p:spPr>
        </p:cxnSp>
        <p:sp>
          <p:nvSpPr>
            <p:cNvPr id="134" name="Textfeld 133"/>
            <p:cNvSpPr txBox="1"/>
            <p:nvPr/>
          </p:nvSpPr>
          <p:spPr>
            <a:xfrm>
              <a:off x="3295820" y="1797326"/>
              <a:ext cx="1061179" cy="2602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Kontrollblätter</a:t>
              </a:r>
            </a:p>
          </p:txBody>
        </p:sp>
        <p:sp>
          <p:nvSpPr>
            <p:cNvPr id="135" name="Flussdiagramm: Alternativer Prozess 134"/>
            <p:cNvSpPr>
              <a:spLocks noChangeAspect="1"/>
            </p:cNvSpPr>
            <p:nvPr/>
          </p:nvSpPr>
          <p:spPr>
            <a:xfrm>
              <a:off x="2623600" y="2476647"/>
              <a:ext cx="1179402" cy="589700"/>
            </a:xfrm>
            <a:prstGeom prst="flowChartAlternateProcess">
              <a:avLst/>
            </a:prstGeom>
            <a:solidFill>
              <a:srgbClr val="5B9BD5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21917" tIns="60959" rIns="121917" bIns="6095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e-DE" sz="10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Erhalt aktueller Kontrollblätter</a:t>
              </a:r>
            </a:p>
          </p:txBody>
        </p:sp>
        <p:sp>
          <p:nvSpPr>
            <p:cNvPr id="136" name="Textfeld 135"/>
            <p:cNvSpPr txBox="1"/>
            <p:nvPr/>
          </p:nvSpPr>
          <p:spPr>
            <a:xfrm>
              <a:off x="2656698" y="4477558"/>
              <a:ext cx="1381529" cy="2602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Dienstkraft im ZOS</a:t>
              </a:r>
            </a:p>
          </p:txBody>
        </p:sp>
        <p:sp>
          <p:nvSpPr>
            <p:cNvPr id="137" name="Textfeld 136"/>
            <p:cNvSpPr txBox="1"/>
            <p:nvPr/>
          </p:nvSpPr>
          <p:spPr>
            <a:xfrm>
              <a:off x="4237753" y="4477558"/>
              <a:ext cx="1381529" cy="2602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Dienstkraft im ZOS</a:t>
              </a:r>
            </a:p>
          </p:txBody>
        </p:sp>
        <p:sp>
          <p:nvSpPr>
            <p:cNvPr id="138" name="Textfeld 137"/>
            <p:cNvSpPr txBox="1"/>
            <p:nvPr/>
          </p:nvSpPr>
          <p:spPr>
            <a:xfrm>
              <a:off x="1004345" y="4477558"/>
              <a:ext cx="1381529" cy="2602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Dienstkraft im ZOS</a:t>
              </a:r>
            </a:p>
          </p:txBody>
        </p:sp>
        <p:sp>
          <p:nvSpPr>
            <p:cNvPr id="139" name="Textfeld 138"/>
            <p:cNvSpPr txBox="1"/>
            <p:nvPr/>
          </p:nvSpPr>
          <p:spPr>
            <a:xfrm>
              <a:off x="5818807" y="4477558"/>
              <a:ext cx="1381529" cy="2602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Dienstkraft im ZOS</a:t>
              </a:r>
            </a:p>
          </p:txBody>
        </p:sp>
        <p:sp>
          <p:nvSpPr>
            <p:cNvPr id="140" name="Textfeld 139"/>
            <p:cNvSpPr txBox="1"/>
            <p:nvPr/>
          </p:nvSpPr>
          <p:spPr>
            <a:xfrm>
              <a:off x="7366763" y="4477558"/>
              <a:ext cx="1381529" cy="2602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Dienstkraft im ZOS</a:t>
              </a:r>
            </a:p>
          </p:txBody>
        </p:sp>
        <p:sp>
          <p:nvSpPr>
            <p:cNvPr id="141" name="Textfeld 140"/>
            <p:cNvSpPr txBox="1"/>
            <p:nvPr/>
          </p:nvSpPr>
          <p:spPr>
            <a:xfrm>
              <a:off x="8947817" y="4477558"/>
              <a:ext cx="1381529" cy="2602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Dienstkraft im ZOS</a:t>
              </a:r>
            </a:p>
          </p:txBody>
        </p:sp>
        <p:sp>
          <p:nvSpPr>
            <p:cNvPr id="142" name="Textfeld 141"/>
            <p:cNvSpPr txBox="1"/>
            <p:nvPr/>
          </p:nvSpPr>
          <p:spPr>
            <a:xfrm>
              <a:off x="2637192" y="3030636"/>
              <a:ext cx="1068181" cy="2602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Schichtleitung</a:t>
              </a:r>
            </a:p>
          </p:txBody>
        </p:sp>
        <p:sp>
          <p:nvSpPr>
            <p:cNvPr id="143" name="Flussdiagramm: Alternativer Prozess 142"/>
            <p:cNvSpPr>
              <a:spLocks noChangeAspect="1"/>
            </p:cNvSpPr>
            <p:nvPr/>
          </p:nvSpPr>
          <p:spPr>
            <a:xfrm>
              <a:off x="4287867" y="2476647"/>
              <a:ext cx="1179402" cy="589700"/>
            </a:xfrm>
            <a:prstGeom prst="flowChartAlternateProcess">
              <a:avLst/>
            </a:prstGeom>
            <a:solidFill>
              <a:srgbClr val="5B9BD5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21917" tIns="60959" rIns="121917" bIns="6095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e-DE" sz="10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Kontrollblätter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e-DE" sz="10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übergeben</a:t>
              </a:r>
            </a:p>
          </p:txBody>
        </p:sp>
        <p:sp>
          <p:nvSpPr>
            <p:cNvPr id="144" name="Textfeld 143"/>
            <p:cNvSpPr txBox="1"/>
            <p:nvPr/>
          </p:nvSpPr>
          <p:spPr>
            <a:xfrm>
              <a:off x="4371081" y="3030636"/>
              <a:ext cx="1068181" cy="2602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Schichtleitung</a:t>
              </a:r>
            </a:p>
          </p:txBody>
        </p:sp>
        <p:pic>
          <p:nvPicPr>
            <p:cNvPr id="145" name="Grafik 14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2105" y="1310617"/>
              <a:ext cx="351512" cy="484997"/>
            </a:xfrm>
            <a:prstGeom prst="rect">
              <a:avLst/>
            </a:prstGeom>
          </p:spPr>
        </p:pic>
        <p:pic>
          <p:nvPicPr>
            <p:cNvPr id="146" name="Grafik 14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8079" y="4945638"/>
              <a:ext cx="351512" cy="484997"/>
            </a:xfrm>
            <a:prstGeom prst="rect">
              <a:avLst/>
            </a:prstGeom>
          </p:spPr>
        </p:pic>
        <p:cxnSp>
          <p:nvCxnSpPr>
            <p:cNvPr id="147" name="Gerade Verbindung mit Pfeil 146"/>
            <p:cNvCxnSpPr>
              <a:stCxn id="143" idx="2"/>
              <a:endCxn id="121" idx="0"/>
            </p:cNvCxnSpPr>
            <p:nvPr/>
          </p:nvCxnSpPr>
          <p:spPr>
            <a:xfrm>
              <a:off x="4877568" y="3066347"/>
              <a:ext cx="0" cy="82063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dash"/>
              <a:miter lim="800000"/>
              <a:tailEnd type="arrow"/>
            </a:ln>
            <a:effectLst/>
          </p:spPr>
        </p:cxnSp>
        <p:cxnSp>
          <p:nvCxnSpPr>
            <p:cNvPr id="148" name="Gerade Verbindung mit Pfeil 147"/>
            <p:cNvCxnSpPr>
              <a:stCxn id="135" idx="3"/>
              <a:endCxn id="143" idx="1"/>
            </p:cNvCxnSpPr>
            <p:nvPr/>
          </p:nvCxnSpPr>
          <p:spPr>
            <a:xfrm>
              <a:off x="3803002" y="2771498"/>
              <a:ext cx="484865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149" name="Gerade Verbindung mit Pfeil 148"/>
            <p:cNvCxnSpPr>
              <a:stCxn id="161" idx="1"/>
              <a:endCxn id="135" idx="1"/>
            </p:cNvCxnSpPr>
            <p:nvPr/>
          </p:nvCxnSpPr>
          <p:spPr>
            <a:xfrm>
              <a:off x="2169294" y="2764301"/>
              <a:ext cx="454306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150" name="Gewinkelte Verbindung 149"/>
            <p:cNvCxnSpPr>
              <a:stCxn id="135" idx="0"/>
              <a:endCxn id="145" idx="1"/>
            </p:cNvCxnSpPr>
            <p:nvPr/>
          </p:nvCxnSpPr>
          <p:spPr>
            <a:xfrm rot="5400000" flipH="1" flipV="1">
              <a:off x="2975937" y="1790479"/>
              <a:ext cx="923531" cy="448804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ysDot"/>
              <a:miter lim="800000"/>
              <a:tailEnd type="arrow" w="lg" len="sm"/>
            </a:ln>
            <a:effectLst/>
          </p:spPr>
        </p:cxnSp>
        <p:grpSp>
          <p:nvGrpSpPr>
            <p:cNvPr id="151" name="Gruppieren 150"/>
            <p:cNvGrpSpPr>
              <a:grpSpLocks noChangeAspect="1"/>
            </p:cNvGrpSpPr>
            <p:nvPr/>
          </p:nvGrpSpPr>
          <p:grpSpPr>
            <a:xfrm>
              <a:off x="4574208" y="3424370"/>
              <a:ext cx="549268" cy="330764"/>
              <a:chOff x="5803591" y="1996835"/>
              <a:chExt cx="1116000" cy="712798"/>
            </a:xfrm>
          </p:grpSpPr>
          <p:sp>
            <p:nvSpPr>
              <p:cNvPr id="169" name="Rechteck 168"/>
              <p:cNvSpPr/>
              <p:nvPr/>
            </p:nvSpPr>
            <p:spPr>
              <a:xfrm>
                <a:off x="5803591" y="1996835"/>
                <a:ext cx="1116000" cy="712798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 sz="1000" kern="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70" name="Gleichschenkliges Dreieck 169"/>
              <p:cNvSpPr/>
              <p:nvPr/>
            </p:nvSpPr>
            <p:spPr>
              <a:xfrm flipV="1">
                <a:off x="5821591" y="1996835"/>
                <a:ext cx="1080000" cy="360000"/>
              </a:xfrm>
              <a:prstGeom prst="triangl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 sz="1000" kern="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cxnSp>
          <p:nvCxnSpPr>
            <p:cNvPr id="152" name="Gerade Verbindung mit Pfeil 151"/>
            <p:cNvCxnSpPr>
              <a:stCxn id="126" idx="0"/>
              <a:endCxn id="154" idx="2"/>
            </p:cNvCxnSpPr>
            <p:nvPr/>
          </p:nvCxnSpPr>
          <p:spPr>
            <a:xfrm flipH="1" flipV="1">
              <a:off x="9537518" y="3066347"/>
              <a:ext cx="0" cy="82063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dash"/>
              <a:miter lim="800000"/>
              <a:tailEnd type="arrow"/>
            </a:ln>
            <a:effectLst/>
          </p:spPr>
        </p:cxnSp>
        <p:grpSp>
          <p:nvGrpSpPr>
            <p:cNvPr id="153" name="Gruppieren 152"/>
            <p:cNvGrpSpPr>
              <a:grpSpLocks noChangeAspect="1"/>
            </p:cNvGrpSpPr>
            <p:nvPr/>
          </p:nvGrpSpPr>
          <p:grpSpPr>
            <a:xfrm>
              <a:off x="9276226" y="3430180"/>
              <a:ext cx="549268" cy="330764"/>
              <a:chOff x="5803591" y="1996835"/>
              <a:chExt cx="1116000" cy="712798"/>
            </a:xfrm>
          </p:grpSpPr>
          <p:sp>
            <p:nvSpPr>
              <p:cNvPr id="167" name="Rechteck 166"/>
              <p:cNvSpPr/>
              <p:nvPr/>
            </p:nvSpPr>
            <p:spPr>
              <a:xfrm>
                <a:off x="5803591" y="1996835"/>
                <a:ext cx="1116000" cy="712798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 sz="1000" kern="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68" name="Gleichschenkliges Dreieck 167"/>
              <p:cNvSpPr/>
              <p:nvPr/>
            </p:nvSpPr>
            <p:spPr>
              <a:xfrm flipV="1">
                <a:off x="5821589" y="1996835"/>
                <a:ext cx="1080000" cy="360000"/>
              </a:xfrm>
              <a:prstGeom prst="triangl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 sz="1000" kern="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154" name="Flussdiagramm: Alternativer Prozess 153"/>
            <p:cNvSpPr>
              <a:spLocks noChangeAspect="1"/>
            </p:cNvSpPr>
            <p:nvPr/>
          </p:nvSpPr>
          <p:spPr>
            <a:xfrm>
              <a:off x="8947817" y="2476647"/>
              <a:ext cx="1179402" cy="589700"/>
            </a:xfrm>
            <a:prstGeom prst="flowChartAlternateProcess">
              <a:avLst/>
            </a:prstGeom>
            <a:solidFill>
              <a:srgbClr val="5B9BD5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21917" tIns="60959" rIns="121917" bIns="6095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e-DE" sz="10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Kontrollblätter in Empfang nehmen</a:t>
              </a:r>
            </a:p>
          </p:txBody>
        </p:sp>
        <p:sp>
          <p:nvSpPr>
            <p:cNvPr id="155" name="Flussdiagramm: Alternativer Prozess 154"/>
            <p:cNvSpPr>
              <a:spLocks noChangeAspect="1"/>
            </p:cNvSpPr>
            <p:nvPr/>
          </p:nvSpPr>
          <p:spPr>
            <a:xfrm>
              <a:off x="10521867" y="2476647"/>
              <a:ext cx="1179402" cy="589700"/>
            </a:xfrm>
            <a:prstGeom prst="flowChartAlternateProcess">
              <a:avLst/>
            </a:prstGeom>
            <a:solidFill>
              <a:srgbClr val="5B9BD5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21917" tIns="60959" rIns="121917" bIns="6095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e-DE" sz="10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 Datenbank übertragen</a:t>
              </a:r>
            </a:p>
          </p:txBody>
        </p:sp>
        <p:cxnSp>
          <p:nvCxnSpPr>
            <p:cNvPr id="156" name="Gerade Verbindung mit Pfeil 155"/>
            <p:cNvCxnSpPr>
              <a:stCxn id="155" idx="0"/>
              <a:endCxn id="171" idx="3"/>
            </p:cNvCxnSpPr>
            <p:nvPr/>
          </p:nvCxnSpPr>
          <p:spPr>
            <a:xfrm flipH="1" flipV="1">
              <a:off x="11061868" y="1939579"/>
              <a:ext cx="0" cy="537068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dash"/>
              <a:miter lim="800000"/>
              <a:tailEnd type="arrow"/>
            </a:ln>
            <a:effectLst/>
          </p:spPr>
        </p:cxnSp>
        <p:cxnSp>
          <p:nvCxnSpPr>
            <p:cNvPr id="157" name="Gerade Verbindung mit Pfeil 156"/>
            <p:cNvCxnSpPr>
              <a:stCxn id="154" idx="3"/>
              <a:endCxn id="155" idx="1"/>
            </p:cNvCxnSpPr>
            <p:nvPr/>
          </p:nvCxnSpPr>
          <p:spPr>
            <a:xfrm>
              <a:off x="10127219" y="2771498"/>
              <a:ext cx="394648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158" name="Gerade Verbindung mit Pfeil 157"/>
            <p:cNvCxnSpPr>
              <a:stCxn id="155" idx="3"/>
              <a:endCxn id="163" idx="3"/>
            </p:cNvCxnSpPr>
            <p:nvPr/>
          </p:nvCxnSpPr>
          <p:spPr>
            <a:xfrm flipV="1">
              <a:off x="11701269" y="2766326"/>
              <a:ext cx="325443" cy="5171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159" name="Gerade Verbindung mit Pfeil 158"/>
            <p:cNvCxnSpPr>
              <a:stCxn id="143" idx="3"/>
              <a:endCxn id="161" idx="3"/>
            </p:cNvCxnSpPr>
            <p:nvPr/>
          </p:nvCxnSpPr>
          <p:spPr>
            <a:xfrm flipV="1">
              <a:off x="5467270" y="2764301"/>
              <a:ext cx="441576" cy="7196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160" name="Gerade Verbindung mit Pfeil 159"/>
            <p:cNvCxnSpPr>
              <a:stCxn id="163" idx="1"/>
              <a:endCxn id="154" idx="1"/>
            </p:cNvCxnSpPr>
            <p:nvPr/>
          </p:nvCxnSpPr>
          <p:spPr>
            <a:xfrm>
              <a:off x="8522361" y="2766326"/>
              <a:ext cx="425456" cy="5171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lg"/>
            </a:ln>
            <a:effectLst/>
          </p:spPr>
        </p:cxnSp>
        <p:sp>
          <p:nvSpPr>
            <p:cNvPr id="161" name="Rechteck 160"/>
            <p:cNvSpPr/>
            <p:nvPr/>
          </p:nvSpPr>
          <p:spPr>
            <a:xfrm>
              <a:off x="2169294" y="2282522"/>
              <a:ext cx="3739552" cy="963558"/>
            </a:xfrm>
            <a:prstGeom prst="rect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sz="1000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2" name="Textfeld 161"/>
            <p:cNvSpPr txBox="1"/>
            <p:nvPr/>
          </p:nvSpPr>
          <p:spPr>
            <a:xfrm>
              <a:off x="2013750" y="3241421"/>
              <a:ext cx="1332513" cy="2602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Prozessausschnitt</a:t>
              </a:r>
            </a:p>
          </p:txBody>
        </p:sp>
        <p:sp>
          <p:nvSpPr>
            <p:cNvPr id="163" name="Rechteck 162"/>
            <p:cNvSpPr/>
            <p:nvPr/>
          </p:nvSpPr>
          <p:spPr>
            <a:xfrm>
              <a:off x="8522360" y="2284547"/>
              <a:ext cx="3504352" cy="963558"/>
            </a:xfrm>
            <a:prstGeom prst="rect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sz="1000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4" name="Textfeld 163"/>
            <p:cNvSpPr txBox="1"/>
            <p:nvPr/>
          </p:nvSpPr>
          <p:spPr>
            <a:xfrm>
              <a:off x="8366816" y="3250471"/>
              <a:ext cx="1332513" cy="2602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Prozessausschnitt</a:t>
              </a:r>
            </a:p>
          </p:txBody>
        </p:sp>
        <p:sp>
          <p:nvSpPr>
            <p:cNvPr id="165" name="Textfeld 164"/>
            <p:cNvSpPr txBox="1"/>
            <p:nvPr/>
          </p:nvSpPr>
          <p:spPr>
            <a:xfrm>
              <a:off x="10542464" y="3032661"/>
              <a:ext cx="1068181" cy="2602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Schichtleitung</a:t>
              </a:r>
            </a:p>
          </p:txBody>
        </p:sp>
        <p:sp>
          <p:nvSpPr>
            <p:cNvPr id="166" name="Textfeld 165"/>
            <p:cNvSpPr txBox="1"/>
            <p:nvPr/>
          </p:nvSpPr>
          <p:spPr>
            <a:xfrm>
              <a:off x="8961409" y="3032661"/>
              <a:ext cx="1068181" cy="2602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Schichtleitung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9970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3"/>
          <p:cNvSpPr txBox="1">
            <a:spLocks/>
          </p:cNvSpPr>
          <p:nvPr/>
        </p:nvSpPr>
        <p:spPr bwMode="auto">
          <a:xfrm>
            <a:off x="762000" y="2057400"/>
            <a:ext cx="11049000" cy="1228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96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640080" algn="l" rtl="0" fontAlgn="base">
              <a:spcBef>
                <a:spcPct val="0"/>
              </a:spcBef>
              <a:spcAft>
                <a:spcPct val="0"/>
              </a:spcAft>
              <a:defRPr sz="392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280160" algn="l" rtl="0" fontAlgn="base">
              <a:spcBef>
                <a:spcPct val="0"/>
              </a:spcBef>
              <a:spcAft>
                <a:spcPct val="0"/>
              </a:spcAft>
              <a:defRPr sz="392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920240" algn="l" rtl="0" fontAlgn="base">
              <a:spcBef>
                <a:spcPct val="0"/>
              </a:spcBef>
              <a:spcAft>
                <a:spcPct val="0"/>
              </a:spcAft>
              <a:defRPr sz="392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560320" algn="l" rtl="0" fontAlgn="base">
              <a:spcBef>
                <a:spcPct val="0"/>
              </a:spcBef>
              <a:spcAft>
                <a:spcPct val="0"/>
              </a:spcAft>
              <a:defRPr sz="392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392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392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392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392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1600" u="sng" dirty="0" smtClean="0">
                <a:solidFill>
                  <a:schemeClr val="tx1"/>
                </a:solidFill>
              </a:rPr>
              <a:t>Optimierung:</a:t>
            </a:r>
            <a:endParaRPr lang="de-DE" sz="1600" u="sng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/>
                </a:solidFill>
              </a:rPr>
              <a:t>Durch die Nutzung digitaler Endgeräte können aktuelle Kontrollblätter von der Datenbank direkt abgerufen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/>
                </a:solidFill>
              </a:rPr>
              <a:t>Alle Eintragungen erfolgen digital in die Datenbank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/>
                </a:solidFill>
              </a:rPr>
              <a:t>Es erfolgt keine Doppelerfassung oder ein Medienbruch</a:t>
            </a:r>
          </a:p>
        </p:txBody>
      </p:sp>
      <p:sp>
        <p:nvSpPr>
          <p:cNvPr id="6" name="Untertitel 1"/>
          <p:cNvSpPr txBox="1">
            <a:spLocks/>
          </p:cNvSpPr>
          <p:nvPr/>
        </p:nvSpPr>
        <p:spPr>
          <a:xfrm>
            <a:off x="640080" y="746760"/>
            <a:ext cx="8643600" cy="533400"/>
          </a:xfrm>
          <a:prstGeom prst="rect">
            <a:avLst/>
          </a:prstGeom>
        </p:spPr>
        <p:txBody>
          <a:bodyPr/>
          <a:lstStyle>
            <a:lvl1pPr marL="480060" indent="-48006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448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4013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920">
                <a:solidFill>
                  <a:schemeClr val="tx1"/>
                </a:solidFill>
                <a:latin typeface="+mn-lt"/>
              </a:defRPr>
            </a:lvl2pPr>
            <a:lvl3pPr marL="1600200" indent="-32004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360">
                <a:solidFill>
                  <a:schemeClr val="tx1"/>
                </a:solidFill>
                <a:latin typeface="+mn-lt"/>
              </a:defRPr>
            </a:lvl3pPr>
            <a:lvl4pPr marL="2240280" indent="-32004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4pPr>
            <a:lvl5pPr marL="2880360" indent="-32004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5pPr>
            <a:lvl6pPr marL="3520440" indent="-32004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6pPr>
            <a:lvl7pPr marL="4160520" indent="-32004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7pPr>
            <a:lvl8pPr marL="4800600" indent="-32004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8pPr>
            <a:lvl9pPr marL="5440680" indent="-32004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2200" kern="0" dirty="0" smtClean="0">
                <a:solidFill>
                  <a:schemeClr val="bg1"/>
                </a:solidFill>
              </a:rPr>
              <a:t>modellierte Geschäftsprozesse – ZOS</a:t>
            </a:r>
            <a:endParaRPr lang="de-DE" sz="2200" kern="0" dirty="0">
              <a:solidFill>
                <a:schemeClr val="bg1"/>
              </a:solidFill>
            </a:endParaRPr>
          </a:p>
        </p:txBody>
      </p:sp>
      <p:sp>
        <p:nvSpPr>
          <p:cNvPr id="7" name="Textplatzhalter 13"/>
          <p:cNvSpPr txBox="1">
            <a:spLocks/>
          </p:cNvSpPr>
          <p:nvPr/>
        </p:nvSpPr>
        <p:spPr bwMode="auto">
          <a:xfrm>
            <a:off x="762000" y="1539240"/>
            <a:ext cx="11049000" cy="441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96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640080" algn="l" rtl="0" fontAlgn="base">
              <a:spcBef>
                <a:spcPct val="0"/>
              </a:spcBef>
              <a:spcAft>
                <a:spcPct val="0"/>
              </a:spcAft>
              <a:defRPr sz="392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280160" algn="l" rtl="0" fontAlgn="base">
              <a:spcBef>
                <a:spcPct val="0"/>
              </a:spcBef>
              <a:spcAft>
                <a:spcPct val="0"/>
              </a:spcAft>
              <a:defRPr sz="392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920240" algn="l" rtl="0" fontAlgn="base">
              <a:spcBef>
                <a:spcPct val="0"/>
              </a:spcBef>
              <a:spcAft>
                <a:spcPct val="0"/>
              </a:spcAft>
              <a:defRPr sz="392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560320" algn="l" rtl="0" fontAlgn="base">
              <a:spcBef>
                <a:spcPct val="0"/>
              </a:spcBef>
              <a:spcAft>
                <a:spcPct val="0"/>
              </a:spcAft>
              <a:defRPr sz="392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392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392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392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392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2000" b="1" dirty="0" smtClean="0">
                <a:solidFill>
                  <a:schemeClr val="tx1"/>
                </a:solidFill>
              </a:rPr>
              <a:t>Streifendokumentation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54" name="Textplatzhalter 5"/>
          <p:cNvSpPr txBox="1">
            <a:spLocks/>
          </p:cNvSpPr>
          <p:nvPr/>
        </p:nvSpPr>
        <p:spPr>
          <a:xfrm>
            <a:off x="550916" y="8641080"/>
            <a:ext cx="7886700" cy="26003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717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920">
                <a:solidFill>
                  <a:schemeClr val="tx1"/>
                </a:solidFill>
                <a:latin typeface="+mn-lt"/>
              </a:defRPr>
            </a:lvl2pPr>
            <a:lvl3pPr marL="1600200" indent="-32004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360">
                <a:solidFill>
                  <a:schemeClr val="tx1"/>
                </a:solidFill>
                <a:latin typeface="+mn-lt"/>
              </a:defRPr>
            </a:lvl3pPr>
            <a:lvl4pPr marL="2240280" indent="-32004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4pPr>
            <a:lvl5pPr marL="2880360" indent="-32004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5pPr>
            <a:lvl6pPr marL="3520440" indent="-32004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6pPr>
            <a:lvl7pPr marL="4160520" indent="-32004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7pPr>
            <a:lvl8pPr marL="4800600" indent="-32004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8pPr>
            <a:lvl9pPr marL="5440680" indent="-32004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1000" kern="0" dirty="0" smtClean="0"/>
              <a:t>Quelle</a:t>
            </a:r>
            <a:r>
              <a:rPr lang="de-DE" sz="1000" kern="0" dirty="0"/>
              <a:t>: Grunow, Claudia – Dir E ZOS 21 SB </a:t>
            </a:r>
            <a:r>
              <a:rPr lang="de-DE" sz="1000" kern="0" dirty="0" err="1"/>
              <a:t>TFmE</a:t>
            </a:r>
            <a:r>
              <a:rPr lang="de-DE" sz="1000" kern="0" dirty="0"/>
              <a:t>/DV</a:t>
            </a:r>
          </a:p>
        </p:txBody>
      </p:sp>
      <p:sp>
        <p:nvSpPr>
          <p:cNvPr id="75" name="Flussdiagramm: Alternativer Prozess 74"/>
          <p:cNvSpPr>
            <a:spLocks noChangeAspect="1"/>
          </p:cNvSpPr>
          <p:nvPr/>
        </p:nvSpPr>
        <p:spPr>
          <a:xfrm>
            <a:off x="1837295" y="6537759"/>
            <a:ext cx="1152000" cy="603821"/>
          </a:xfrm>
          <a:prstGeom prst="flowChartAlternateProcess">
            <a:avLst/>
          </a:prstGeom>
          <a:solidFill>
            <a:srgbClr val="5B9BD5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121917" tIns="60959" rIns="121917" bIns="6095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Gerätschaften übernehmen</a:t>
            </a:r>
          </a:p>
        </p:txBody>
      </p:sp>
      <p:grpSp>
        <p:nvGrpSpPr>
          <p:cNvPr id="76" name="Gruppieren 75"/>
          <p:cNvGrpSpPr/>
          <p:nvPr/>
        </p:nvGrpSpPr>
        <p:grpSpPr>
          <a:xfrm>
            <a:off x="9057428" y="4038600"/>
            <a:ext cx="1879874" cy="1133109"/>
            <a:chOff x="5895356" y="345100"/>
            <a:chExt cx="1936238" cy="1113310"/>
          </a:xfrm>
        </p:grpSpPr>
        <p:pic>
          <p:nvPicPr>
            <p:cNvPr id="189" name="Grafik 188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5356" y="345100"/>
              <a:ext cx="1713164" cy="988449"/>
            </a:xfrm>
            <a:prstGeom prst="rect">
              <a:avLst/>
            </a:prstGeom>
          </p:spPr>
        </p:pic>
        <p:sp>
          <p:nvSpPr>
            <p:cNvPr id="190" name="Textfeld 189"/>
            <p:cNvSpPr txBox="1"/>
            <p:nvPr/>
          </p:nvSpPr>
          <p:spPr>
            <a:xfrm>
              <a:off x="5947398" y="460493"/>
              <a:ext cx="1884196" cy="997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Standzeiten,</a:t>
              </a:r>
            </a:p>
            <a:p>
              <a:pPr marL="285750" indent="-285750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Begehungszeiten,</a:t>
              </a:r>
            </a:p>
            <a:p>
              <a:pPr marL="285750" indent="-285750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Pausenzeiten,</a:t>
              </a:r>
            </a:p>
            <a:p>
              <a:pPr marL="285750" indent="-285750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Zwischenaufträge,</a:t>
              </a:r>
            </a:p>
            <a:p>
              <a:pPr marL="285750" indent="-285750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Vordruckfertigung</a:t>
              </a:r>
            </a:p>
            <a:p>
              <a:pPr marL="285750" indent="-285750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sonstige Vorkommnisse</a:t>
              </a:r>
            </a:p>
          </p:txBody>
        </p:sp>
      </p:grpSp>
      <p:grpSp>
        <p:nvGrpSpPr>
          <p:cNvPr id="77" name="Gruppieren 76"/>
          <p:cNvGrpSpPr/>
          <p:nvPr/>
        </p:nvGrpSpPr>
        <p:grpSpPr>
          <a:xfrm>
            <a:off x="5974759" y="4295615"/>
            <a:ext cx="1716396" cy="664512"/>
            <a:chOff x="7747397" y="-2064798"/>
            <a:chExt cx="1767858" cy="652901"/>
          </a:xfrm>
        </p:grpSpPr>
        <p:pic>
          <p:nvPicPr>
            <p:cNvPr id="187" name="Grafik 186"/>
            <p:cNvPicPr>
              <a:picLocks noChangeAspect="1"/>
            </p:cNvPicPr>
            <p:nvPr/>
          </p:nvPicPr>
          <p:blipFill>
            <a:blip r:embed="rId3" cstate="print">
              <a:duotone>
                <a:srgbClr val="E7E6E6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7397" y="-2064798"/>
              <a:ext cx="1606345" cy="652901"/>
            </a:xfrm>
            <a:prstGeom prst="rect">
              <a:avLst/>
            </a:prstGeom>
          </p:spPr>
        </p:pic>
        <p:sp>
          <p:nvSpPr>
            <p:cNvPr id="188" name="Textfeld 187"/>
            <p:cNvSpPr txBox="1"/>
            <p:nvPr/>
          </p:nvSpPr>
          <p:spPr>
            <a:xfrm>
              <a:off x="7852301" y="-2055565"/>
              <a:ext cx="1662954" cy="5443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de-DE"/>
              </a:defPPr>
              <a:lvl1pPr marL="285750" indent="-285750">
                <a:buFont typeface="Arial" panose="020B0604020202020204" pitchFamily="34" charset="0"/>
                <a:buChar char="•"/>
                <a:defRPr sz="8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e-DE" sz="1000" kern="0" dirty="0">
                  <a:solidFill>
                    <a:prstClr val="black"/>
                  </a:solidFill>
                </a:rPr>
                <a:t>Objekt/Ort,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e-DE" sz="1000" kern="0" dirty="0">
                  <a:solidFill>
                    <a:prstClr val="black"/>
                  </a:solidFill>
                </a:rPr>
                <a:t>Schutzmaßnahmen,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e-DE" sz="1000" kern="0" dirty="0">
                  <a:solidFill>
                    <a:prstClr val="black"/>
                  </a:solidFill>
                </a:rPr>
                <a:t>Grunddaten</a:t>
              </a:r>
            </a:p>
          </p:txBody>
        </p:sp>
      </p:grpSp>
      <p:grpSp>
        <p:nvGrpSpPr>
          <p:cNvPr id="78" name="Gruppieren 77"/>
          <p:cNvGrpSpPr/>
          <p:nvPr/>
        </p:nvGrpSpPr>
        <p:grpSpPr>
          <a:xfrm>
            <a:off x="8068019" y="4373583"/>
            <a:ext cx="846273" cy="497611"/>
            <a:chOff x="6728677" y="2264906"/>
            <a:chExt cx="1025000" cy="604034"/>
          </a:xfrm>
        </p:grpSpPr>
        <p:sp>
          <p:nvSpPr>
            <p:cNvPr id="184" name="Flussdiagramm: Magnetplattenspeicher 183"/>
            <p:cNvSpPr/>
            <p:nvPr/>
          </p:nvSpPr>
          <p:spPr>
            <a:xfrm>
              <a:off x="6728677" y="2404130"/>
              <a:ext cx="1025000" cy="464810"/>
            </a:xfrm>
            <a:prstGeom prst="flowChartMagneticDisk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sz="1000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85" name="Flussdiagramm: Magnetplattenspeicher 184"/>
            <p:cNvSpPr/>
            <p:nvPr/>
          </p:nvSpPr>
          <p:spPr>
            <a:xfrm>
              <a:off x="6728677" y="2383946"/>
              <a:ext cx="1025000" cy="180000"/>
            </a:xfrm>
            <a:prstGeom prst="flowChartMagneticDisk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sz="1000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86" name="Flussdiagramm: Magnetplattenspeicher 185"/>
            <p:cNvSpPr/>
            <p:nvPr/>
          </p:nvSpPr>
          <p:spPr>
            <a:xfrm>
              <a:off x="6728677" y="2264906"/>
              <a:ext cx="1025000" cy="180000"/>
            </a:xfrm>
            <a:prstGeom prst="flowChartMagneticDisk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sz="1000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79" name="Textfeld 78"/>
          <p:cNvSpPr txBox="1"/>
          <p:nvPr/>
        </p:nvSpPr>
        <p:spPr>
          <a:xfrm>
            <a:off x="8091046" y="4888082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Datenbank</a:t>
            </a:r>
          </a:p>
        </p:txBody>
      </p:sp>
      <p:sp>
        <p:nvSpPr>
          <p:cNvPr id="80" name="Ellipse 79"/>
          <p:cNvSpPr>
            <a:spLocks noChangeAspect="1"/>
          </p:cNvSpPr>
          <p:nvPr/>
        </p:nvSpPr>
        <p:spPr>
          <a:xfrm>
            <a:off x="838736" y="6580858"/>
            <a:ext cx="524281" cy="549603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121917" tIns="60959" rIns="121917" bIns="6095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000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81" name="Gerade Verbindung mit Pfeil 80"/>
          <p:cNvCxnSpPr>
            <a:stCxn id="80" idx="6"/>
            <a:endCxn id="75" idx="1"/>
          </p:cNvCxnSpPr>
          <p:nvPr/>
        </p:nvCxnSpPr>
        <p:spPr>
          <a:xfrm flipV="1">
            <a:off x="1363017" y="6839670"/>
            <a:ext cx="474278" cy="1599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82" name="Textfeld 81"/>
          <p:cNvSpPr txBox="1"/>
          <p:nvPr/>
        </p:nvSpPr>
        <p:spPr>
          <a:xfrm>
            <a:off x="817785" y="7143690"/>
            <a:ext cx="566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Dienst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beginn</a:t>
            </a:r>
          </a:p>
        </p:txBody>
      </p:sp>
      <p:sp>
        <p:nvSpPr>
          <p:cNvPr id="83" name="Flussdiagramm: Alternativer Prozess 82"/>
          <p:cNvSpPr>
            <a:spLocks noChangeAspect="1"/>
          </p:cNvSpPr>
          <p:nvPr/>
        </p:nvSpPr>
        <p:spPr>
          <a:xfrm>
            <a:off x="3360136" y="6537759"/>
            <a:ext cx="1152000" cy="603821"/>
          </a:xfrm>
          <a:prstGeom prst="flowChartAlternateProcess">
            <a:avLst/>
          </a:prstGeom>
          <a:solidFill>
            <a:srgbClr val="5B9BD5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121917" tIns="60959" rIns="121917" bIns="6095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Fahrzeug sichten </a:t>
            </a:r>
          </a:p>
        </p:txBody>
      </p:sp>
      <p:cxnSp>
        <p:nvCxnSpPr>
          <p:cNvPr id="84" name="Gerade Verbindung mit Pfeil 83"/>
          <p:cNvCxnSpPr>
            <a:stCxn id="75" idx="3"/>
            <a:endCxn id="83" idx="1"/>
          </p:cNvCxnSpPr>
          <p:nvPr/>
        </p:nvCxnSpPr>
        <p:spPr>
          <a:xfrm>
            <a:off x="2989295" y="6839670"/>
            <a:ext cx="370841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85" name="Gerade Verbindung mit Pfeil 84"/>
          <p:cNvCxnSpPr>
            <a:stCxn id="83" idx="3"/>
            <a:endCxn id="86" idx="1"/>
          </p:cNvCxnSpPr>
          <p:nvPr/>
        </p:nvCxnSpPr>
        <p:spPr>
          <a:xfrm>
            <a:off x="4512136" y="6839670"/>
            <a:ext cx="370841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86" name="Flussdiagramm: Alternativer Prozess 85"/>
          <p:cNvSpPr>
            <a:spLocks noChangeAspect="1"/>
          </p:cNvSpPr>
          <p:nvPr/>
        </p:nvSpPr>
        <p:spPr>
          <a:xfrm>
            <a:off x="4882977" y="6537759"/>
            <a:ext cx="1152000" cy="603821"/>
          </a:xfrm>
          <a:prstGeom prst="flowChartAlternateProcess">
            <a:avLst/>
          </a:prstGeom>
          <a:solidFill>
            <a:srgbClr val="5B9BD5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121917" tIns="60959" rIns="121917" bIns="6095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Erhalt der zu tätigenden Maßnahmen</a:t>
            </a:r>
          </a:p>
        </p:txBody>
      </p:sp>
      <p:sp>
        <p:nvSpPr>
          <p:cNvPr id="87" name="Flussdiagramm: Alternativer Prozess 86"/>
          <p:cNvSpPr>
            <a:spLocks noChangeAspect="1"/>
          </p:cNvSpPr>
          <p:nvPr/>
        </p:nvSpPr>
        <p:spPr>
          <a:xfrm>
            <a:off x="6405818" y="6537759"/>
            <a:ext cx="1152000" cy="603821"/>
          </a:xfrm>
          <a:prstGeom prst="flowChartAlternateProcess">
            <a:avLst/>
          </a:prstGeom>
          <a:solidFill>
            <a:srgbClr val="5B9BD5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121917" tIns="60959" rIns="121917" bIns="6095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Objektschutz-maßnahmen durchführen</a:t>
            </a:r>
          </a:p>
        </p:txBody>
      </p:sp>
      <p:cxnSp>
        <p:nvCxnSpPr>
          <p:cNvPr id="88" name="Gerade Verbindung mit Pfeil 87"/>
          <p:cNvCxnSpPr>
            <a:stCxn id="86" idx="3"/>
            <a:endCxn id="87" idx="1"/>
          </p:cNvCxnSpPr>
          <p:nvPr/>
        </p:nvCxnSpPr>
        <p:spPr>
          <a:xfrm>
            <a:off x="6034977" y="6839670"/>
            <a:ext cx="370841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89" name="Flussdiagramm: Alternativer Prozess 88"/>
          <p:cNvSpPr>
            <a:spLocks noChangeAspect="1"/>
          </p:cNvSpPr>
          <p:nvPr/>
        </p:nvSpPr>
        <p:spPr>
          <a:xfrm>
            <a:off x="9448746" y="6537759"/>
            <a:ext cx="1152000" cy="603821"/>
          </a:xfrm>
          <a:prstGeom prst="flowChartAlternateProcess">
            <a:avLst/>
          </a:prstGeom>
          <a:solidFill>
            <a:srgbClr val="5B9BD5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121917" tIns="60959" rIns="121917" bIns="6095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Gerätschaften übergeben</a:t>
            </a:r>
          </a:p>
        </p:txBody>
      </p:sp>
      <p:cxnSp>
        <p:nvCxnSpPr>
          <p:cNvPr id="90" name="Gerade Verbindung mit Pfeil 89"/>
          <p:cNvCxnSpPr>
            <a:stCxn id="87" idx="3"/>
            <a:endCxn id="91" idx="1"/>
          </p:cNvCxnSpPr>
          <p:nvPr/>
        </p:nvCxnSpPr>
        <p:spPr>
          <a:xfrm>
            <a:off x="7557818" y="6839670"/>
            <a:ext cx="363979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91" name="Flussdiagramm: Alternativer Prozess 90"/>
          <p:cNvSpPr>
            <a:spLocks noChangeAspect="1"/>
          </p:cNvSpPr>
          <p:nvPr/>
        </p:nvSpPr>
        <p:spPr>
          <a:xfrm>
            <a:off x="7921797" y="6537759"/>
            <a:ext cx="1152000" cy="603821"/>
          </a:xfrm>
          <a:prstGeom prst="flowChartAlternateProcess">
            <a:avLst/>
          </a:prstGeom>
          <a:solidFill>
            <a:srgbClr val="5B9BD5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121917" tIns="60959" rIns="121917" bIns="6095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Eingabe in die Datenbank</a:t>
            </a:r>
          </a:p>
        </p:txBody>
      </p:sp>
      <p:sp>
        <p:nvSpPr>
          <p:cNvPr id="92" name="Ellipse 91"/>
          <p:cNvSpPr>
            <a:spLocks noChangeAspect="1"/>
          </p:cNvSpPr>
          <p:nvPr/>
        </p:nvSpPr>
        <p:spPr>
          <a:xfrm>
            <a:off x="10974344" y="6564867"/>
            <a:ext cx="524281" cy="549603"/>
          </a:xfrm>
          <a:prstGeom prst="ellipse">
            <a:avLst/>
          </a:prstGeom>
          <a:solidFill>
            <a:srgbClr val="FFFF00"/>
          </a:solidFill>
          <a:ln w="317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121917" tIns="60959" rIns="121917" bIns="6095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000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93" name="Gerade Verbindung mit Pfeil 92"/>
          <p:cNvCxnSpPr>
            <a:stCxn id="89" idx="3"/>
            <a:endCxn id="92" idx="2"/>
          </p:cNvCxnSpPr>
          <p:nvPr/>
        </p:nvCxnSpPr>
        <p:spPr>
          <a:xfrm flipV="1">
            <a:off x="10600746" y="6839669"/>
            <a:ext cx="373598" cy="1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94" name="Textfeld 93"/>
          <p:cNvSpPr txBox="1"/>
          <p:nvPr/>
        </p:nvSpPr>
        <p:spPr>
          <a:xfrm>
            <a:off x="10941372" y="7143690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Dienst-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ende</a:t>
            </a:r>
          </a:p>
        </p:txBody>
      </p:sp>
      <p:sp>
        <p:nvSpPr>
          <p:cNvPr id="95" name="Rechteck 94">
            <a:hlinkClick r:id="" action="ppaction://noaction"/>
          </p:cNvPr>
          <p:cNvSpPr>
            <a:spLocks noChangeAspect="1"/>
          </p:cNvSpPr>
          <p:nvPr/>
        </p:nvSpPr>
        <p:spPr>
          <a:xfrm>
            <a:off x="6894777" y="7057180"/>
            <a:ext cx="69904" cy="7328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96" name="Textfeld 95"/>
          <p:cNvSpPr txBox="1"/>
          <p:nvPr/>
        </p:nvSpPr>
        <p:spPr>
          <a:xfrm>
            <a:off x="3306909" y="7143690"/>
            <a:ext cx="1265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Dienstkraft im ZOS</a:t>
            </a:r>
          </a:p>
        </p:txBody>
      </p:sp>
      <p:sp>
        <p:nvSpPr>
          <p:cNvPr id="97" name="Textfeld 96"/>
          <p:cNvSpPr txBox="1"/>
          <p:nvPr/>
        </p:nvSpPr>
        <p:spPr>
          <a:xfrm>
            <a:off x="4830909" y="7143690"/>
            <a:ext cx="1265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Dienstkraft im ZOS</a:t>
            </a:r>
          </a:p>
        </p:txBody>
      </p:sp>
      <p:sp>
        <p:nvSpPr>
          <p:cNvPr id="98" name="Textfeld 97"/>
          <p:cNvSpPr txBox="1"/>
          <p:nvPr/>
        </p:nvSpPr>
        <p:spPr>
          <a:xfrm>
            <a:off x="1782909" y="7143690"/>
            <a:ext cx="1265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Dienstkraft im ZOS</a:t>
            </a:r>
          </a:p>
        </p:txBody>
      </p:sp>
      <p:sp>
        <p:nvSpPr>
          <p:cNvPr id="99" name="Textfeld 98"/>
          <p:cNvSpPr txBox="1"/>
          <p:nvPr/>
        </p:nvSpPr>
        <p:spPr>
          <a:xfrm>
            <a:off x="6354909" y="7143690"/>
            <a:ext cx="1265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Dienstkraft im ZOS</a:t>
            </a:r>
          </a:p>
        </p:txBody>
      </p:sp>
      <p:sp>
        <p:nvSpPr>
          <p:cNvPr id="100" name="Textfeld 99"/>
          <p:cNvSpPr txBox="1"/>
          <p:nvPr/>
        </p:nvSpPr>
        <p:spPr>
          <a:xfrm>
            <a:off x="9402909" y="7143690"/>
            <a:ext cx="1265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Dienstkraft im ZOS</a:t>
            </a:r>
          </a:p>
        </p:txBody>
      </p:sp>
      <p:sp>
        <p:nvSpPr>
          <p:cNvPr id="101" name="Textfeld 100"/>
          <p:cNvSpPr txBox="1"/>
          <p:nvPr/>
        </p:nvSpPr>
        <p:spPr>
          <a:xfrm>
            <a:off x="7878909" y="7143690"/>
            <a:ext cx="1265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Dienstkraft im ZOS</a:t>
            </a:r>
          </a:p>
        </p:txBody>
      </p:sp>
      <p:cxnSp>
        <p:nvCxnSpPr>
          <p:cNvPr id="102" name="Gerade Verbindung mit Pfeil 101"/>
          <p:cNvCxnSpPr>
            <a:stCxn id="176" idx="2"/>
            <a:endCxn id="86" idx="0"/>
          </p:cNvCxnSpPr>
          <p:nvPr/>
        </p:nvCxnSpPr>
        <p:spPr>
          <a:xfrm>
            <a:off x="5452336" y="5134303"/>
            <a:ext cx="6641" cy="1403456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dash"/>
            <a:miter lim="800000"/>
            <a:tailEnd type="arrow"/>
          </a:ln>
          <a:effectLst/>
        </p:spPr>
      </p:cxnSp>
      <p:grpSp>
        <p:nvGrpSpPr>
          <p:cNvPr id="103" name="Gruppieren 102"/>
          <p:cNvGrpSpPr>
            <a:grpSpLocks noChangeAspect="1"/>
          </p:cNvGrpSpPr>
          <p:nvPr/>
        </p:nvGrpSpPr>
        <p:grpSpPr>
          <a:xfrm>
            <a:off x="5181721" y="5410200"/>
            <a:ext cx="533279" cy="336646"/>
            <a:chOff x="5803591" y="1996835"/>
            <a:chExt cx="1116000" cy="712798"/>
          </a:xfrm>
        </p:grpSpPr>
        <p:sp>
          <p:nvSpPr>
            <p:cNvPr id="182" name="Rechteck 181"/>
            <p:cNvSpPr/>
            <p:nvPr/>
          </p:nvSpPr>
          <p:spPr>
            <a:xfrm>
              <a:off x="5803591" y="1996835"/>
              <a:ext cx="1116000" cy="71279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sz="1000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83" name="Gleichschenkliges Dreieck 182"/>
            <p:cNvSpPr/>
            <p:nvPr/>
          </p:nvSpPr>
          <p:spPr>
            <a:xfrm flipV="1">
              <a:off x="5821591" y="1996835"/>
              <a:ext cx="1080000" cy="360000"/>
            </a:xfrm>
            <a:prstGeom prst="triangl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sz="1000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cxnSp>
        <p:nvCxnSpPr>
          <p:cNvPr id="104" name="Gerade Verbindung mit Pfeil 103"/>
          <p:cNvCxnSpPr>
            <a:stCxn id="91" idx="0"/>
            <a:endCxn id="184" idx="3"/>
          </p:cNvCxnSpPr>
          <p:nvPr/>
        </p:nvCxnSpPr>
        <p:spPr>
          <a:xfrm flipH="1" flipV="1">
            <a:off x="8491156" y="4871194"/>
            <a:ext cx="6641" cy="1666565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dash"/>
            <a:miter lim="800000"/>
            <a:tailEnd type="arrow"/>
          </a:ln>
          <a:effectLst/>
        </p:spPr>
      </p:cxnSp>
      <p:cxnSp>
        <p:nvCxnSpPr>
          <p:cNvPr id="105" name="Gerade Verbindung mit Pfeil 104"/>
          <p:cNvCxnSpPr>
            <a:stCxn id="91" idx="3"/>
            <a:endCxn id="89" idx="1"/>
          </p:cNvCxnSpPr>
          <p:nvPr/>
        </p:nvCxnSpPr>
        <p:spPr>
          <a:xfrm>
            <a:off x="9073797" y="6839670"/>
            <a:ext cx="374949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grpSp>
        <p:nvGrpSpPr>
          <p:cNvPr id="106" name="Gruppieren 105"/>
          <p:cNvGrpSpPr>
            <a:grpSpLocks noChangeAspect="1"/>
          </p:cNvGrpSpPr>
          <p:nvPr/>
        </p:nvGrpSpPr>
        <p:grpSpPr>
          <a:xfrm>
            <a:off x="8229721" y="5410200"/>
            <a:ext cx="533279" cy="336646"/>
            <a:chOff x="5803591" y="1996835"/>
            <a:chExt cx="1116000" cy="712798"/>
          </a:xfrm>
        </p:grpSpPr>
        <p:sp>
          <p:nvSpPr>
            <p:cNvPr id="180" name="Rechteck 179"/>
            <p:cNvSpPr/>
            <p:nvPr/>
          </p:nvSpPr>
          <p:spPr>
            <a:xfrm>
              <a:off x="5803591" y="1996835"/>
              <a:ext cx="1116000" cy="71279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sz="1000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81" name="Gleichschenkliges Dreieck 180"/>
            <p:cNvSpPr/>
            <p:nvPr/>
          </p:nvSpPr>
          <p:spPr>
            <a:xfrm flipV="1">
              <a:off x="5821589" y="1996835"/>
              <a:ext cx="1080000" cy="360000"/>
            </a:xfrm>
            <a:prstGeom prst="triangl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sz="1000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07" name="Gruppieren 106"/>
          <p:cNvGrpSpPr/>
          <p:nvPr/>
        </p:nvGrpSpPr>
        <p:grpSpPr>
          <a:xfrm>
            <a:off x="5029200" y="4373583"/>
            <a:ext cx="846273" cy="497611"/>
            <a:chOff x="6728677" y="2264906"/>
            <a:chExt cx="1025000" cy="604034"/>
          </a:xfrm>
        </p:grpSpPr>
        <p:sp>
          <p:nvSpPr>
            <p:cNvPr id="177" name="Flussdiagramm: Magnetplattenspeicher 176"/>
            <p:cNvSpPr/>
            <p:nvPr/>
          </p:nvSpPr>
          <p:spPr>
            <a:xfrm>
              <a:off x="6728677" y="2404130"/>
              <a:ext cx="1025000" cy="464810"/>
            </a:xfrm>
            <a:prstGeom prst="flowChartMagneticDisk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sz="1000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78" name="Flussdiagramm: Magnetplattenspeicher 177"/>
            <p:cNvSpPr/>
            <p:nvPr/>
          </p:nvSpPr>
          <p:spPr>
            <a:xfrm>
              <a:off x="6728677" y="2383946"/>
              <a:ext cx="1025000" cy="180000"/>
            </a:xfrm>
            <a:prstGeom prst="flowChartMagneticDisk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sz="1000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79" name="Flussdiagramm: Magnetplattenspeicher 178"/>
            <p:cNvSpPr/>
            <p:nvPr/>
          </p:nvSpPr>
          <p:spPr>
            <a:xfrm>
              <a:off x="6728677" y="2264906"/>
              <a:ext cx="1025000" cy="180000"/>
            </a:xfrm>
            <a:prstGeom prst="flowChartMagneticDisk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sz="1000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176" name="Textfeld 175"/>
          <p:cNvSpPr txBox="1"/>
          <p:nvPr/>
        </p:nvSpPr>
        <p:spPr>
          <a:xfrm>
            <a:off x="5052226" y="4888082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Datenbank</a:t>
            </a:r>
          </a:p>
        </p:txBody>
      </p:sp>
    </p:spTree>
    <p:extLst>
      <p:ext uri="{BB962C8B-B14F-4D97-AF65-F5344CB8AC3E}">
        <p14:creationId xmlns:p14="http://schemas.microsoft.com/office/powerpoint/2010/main" val="417194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3"/>
          <p:cNvSpPr txBox="1">
            <a:spLocks/>
          </p:cNvSpPr>
          <p:nvPr/>
        </p:nvSpPr>
        <p:spPr bwMode="auto">
          <a:xfrm>
            <a:off x="762000" y="2057400"/>
            <a:ext cx="11049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96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640080" algn="l" rtl="0" fontAlgn="base">
              <a:spcBef>
                <a:spcPct val="0"/>
              </a:spcBef>
              <a:spcAft>
                <a:spcPct val="0"/>
              </a:spcAft>
              <a:defRPr sz="392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280160" algn="l" rtl="0" fontAlgn="base">
              <a:spcBef>
                <a:spcPct val="0"/>
              </a:spcBef>
              <a:spcAft>
                <a:spcPct val="0"/>
              </a:spcAft>
              <a:defRPr sz="392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920240" algn="l" rtl="0" fontAlgn="base">
              <a:spcBef>
                <a:spcPct val="0"/>
              </a:spcBef>
              <a:spcAft>
                <a:spcPct val="0"/>
              </a:spcAft>
              <a:defRPr sz="392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560320" algn="l" rtl="0" fontAlgn="base">
              <a:spcBef>
                <a:spcPct val="0"/>
              </a:spcBef>
              <a:spcAft>
                <a:spcPct val="0"/>
              </a:spcAft>
              <a:defRPr sz="392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392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392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392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392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1600" u="sng" dirty="0" smtClean="0">
                <a:solidFill>
                  <a:schemeClr val="tx1"/>
                </a:solidFill>
              </a:rPr>
              <a:t>Ablauf: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dirty="0" smtClean="0">
                <a:solidFill>
                  <a:schemeClr val="tx1"/>
                </a:solidFill>
              </a:rPr>
              <a:t>Person wird durch  Mitarbeiter des Abschnitts oder EE in das Gewahrsam eingebracht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dirty="0" smtClean="0">
                <a:solidFill>
                  <a:schemeClr val="tx1"/>
                </a:solidFill>
              </a:rPr>
              <a:t>Durch einbringende Kräfte wird der Einbringungsbeleg ausgefüllt und übergeben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dirty="0" smtClean="0">
                <a:solidFill>
                  <a:schemeClr val="tx1"/>
                </a:solidFill>
              </a:rPr>
              <a:t>Übergabe der eingebrachten Person an MA Gewahrsam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dirty="0" smtClean="0">
                <a:solidFill>
                  <a:schemeClr val="tx1"/>
                </a:solidFill>
              </a:rPr>
              <a:t>Verbringung der Person in eine Verwahrzelle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dirty="0" smtClean="0">
                <a:solidFill>
                  <a:schemeClr val="tx1"/>
                </a:solidFill>
              </a:rPr>
              <a:t>Eingabe der erforderlichen Daten durch den Schichtführer des Einbringungsbeleg in das </a:t>
            </a:r>
            <a:r>
              <a:rPr lang="de-DE" sz="1600" dirty="0" err="1" smtClean="0">
                <a:solidFill>
                  <a:schemeClr val="tx1"/>
                </a:solidFill>
              </a:rPr>
              <a:t>Poliks</a:t>
            </a:r>
            <a:r>
              <a:rPr lang="de-DE" sz="1600" dirty="0" smtClean="0">
                <a:solidFill>
                  <a:schemeClr val="tx1"/>
                </a:solidFill>
              </a:rPr>
              <a:t>-Gewahrsamsmodul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dirty="0" smtClean="0">
                <a:solidFill>
                  <a:schemeClr val="tx1"/>
                </a:solidFill>
              </a:rPr>
              <a:t>Generierung eines Lauf- und Kontrollblattes und Anbringung an die Zellentür, MA kontrolliert die Zelle viertelstündlich und dokumentiert dies auf dem jeweiligen Kontrollblatt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6" name="Untertitel 1"/>
          <p:cNvSpPr txBox="1">
            <a:spLocks/>
          </p:cNvSpPr>
          <p:nvPr/>
        </p:nvSpPr>
        <p:spPr>
          <a:xfrm>
            <a:off x="640080" y="746760"/>
            <a:ext cx="8643600" cy="533400"/>
          </a:xfrm>
          <a:prstGeom prst="rect">
            <a:avLst/>
          </a:prstGeom>
        </p:spPr>
        <p:txBody>
          <a:bodyPr/>
          <a:lstStyle>
            <a:lvl1pPr marL="480060" indent="-48006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448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4013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920">
                <a:solidFill>
                  <a:schemeClr val="tx1"/>
                </a:solidFill>
                <a:latin typeface="+mn-lt"/>
              </a:defRPr>
            </a:lvl2pPr>
            <a:lvl3pPr marL="1600200" indent="-32004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360">
                <a:solidFill>
                  <a:schemeClr val="tx1"/>
                </a:solidFill>
                <a:latin typeface="+mn-lt"/>
              </a:defRPr>
            </a:lvl3pPr>
            <a:lvl4pPr marL="2240280" indent="-32004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4pPr>
            <a:lvl5pPr marL="2880360" indent="-32004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5pPr>
            <a:lvl6pPr marL="3520440" indent="-32004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6pPr>
            <a:lvl7pPr marL="4160520" indent="-32004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7pPr>
            <a:lvl8pPr marL="4800600" indent="-32004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8pPr>
            <a:lvl9pPr marL="5440680" indent="-32004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2200" kern="0" dirty="0" smtClean="0">
                <a:solidFill>
                  <a:schemeClr val="bg1"/>
                </a:solidFill>
              </a:rPr>
              <a:t>modellierte Geschäftsprozesse – Gef</a:t>
            </a:r>
            <a:endParaRPr lang="de-DE" sz="2200" kern="0" dirty="0">
              <a:solidFill>
                <a:schemeClr val="bg1"/>
              </a:solidFill>
            </a:endParaRPr>
          </a:p>
        </p:txBody>
      </p:sp>
      <p:sp>
        <p:nvSpPr>
          <p:cNvPr id="7" name="Textplatzhalter 13"/>
          <p:cNvSpPr txBox="1">
            <a:spLocks/>
          </p:cNvSpPr>
          <p:nvPr/>
        </p:nvSpPr>
        <p:spPr bwMode="auto">
          <a:xfrm>
            <a:off x="762000" y="1539240"/>
            <a:ext cx="11049000" cy="441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96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640080" algn="l" rtl="0" fontAlgn="base">
              <a:spcBef>
                <a:spcPct val="0"/>
              </a:spcBef>
              <a:spcAft>
                <a:spcPct val="0"/>
              </a:spcAft>
              <a:defRPr sz="392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280160" algn="l" rtl="0" fontAlgn="base">
              <a:spcBef>
                <a:spcPct val="0"/>
              </a:spcBef>
              <a:spcAft>
                <a:spcPct val="0"/>
              </a:spcAft>
              <a:defRPr sz="392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920240" algn="l" rtl="0" fontAlgn="base">
              <a:spcBef>
                <a:spcPct val="0"/>
              </a:spcBef>
              <a:spcAft>
                <a:spcPct val="0"/>
              </a:spcAft>
              <a:defRPr sz="392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560320" algn="l" rtl="0" fontAlgn="base">
              <a:spcBef>
                <a:spcPct val="0"/>
              </a:spcBef>
              <a:spcAft>
                <a:spcPct val="0"/>
              </a:spcAft>
              <a:defRPr sz="392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392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392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392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392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2000" b="1" dirty="0" smtClean="0">
                <a:solidFill>
                  <a:schemeClr val="tx1"/>
                </a:solidFill>
              </a:rPr>
              <a:t>Verwahrungsprozess</a:t>
            </a:r>
            <a:endParaRPr lang="de-DE" sz="2000" dirty="0">
              <a:solidFill>
                <a:schemeClr val="tx1"/>
              </a:solidFill>
            </a:endParaRPr>
          </a:p>
        </p:txBody>
      </p:sp>
      <p:grpSp>
        <p:nvGrpSpPr>
          <p:cNvPr id="8" name="Gruppieren 7"/>
          <p:cNvGrpSpPr/>
          <p:nvPr/>
        </p:nvGrpSpPr>
        <p:grpSpPr>
          <a:xfrm>
            <a:off x="1118728" y="4343400"/>
            <a:ext cx="10539872" cy="4346283"/>
            <a:chOff x="1307142" y="3352834"/>
            <a:chExt cx="6377361" cy="2511774"/>
          </a:xfrm>
        </p:grpSpPr>
        <p:grpSp>
          <p:nvGrpSpPr>
            <p:cNvPr id="9" name="Gruppieren 8"/>
            <p:cNvGrpSpPr/>
            <p:nvPr/>
          </p:nvGrpSpPr>
          <p:grpSpPr>
            <a:xfrm>
              <a:off x="1307142" y="3352834"/>
              <a:ext cx="6377361" cy="2511774"/>
              <a:chOff x="192728" y="3397116"/>
              <a:chExt cx="8503149" cy="3349032"/>
            </a:xfrm>
          </p:grpSpPr>
          <p:grpSp>
            <p:nvGrpSpPr>
              <p:cNvPr id="11" name="Gruppieren 10"/>
              <p:cNvGrpSpPr/>
              <p:nvPr/>
            </p:nvGrpSpPr>
            <p:grpSpPr>
              <a:xfrm>
                <a:off x="192728" y="3397116"/>
                <a:ext cx="8503149" cy="3349032"/>
                <a:chOff x="28683" y="1620567"/>
                <a:chExt cx="9268085" cy="3921049"/>
              </a:xfrm>
            </p:grpSpPr>
            <p:cxnSp>
              <p:nvCxnSpPr>
                <p:cNvPr id="16" name="Gewinkelte Verbindung 15"/>
                <p:cNvCxnSpPr>
                  <a:stCxn id="47" idx="0"/>
                  <a:endCxn id="21" idx="2"/>
                </p:cNvCxnSpPr>
                <p:nvPr/>
              </p:nvCxnSpPr>
              <p:spPr>
                <a:xfrm rot="5400000" flipH="1" flipV="1">
                  <a:off x="1058123" y="3487852"/>
                  <a:ext cx="1912692" cy="10205"/>
                </a:xfrm>
                <a:prstGeom prst="bentConnector3">
                  <a:avLst>
                    <a:gd name="adj1" fmla="val 50000"/>
                  </a:avLst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ysDot"/>
                  <a:miter lim="800000"/>
                  <a:headEnd type="arrow"/>
                  <a:tailEnd type="none" w="lg" len="sm"/>
                </a:ln>
                <a:effectLst/>
              </p:spPr>
            </p:cxnSp>
            <p:sp>
              <p:nvSpPr>
                <p:cNvPr id="17" name="Ellipse 16"/>
                <p:cNvSpPr>
                  <a:spLocks noChangeAspect="1"/>
                </p:cNvSpPr>
                <p:nvPr/>
              </p:nvSpPr>
              <p:spPr>
                <a:xfrm>
                  <a:off x="451065" y="1622646"/>
                  <a:ext cx="540000" cy="540000"/>
                </a:xfrm>
                <a:prstGeom prst="ellipse">
                  <a:avLst/>
                </a:prstGeom>
                <a:solidFill>
                  <a:srgbClr val="FFFF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e-DE" sz="1000" kern="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cxnSp>
              <p:nvCxnSpPr>
                <p:cNvPr id="18" name="Gerade Verbindung mit Pfeil 17"/>
                <p:cNvCxnSpPr>
                  <a:stCxn id="17" idx="6"/>
                  <a:endCxn id="20" idx="1"/>
                </p:cNvCxnSpPr>
                <p:nvPr/>
              </p:nvCxnSpPr>
              <p:spPr>
                <a:xfrm flipV="1">
                  <a:off x="991065" y="1890567"/>
                  <a:ext cx="488500" cy="2079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 w="lg" len="lg"/>
                </a:ln>
                <a:effectLst/>
              </p:spPr>
            </p:cxnSp>
            <p:sp>
              <p:nvSpPr>
                <p:cNvPr id="19" name="Textfeld 18"/>
                <p:cNvSpPr txBox="1"/>
                <p:nvPr/>
              </p:nvSpPr>
              <p:spPr>
                <a:xfrm>
                  <a:off x="28683" y="2175644"/>
                  <a:ext cx="1384776" cy="3609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de-DE" sz="1000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Einbringen einer Person</a:t>
                  </a:r>
                  <a:br>
                    <a:rPr lang="de-DE" sz="1000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</a:br>
                  <a:r>
                    <a:rPr lang="de-DE" sz="1000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in das Gewahrsam</a:t>
                  </a:r>
                </a:p>
              </p:txBody>
            </p:sp>
            <p:sp>
              <p:nvSpPr>
                <p:cNvPr id="20" name="Flussdiagramm: Alternativer Prozess 19"/>
                <p:cNvSpPr>
                  <a:spLocks noChangeAspect="1"/>
                </p:cNvSpPr>
                <p:nvPr/>
              </p:nvSpPr>
              <p:spPr>
                <a:xfrm>
                  <a:off x="1479565" y="1620567"/>
                  <a:ext cx="1080000" cy="540000"/>
                </a:xfrm>
                <a:prstGeom prst="flowChartAlternateProcess">
                  <a:avLst/>
                </a:prstGeom>
                <a:solidFill>
                  <a:srgbClr val="5B9BD5">
                    <a:lumMod val="40000"/>
                    <a:lumOff val="6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de-DE" sz="1000" kern="0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Fertigen des Einbringungs-belegs</a:t>
                  </a:r>
                </a:p>
              </p:txBody>
            </p:sp>
            <p:sp>
              <p:nvSpPr>
                <p:cNvPr id="21" name="Textfeld 20"/>
                <p:cNvSpPr txBox="1"/>
                <p:nvPr/>
              </p:nvSpPr>
              <p:spPr>
                <a:xfrm>
                  <a:off x="1438028" y="2175644"/>
                  <a:ext cx="1163086" cy="3609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de-DE" sz="1000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Dienstkraft der EE</a:t>
                  </a:r>
                  <a:br>
                    <a:rPr lang="de-DE" sz="1000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</a:br>
                  <a:r>
                    <a:rPr lang="de-DE" sz="1000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oder des Abschnitts</a:t>
                  </a:r>
                </a:p>
              </p:txBody>
            </p:sp>
            <p:sp>
              <p:nvSpPr>
                <p:cNvPr id="22" name="Flussdiagramm: Alternativer Prozess 21"/>
                <p:cNvSpPr>
                  <a:spLocks noChangeAspect="1"/>
                </p:cNvSpPr>
                <p:nvPr/>
              </p:nvSpPr>
              <p:spPr>
                <a:xfrm>
                  <a:off x="3044404" y="1622646"/>
                  <a:ext cx="1080000" cy="540000"/>
                </a:xfrm>
                <a:prstGeom prst="flowChartAlternateProcess">
                  <a:avLst/>
                </a:prstGeom>
                <a:solidFill>
                  <a:srgbClr val="5B9BD5">
                    <a:lumMod val="40000"/>
                    <a:lumOff val="6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de-DE" sz="1000" kern="0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Übergabe der Person an MA Gewahrsam</a:t>
                  </a:r>
                </a:p>
              </p:txBody>
            </p:sp>
            <p:cxnSp>
              <p:nvCxnSpPr>
                <p:cNvPr id="23" name="Gerade Verbindung mit Pfeil 22"/>
                <p:cNvCxnSpPr>
                  <a:stCxn id="20" idx="3"/>
                  <a:endCxn id="22" idx="1"/>
                </p:cNvCxnSpPr>
                <p:nvPr/>
              </p:nvCxnSpPr>
              <p:spPr>
                <a:xfrm>
                  <a:off x="2559565" y="1890567"/>
                  <a:ext cx="484839" cy="2079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 w="lg" len="lg"/>
                </a:ln>
                <a:effectLst/>
              </p:spPr>
            </p:cxnSp>
            <p:sp>
              <p:nvSpPr>
                <p:cNvPr id="24" name="Textfeld 23"/>
                <p:cNvSpPr txBox="1"/>
                <p:nvPr/>
              </p:nvSpPr>
              <p:spPr>
                <a:xfrm>
                  <a:off x="3008843" y="2175644"/>
                  <a:ext cx="1163086" cy="3609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de-DE" sz="1000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Dienstkraft der EE</a:t>
                  </a:r>
                  <a:br>
                    <a:rPr lang="de-DE" sz="1000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</a:br>
                  <a:r>
                    <a:rPr lang="de-DE" sz="1000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oder des Abschnitts</a:t>
                  </a:r>
                </a:p>
              </p:txBody>
            </p:sp>
            <p:sp>
              <p:nvSpPr>
                <p:cNvPr id="25" name="Flussdiagramm: Alternativer Prozess 24"/>
                <p:cNvSpPr>
                  <a:spLocks noChangeAspect="1"/>
                </p:cNvSpPr>
                <p:nvPr/>
              </p:nvSpPr>
              <p:spPr>
                <a:xfrm>
                  <a:off x="4609644" y="4450919"/>
                  <a:ext cx="1150997" cy="575499"/>
                </a:xfrm>
                <a:prstGeom prst="flowChartAlternateProcess">
                  <a:avLst/>
                </a:prstGeom>
                <a:solidFill>
                  <a:srgbClr val="5B9BD5">
                    <a:lumMod val="40000"/>
                    <a:lumOff val="6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de-DE" sz="1000" kern="0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Verbringung der Person in eine Verwahrzelle</a:t>
                  </a:r>
                </a:p>
              </p:txBody>
            </p:sp>
            <p:sp>
              <p:nvSpPr>
                <p:cNvPr id="26" name="Textfeld 25"/>
                <p:cNvSpPr txBox="1"/>
                <p:nvPr/>
              </p:nvSpPr>
              <p:spPr>
                <a:xfrm>
                  <a:off x="4751644" y="3355756"/>
                  <a:ext cx="821058" cy="2221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de-DE" sz="1000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Laufzettel</a:t>
                  </a:r>
                </a:p>
              </p:txBody>
            </p:sp>
            <p:pic>
              <p:nvPicPr>
                <p:cNvPr id="27" name="Grafik 26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86418" y="2843752"/>
                  <a:ext cx="351512" cy="484997"/>
                </a:xfrm>
                <a:prstGeom prst="rect">
                  <a:avLst/>
                </a:prstGeom>
              </p:spPr>
            </p:pic>
            <p:sp>
              <p:nvSpPr>
                <p:cNvPr id="28" name="Flussdiagramm: Alternativer Prozess 27"/>
                <p:cNvSpPr>
                  <a:spLocks noChangeAspect="1"/>
                </p:cNvSpPr>
                <p:nvPr/>
              </p:nvSpPr>
              <p:spPr>
                <a:xfrm>
                  <a:off x="6174484" y="4450920"/>
                  <a:ext cx="1080000" cy="540000"/>
                </a:xfrm>
                <a:prstGeom prst="flowChartAlternateProcess">
                  <a:avLst/>
                </a:prstGeom>
                <a:solidFill>
                  <a:srgbClr val="5B9BD5">
                    <a:lumMod val="40000"/>
                    <a:lumOff val="6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de-DE" sz="1000" kern="0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Anbringen des Laufzettels (Zellentür)</a:t>
                  </a:r>
                </a:p>
              </p:txBody>
            </p:sp>
            <p:sp>
              <p:nvSpPr>
                <p:cNvPr id="29" name="Flussdiagramm: Alternativer Prozess 28"/>
                <p:cNvSpPr>
                  <a:spLocks noChangeAspect="1"/>
                </p:cNvSpPr>
                <p:nvPr/>
              </p:nvSpPr>
              <p:spPr>
                <a:xfrm>
                  <a:off x="7739323" y="4449300"/>
                  <a:ext cx="1080000" cy="540000"/>
                </a:xfrm>
                <a:prstGeom prst="flowChartAlternateProcess">
                  <a:avLst/>
                </a:prstGeom>
                <a:solidFill>
                  <a:srgbClr val="5B9BD5">
                    <a:lumMod val="40000"/>
                    <a:lumOff val="6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de-DE" sz="1000" kern="0" dirty="0" smtClean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Kontrolle der </a:t>
                  </a:r>
                  <a:r>
                    <a:rPr lang="de-DE" sz="1000" kern="0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Zelle gem. GA</a:t>
                  </a:r>
                </a:p>
              </p:txBody>
            </p:sp>
            <p:sp>
              <p:nvSpPr>
                <p:cNvPr id="30" name="Rechteck 29"/>
                <p:cNvSpPr/>
                <p:nvPr/>
              </p:nvSpPr>
              <p:spPr>
                <a:xfrm>
                  <a:off x="980865" y="4121365"/>
                  <a:ext cx="8315903" cy="1198119"/>
                </a:xfrm>
                <a:prstGeom prst="rect">
                  <a:avLst/>
                </a:prstGeom>
                <a:noFill/>
                <a:ln w="15875" cap="flat" cmpd="sng" algn="ctr">
                  <a:solidFill>
                    <a:sysClr val="windowText" lastClr="000000"/>
                  </a:solidFill>
                  <a:prstDash val="dash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e-DE" sz="1000" kern="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1" name="Textfeld 30"/>
                <p:cNvSpPr txBox="1"/>
                <p:nvPr/>
              </p:nvSpPr>
              <p:spPr>
                <a:xfrm>
                  <a:off x="1481039" y="5319485"/>
                  <a:ext cx="1088713" cy="2221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de-DE" sz="1000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Prozessausschnitt</a:t>
                  </a:r>
                </a:p>
              </p:txBody>
            </p:sp>
            <p:sp>
              <p:nvSpPr>
                <p:cNvPr id="32" name="Flussdiagramm: Alternativer Prozess 31"/>
                <p:cNvSpPr>
                  <a:spLocks noChangeAspect="1"/>
                </p:cNvSpPr>
                <p:nvPr/>
              </p:nvSpPr>
              <p:spPr>
                <a:xfrm>
                  <a:off x="3052201" y="4451379"/>
                  <a:ext cx="1080000" cy="540000"/>
                </a:xfrm>
                <a:prstGeom prst="flowChartAlternateProcess">
                  <a:avLst/>
                </a:prstGeom>
                <a:solidFill>
                  <a:srgbClr val="5B9BD5">
                    <a:lumMod val="40000"/>
                    <a:lumOff val="6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de-DE" sz="1000" kern="0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Übernahme der Person</a:t>
                  </a:r>
                </a:p>
              </p:txBody>
            </p:sp>
            <p:cxnSp>
              <p:nvCxnSpPr>
                <p:cNvPr id="33" name="Gerade Verbindung mit Pfeil 32"/>
                <p:cNvCxnSpPr>
                  <a:stCxn id="47" idx="3"/>
                  <a:endCxn id="32" idx="1"/>
                </p:cNvCxnSpPr>
                <p:nvPr/>
              </p:nvCxnSpPr>
              <p:spPr>
                <a:xfrm>
                  <a:off x="2549365" y="4719300"/>
                  <a:ext cx="502836" cy="2079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 w="lg" len="lg"/>
                </a:ln>
                <a:effectLst/>
              </p:spPr>
            </p:cxnSp>
            <p:sp>
              <p:nvSpPr>
                <p:cNvPr id="34" name="Flussdiagramm: Alternativer Prozess 33"/>
                <p:cNvSpPr>
                  <a:spLocks noChangeAspect="1"/>
                </p:cNvSpPr>
                <p:nvPr/>
              </p:nvSpPr>
              <p:spPr>
                <a:xfrm>
                  <a:off x="4612904" y="1622646"/>
                  <a:ext cx="1080000" cy="540000"/>
                </a:xfrm>
                <a:prstGeom prst="flowChartAlternateProcess">
                  <a:avLst/>
                </a:prstGeom>
                <a:solidFill>
                  <a:srgbClr val="5B9BD5">
                    <a:lumMod val="40000"/>
                    <a:lumOff val="6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de-DE" sz="1000" kern="0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weitere Vorgangs-bearbeitung</a:t>
                  </a:r>
                </a:p>
              </p:txBody>
            </p:sp>
            <p:cxnSp>
              <p:nvCxnSpPr>
                <p:cNvPr id="35" name="Gerade Verbindung mit Pfeil 34"/>
                <p:cNvCxnSpPr>
                  <a:endCxn id="34" idx="1"/>
                </p:cNvCxnSpPr>
                <p:nvPr/>
              </p:nvCxnSpPr>
              <p:spPr>
                <a:xfrm>
                  <a:off x="4128065" y="1890567"/>
                  <a:ext cx="484839" cy="2079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 w="lg" len="lg"/>
                </a:ln>
                <a:effectLst/>
              </p:spPr>
            </p:cxnSp>
            <p:sp>
              <p:nvSpPr>
                <p:cNvPr id="36" name="Textfeld 35"/>
                <p:cNvSpPr txBox="1"/>
                <p:nvPr/>
              </p:nvSpPr>
              <p:spPr>
                <a:xfrm>
                  <a:off x="4577344" y="2175642"/>
                  <a:ext cx="1163086" cy="3609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de-DE" sz="1000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Dienstkraft der EE</a:t>
                  </a:r>
                  <a:br>
                    <a:rPr lang="de-DE" sz="1000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</a:br>
                  <a:r>
                    <a:rPr lang="de-DE" sz="1000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oder des Abschnitts</a:t>
                  </a:r>
                </a:p>
              </p:txBody>
            </p:sp>
            <p:cxnSp>
              <p:nvCxnSpPr>
                <p:cNvPr id="37" name="Gerade Verbindung mit Pfeil 36"/>
                <p:cNvCxnSpPr>
                  <a:stCxn id="32" idx="3"/>
                  <a:endCxn id="25" idx="1"/>
                </p:cNvCxnSpPr>
                <p:nvPr/>
              </p:nvCxnSpPr>
              <p:spPr>
                <a:xfrm>
                  <a:off x="4132201" y="4721380"/>
                  <a:ext cx="477443" cy="17289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 w="lg" len="lg"/>
                </a:ln>
                <a:effectLst/>
              </p:spPr>
            </p:cxnSp>
            <p:cxnSp>
              <p:nvCxnSpPr>
                <p:cNvPr id="38" name="Gerade Verbindung mit Pfeil 37"/>
                <p:cNvCxnSpPr>
                  <a:stCxn id="25" idx="3"/>
                  <a:endCxn id="28" idx="1"/>
                </p:cNvCxnSpPr>
                <p:nvPr/>
              </p:nvCxnSpPr>
              <p:spPr>
                <a:xfrm flipV="1">
                  <a:off x="5760641" y="4720921"/>
                  <a:ext cx="413843" cy="17748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 w="lg" len="lg"/>
                </a:ln>
                <a:effectLst/>
              </p:spPr>
            </p:cxnSp>
            <p:cxnSp>
              <p:nvCxnSpPr>
                <p:cNvPr id="39" name="Gerade Verbindung mit Pfeil 38"/>
                <p:cNvCxnSpPr>
                  <a:stCxn id="28" idx="3"/>
                  <a:endCxn id="29" idx="1"/>
                </p:cNvCxnSpPr>
                <p:nvPr/>
              </p:nvCxnSpPr>
              <p:spPr>
                <a:xfrm flipV="1">
                  <a:off x="7254484" y="4719300"/>
                  <a:ext cx="484839" cy="162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 w="lg" len="lg"/>
                </a:ln>
                <a:effectLst/>
              </p:spPr>
            </p:cxnSp>
            <p:cxnSp>
              <p:nvCxnSpPr>
                <p:cNvPr id="40" name="Gerade Verbindung mit Pfeil 39"/>
                <p:cNvCxnSpPr>
                  <a:stCxn id="29" idx="3"/>
                  <a:endCxn id="30" idx="3"/>
                </p:cNvCxnSpPr>
                <p:nvPr/>
              </p:nvCxnSpPr>
              <p:spPr>
                <a:xfrm>
                  <a:off x="8819323" y="4719300"/>
                  <a:ext cx="477445" cy="1125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 w="lg" len="lg"/>
                </a:ln>
                <a:effectLst/>
              </p:spPr>
            </p:cxnSp>
            <p:sp>
              <p:nvSpPr>
                <p:cNvPr id="41" name="Ellipse 40"/>
                <p:cNvSpPr>
                  <a:spLocks noChangeAspect="1"/>
                </p:cNvSpPr>
                <p:nvPr/>
              </p:nvSpPr>
              <p:spPr>
                <a:xfrm>
                  <a:off x="6202856" y="1623920"/>
                  <a:ext cx="540000" cy="540000"/>
                </a:xfrm>
                <a:prstGeom prst="ellipse">
                  <a:avLst/>
                </a:prstGeom>
                <a:solidFill>
                  <a:srgbClr val="FFFF00"/>
                </a:solidFill>
                <a:ln w="317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e-DE" sz="1000" kern="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cxnSp>
              <p:nvCxnSpPr>
                <p:cNvPr id="42" name="Gerade Verbindung mit Pfeil 41"/>
                <p:cNvCxnSpPr>
                  <a:stCxn id="34" idx="3"/>
                  <a:endCxn id="41" idx="2"/>
                </p:cNvCxnSpPr>
                <p:nvPr/>
              </p:nvCxnSpPr>
              <p:spPr>
                <a:xfrm>
                  <a:off x="5692904" y="1892646"/>
                  <a:ext cx="509952" cy="1274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 w="lg" len="lg"/>
                </a:ln>
                <a:effectLst/>
              </p:spPr>
            </p:cxnSp>
            <p:sp>
              <p:nvSpPr>
                <p:cNvPr id="43" name="Textfeld 42"/>
                <p:cNvSpPr txBox="1"/>
                <p:nvPr/>
              </p:nvSpPr>
              <p:spPr>
                <a:xfrm>
                  <a:off x="6030053" y="2176918"/>
                  <a:ext cx="885616" cy="3609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de-DE" sz="1000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Verlassen des</a:t>
                  </a:r>
                  <a:br>
                    <a:rPr lang="de-DE" sz="1000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</a:br>
                  <a:r>
                    <a:rPr lang="de-DE" sz="1000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Gewahrsam</a:t>
                  </a:r>
                </a:p>
              </p:txBody>
            </p:sp>
            <p:cxnSp>
              <p:nvCxnSpPr>
                <p:cNvPr id="44" name="Gewinkelte Verbindung 43"/>
                <p:cNvCxnSpPr>
                  <a:stCxn id="28" idx="0"/>
                  <a:endCxn id="27" idx="3"/>
                </p:cNvCxnSpPr>
                <p:nvPr/>
              </p:nvCxnSpPr>
              <p:spPr>
                <a:xfrm rot="16200000" flipV="1">
                  <a:off x="5343873" y="3080309"/>
                  <a:ext cx="1364669" cy="1376554"/>
                </a:xfrm>
                <a:prstGeom prst="bentConnector2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ysDot"/>
                  <a:miter lim="800000"/>
                  <a:headEnd type="arrow"/>
                  <a:tailEnd type="none" w="lg" len="sm"/>
                </a:ln>
                <a:effectLst/>
              </p:spPr>
            </p:cxnSp>
            <p:cxnSp>
              <p:nvCxnSpPr>
                <p:cNvPr id="45" name="Gewinkelte Verbindung 44"/>
                <p:cNvCxnSpPr>
                  <a:stCxn id="32" idx="0"/>
                  <a:endCxn id="24" idx="2"/>
                </p:cNvCxnSpPr>
                <p:nvPr/>
              </p:nvCxnSpPr>
              <p:spPr>
                <a:xfrm rot="16200000" flipV="1">
                  <a:off x="2633908" y="3493086"/>
                  <a:ext cx="1914771" cy="1815"/>
                </a:xfrm>
                <a:prstGeom prst="bentConnector3">
                  <a:avLst>
                    <a:gd name="adj1" fmla="val 50000"/>
                  </a:avLst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ysDot"/>
                  <a:miter lim="800000"/>
                  <a:headEnd type="arrow"/>
                  <a:tailEnd type="none" w="lg" len="sm"/>
                </a:ln>
                <a:effectLst/>
              </p:spPr>
            </p:cxnSp>
            <p:pic>
              <p:nvPicPr>
                <p:cNvPr id="46" name="Grafik 4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25159" y="2938734"/>
                  <a:ext cx="317658" cy="544556"/>
                </a:xfrm>
                <a:prstGeom prst="rect">
                  <a:avLst/>
                </a:prstGeom>
              </p:spPr>
            </p:pic>
            <p:sp>
              <p:nvSpPr>
                <p:cNvPr id="47" name="Flussdiagramm: Alternativer Prozess 46"/>
                <p:cNvSpPr>
                  <a:spLocks noChangeAspect="1"/>
                </p:cNvSpPr>
                <p:nvPr/>
              </p:nvSpPr>
              <p:spPr>
                <a:xfrm>
                  <a:off x="1469365" y="4449300"/>
                  <a:ext cx="1080000" cy="540000"/>
                </a:xfrm>
                <a:prstGeom prst="flowChartAlternateProcess">
                  <a:avLst/>
                </a:prstGeom>
                <a:solidFill>
                  <a:srgbClr val="5B9BD5">
                    <a:lumMod val="40000"/>
                    <a:lumOff val="6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de-DE" sz="1000" kern="0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Eingabe der Daten in </a:t>
                  </a:r>
                  <a:r>
                    <a:rPr lang="de-DE" sz="1000" kern="0" dirty="0" err="1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Poliks</a:t>
                  </a:r>
                  <a:endParaRPr lang="de-DE" sz="10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48" name="Gerade Verbindung mit Pfeil 47"/>
                <p:cNvCxnSpPr>
                  <a:stCxn id="30" idx="1"/>
                  <a:endCxn id="47" idx="1"/>
                </p:cNvCxnSpPr>
                <p:nvPr/>
              </p:nvCxnSpPr>
              <p:spPr>
                <a:xfrm flipV="1">
                  <a:off x="980865" y="4719300"/>
                  <a:ext cx="488500" cy="1125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 w="lg" len="lg"/>
                </a:ln>
                <a:effectLst/>
              </p:spPr>
            </p:cxnSp>
            <p:cxnSp>
              <p:nvCxnSpPr>
                <p:cNvPr id="49" name="Gewinkelte Verbindung 48"/>
                <p:cNvCxnSpPr>
                  <a:stCxn id="10" idx="2"/>
                  <a:endCxn id="29" idx="0"/>
                </p:cNvCxnSpPr>
                <p:nvPr/>
              </p:nvCxnSpPr>
              <p:spPr>
                <a:xfrm rot="5400000">
                  <a:off x="7882092" y="4025588"/>
                  <a:ext cx="847423" cy="0"/>
                </a:xfrm>
                <a:prstGeom prst="bentConnector3">
                  <a:avLst>
                    <a:gd name="adj1" fmla="val 50000"/>
                  </a:avLst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ysDot"/>
                  <a:miter lim="800000"/>
                  <a:headEnd type="arrow"/>
                  <a:tailEnd type="none" w="lg" len="sm"/>
                </a:ln>
                <a:effectLst/>
              </p:spPr>
            </p:cxnSp>
            <p:sp>
              <p:nvSpPr>
                <p:cNvPr id="50" name="Textfeld 49"/>
                <p:cNvSpPr txBox="1"/>
                <p:nvPr/>
              </p:nvSpPr>
              <p:spPr>
                <a:xfrm>
                  <a:off x="7865096" y="1858421"/>
                  <a:ext cx="821058" cy="4997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de-DE" sz="1000" b="1" dirty="0" smtClean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bislang</a:t>
                  </a:r>
                  <a:r>
                    <a:rPr lang="de-DE" sz="1000" dirty="0" smtClean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/>
                  </a:r>
                  <a:br>
                    <a:rPr lang="de-DE" sz="1000" dirty="0" smtClean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</a:br>
                  <a:r>
                    <a:rPr lang="de-DE" sz="1000" dirty="0" smtClean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ohne </a:t>
                  </a:r>
                  <a:r>
                    <a:rPr lang="de-DE" sz="1000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Nachweis</a:t>
                  </a:r>
                </a:p>
              </p:txBody>
            </p:sp>
            <p:sp>
              <p:nvSpPr>
                <p:cNvPr id="51" name="Textfeld 50"/>
                <p:cNvSpPr txBox="1"/>
                <p:nvPr/>
              </p:nvSpPr>
              <p:spPr>
                <a:xfrm>
                  <a:off x="1471610" y="4997140"/>
                  <a:ext cx="1103146" cy="2221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de-DE" sz="1000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MA Gewahrsam</a:t>
                  </a:r>
                </a:p>
              </p:txBody>
            </p:sp>
            <p:sp>
              <p:nvSpPr>
                <p:cNvPr id="52" name="Textfeld 51"/>
                <p:cNvSpPr txBox="1"/>
                <p:nvPr/>
              </p:nvSpPr>
              <p:spPr>
                <a:xfrm>
                  <a:off x="1552139" y="3433571"/>
                  <a:ext cx="914451" cy="360964"/>
                </a:xfrm>
                <a:prstGeom prst="rect">
                  <a:avLst/>
                </a:prstGeom>
                <a:solidFill>
                  <a:sysClr val="window" lastClr="FFFFFF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de-DE" sz="1000" kern="0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Einbringungs-</a:t>
                  </a:r>
                  <a:br>
                    <a:rPr lang="de-DE" sz="1000" kern="0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</a:br>
                  <a:r>
                    <a:rPr lang="de-DE" sz="1000" kern="0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beleg</a:t>
                  </a:r>
                </a:p>
              </p:txBody>
            </p:sp>
            <p:pic>
              <p:nvPicPr>
                <p:cNvPr id="53" name="Grafik 52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42845" y="2929575"/>
                  <a:ext cx="351512" cy="484997"/>
                </a:xfrm>
                <a:prstGeom prst="rect">
                  <a:avLst/>
                </a:prstGeom>
                <a:solidFill>
                  <a:sysClr val="window" lastClr="FFFFFF"/>
                </a:solidFill>
              </p:spPr>
            </p:pic>
          </p:grpSp>
          <p:sp>
            <p:nvSpPr>
              <p:cNvPr id="12" name="Textfeld 11"/>
              <p:cNvSpPr txBox="1"/>
              <p:nvPr/>
            </p:nvSpPr>
            <p:spPr>
              <a:xfrm>
                <a:off x="2913378" y="6274406"/>
                <a:ext cx="1012099" cy="189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 Gewahrsam</a:t>
                </a:r>
              </a:p>
            </p:txBody>
          </p:sp>
          <p:sp>
            <p:nvSpPr>
              <p:cNvPr id="13" name="Textfeld 12"/>
              <p:cNvSpPr txBox="1"/>
              <p:nvPr/>
            </p:nvSpPr>
            <p:spPr>
              <a:xfrm>
                <a:off x="4395603" y="6284890"/>
                <a:ext cx="1012099" cy="189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 Gewahrsam</a:t>
                </a:r>
              </a:p>
            </p:txBody>
          </p:sp>
          <p:sp>
            <p:nvSpPr>
              <p:cNvPr id="14" name="Textfeld 13"/>
              <p:cNvSpPr txBox="1"/>
              <p:nvPr/>
            </p:nvSpPr>
            <p:spPr>
              <a:xfrm>
                <a:off x="5820670" y="6286010"/>
                <a:ext cx="1012099" cy="189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 Gewahrsam</a:t>
                </a:r>
              </a:p>
            </p:txBody>
          </p:sp>
          <p:sp>
            <p:nvSpPr>
              <p:cNvPr id="15" name="Textfeld 14"/>
              <p:cNvSpPr txBox="1"/>
              <p:nvPr/>
            </p:nvSpPr>
            <p:spPr>
              <a:xfrm>
                <a:off x="7283012" y="6275943"/>
                <a:ext cx="1012099" cy="189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 Gewahrsam</a:t>
                </a:r>
              </a:p>
            </p:txBody>
          </p:sp>
        </p:grpSp>
        <p:sp>
          <p:nvSpPr>
            <p:cNvPr id="10" name="Textfeld 9"/>
            <p:cNvSpPr txBox="1"/>
            <p:nvPr/>
          </p:nvSpPr>
          <p:spPr>
            <a:xfrm>
              <a:off x="6613841" y="3857203"/>
              <a:ext cx="777559" cy="764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ab 01.12.2017</a:t>
              </a:r>
              <a:r>
                <a:rPr lang="de-DE" sz="10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de-DE" sz="10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de-DE" sz="10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Dokumentation der Kontrolle der Zelle mit vorgegebenen Dokumentations-zeiten und Aufbewahrungs-fristen</a:t>
              </a:r>
              <a:endParaRPr lang="de-DE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4" name="Textplatzhalter 5"/>
          <p:cNvSpPr txBox="1">
            <a:spLocks/>
          </p:cNvSpPr>
          <p:nvPr/>
        </p:nvSpPr>
        <p:spPr>
          <a:xfrm>
            <a:off x="550916" y="8641080"/>
            <a:ext cx="7886700" cy="26003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717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920">
                <a:solidFill>
                  <a:schemeClr val="tx1"/>
                </a:solidFill>
                <a:latin typeface="+mn-lt"/>
              </a:defRPr>
            </a:lvl2pPr>
            <a:lvl3pPr marL="1600200" indent="-32004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360">
                <a:solidFill>
                  <a:schemeClr val="tx1"/>
                </a:solidFill>
                <a:latin typeface="+mn-lt"/>
              </a:defRPr>
            </a:lvl3pPr>
            <a:lvl4pPr marL="2240280" indent="-32004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4pPr>
            <a:lvl5pPr marL="2880360" indent="-32004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5pPr>
            <a:lvl6pPr marL="3520440" indent="-32004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6pPr>
            <a:lvl7pPr marL="4160520" indent="-32004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7pPr>
            <a:lvl8pPr marL="4800600" indent="-32004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8pPr>
            <a:lvl9pPr marL="5440680" indent="-32004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1000" kern="0" dirty="0" smtClean="0"/>
              <a:t>Quelle</a:t>
            </a:r>
            <a:r>
              <a:rPr lang="de-DE" sz="1000" kern="0" dirty="0"/>
              <a:t>: Rückheim, Anja – Dir E Gef 01/4</a:t>
            </a:r>
          </a:p>
        </p:txBody>
      </p:sp>
    </p:spTree>
    <p:extLst>
      <p:ext uri="{BB962C8B-B14F-4D97-AF65-F5344CB8AC3E}">
        <p14:creationId xmlns:p14="http://schemas.microsoft.com/office/powerpoint/2010/main" val="3336298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3"/>
          <p:cNvSpPr txBox="1">
            <a:spLocks/>
          </p:cNvSpPr>
          <p:nvPr/>
        </p:nvSpPr>
        <p:spPr bwMode="auto">
          <a:xfrm>
            <a:off x="762000" y="2057400"/>
            <a:ext cx="11049000" cy="1228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96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640080" algn="l" rtl="0" fontAlgn="base">
              <a:spcBef>
                <a:spcPct val="0"/>
              </a:spcBef>
              <a:spcAft>
                <a:spcPct val="0"/>
              </a:spcAft>
              <a:defRPr sz="392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280160" algn="l" rtl="0" fontAlgn="base">
              <a:spcBef>
                <a:spcPct val="0"/>
              </a:spcBef>
              <a:spcAft>
                <a:spcPct val="0"/>
              </a:spcAft>
              <a:defRPr sz="392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920240" algn="l" rtl="0" fontAlgn="base">
              <a:spcBef>
                <a:spcPct val="0"/>
              </a:spcBef>
              <a:spcAft>
                <a:spcPct val="0"/>
              </a:spcAft>
              <a:defRPr sz="392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560320" algn="l" rtl="0" fontAlgn="base">
              <a:spcBef>
                <a:spcPct val="0"/>
              </a:spcBef>
              <a:spcAft>
                <a:spcPct val="0"/>
              </a:spcAft>
              <a:defRPr sz="392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392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392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392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392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1600" u="sng" dirty="0">
                <a:solidFill>
                  <a:schemeClr val="tx1"/>
                </a:solidFill>
              </a:rPr>
              <a:t>Optimierung: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/>
                </a:solidFill>
              </a:rPr>
              <a:t>auf dem Laufzettel soll zukünftig im </a:t>
            </a:r>
            <a:r>
              <a:rPr lang="de-DE" sz="1600" dirty="0" err="1">
                <a:solidFill>
                  <a:schemeClr val="tx1"/>
                </a:solidFill>
              </a:rPr>
              <a:t>Poliks</a:t>
            </a:r>
            <a:r>
              <a:rPr lang="de-DE" sz="1600" dirty="0">
                <a:solidFill>
                  <a:schemeClr val="tx1"/>
                </a:solidFill>
              </a:rPr>
              <a:t> ein Barcode/QR-Code generiert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/>
                </a:solidFill>
              </a:rPr>
              <a:t>Der Laufzettel (mit dem Barcode/QR-Code) wird an die Zellentür angebracht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/>
                </a:solidFill>
              </a:rPr>
              <a:t>Durch scannen des Code soll ein Nachweis über die Kontrolle der Zelle erfolgen und digital abgelegt werden</a:t>
            </a:r>
          </a:p>
        </p:txBody>
      </p:sp>
      <p:sp>
        <p:nvSpPr>
          <p:cNvPr id="6" name="Untertitel 1"/>
          <p:cNvSpPr txBox="1">
            <a:spLocks/>
          </p:cNvSpPr>
          <p:nvPr/>
        </p:nvSpPr>
        <p:spPr>
          <a:xfrm>
            <a:off x="640080" y="746760"/>
            <a:ext cx="8643600" cy="533400"/>
          </a:xfrm>
          <a:prstGeom prst="rect">
            <a:avLst/>
          </a:prstGeom>
        </p:spPr>
        <p:txBody>
          <a:bodyPr/>
          <a:lstStyle>
            <a:lvl1pPr marL="480060" indent="-48006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448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4013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920">
                <a:solidFill>
                  <a:schemeClr val="tx1"/>
                </a:solidFill>
                <a:latin typeface="+mn-lt"/>
              </a:defRPr>
            </a:lvl2pPr>
            <a:lvl3pPr marL="1600200" indent="-32004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360">
                <a:solidFill>
                  <a:schemeClr val="tx1"/>
                </a:solidFill>
                <a:latin typeface="+mn-lt"/>
              </a:defRPr>
            </a:lvl3pPr>
            <a:lvl4pPr marL="2240280" indent="-32004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4pPr>
            <a:lvl5pPr marL="2880360" indent="-32004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5pPr>
            <a:lvl6pPr marL="3520440" indent="-32004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6pPr>
            <a:lvl7pPr marL="4160520" indent="-32004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7pPr>
            <a:lvl8pPr marL="4800600" indent="-32004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8pPr>
            <a:lvl9pPr marL="5440680" indent="-32004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2200" kern="0" dirty="0" smtClean="0">
                <a:solidFill>
                  <a:schemeClr val="bg1"/>
                </a:solidFill>
              </a:rPr>
              <a:t>modellierte Geschäftsprozesse – Gef</a:t>
            </a:r>
            <a:endParaRPr lang="de-DE" sz="2200" kern="0" dirty="0">
              <a:solidFill>
                <a:schemeClr val="bg1"/>
              </a:solidFill>
            </a:endParaRPr>
          </a:p>
        </p:txBody>
      </p:sp>
      <p:sp>
        <p:nvSpPr>
          <p:cNvPr id="7" name="Textplatzhalter 13"/>
          <p:cNvSpPr txBox="1">
            <a:spLocks/>
          </p:cNvSpPr>
          <p:nvPr/>
        </p:nvSpPr>
        <p:spPr bwMode="auto">
          <a:xfrm>
            <a:off x="762000" y="1539240"/>
            <a:ext cx="11049000" cy="441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96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640080" algn="l" rtl="0" fontAlgn="base">
              <a:spcBef>
                <a:spcPct val="0"/>
              </a:spcBef>
              <a:spcAft>
                <a:spcPct val="0"/>
              </a:spcAft>
              <a:defRPr sz="392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280160" algn="l" rtl="0" fontAlgn="base">
              <a:spcBef>
                <a:spcPct val="0"/>
              </a:spcBef>
              <a:spcAft>
                <a:spcPct val="0"/>
              </a:spcAft>
              <a:defRPr sz="392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920240" algn="l" rtl="0" fontAlgn="base">
              <a:spcBef>
                <a:spcPct val="0"/>
              </a:spcBef>
              <a:spcAft>
                <a:spcPct val="0"/>
              </a:spcAft>
              <a:defRPr sz="392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560320" algn="l" rtl="0" fontAlgn="base">
              <a:spcBef>
                <a:spcPct val="0"/>
              </a:spcBef>
              <a:spcAft>
                <a:spcPct val="0"/>
              </a:spcAft>
              <a:defRPr sz="392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392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392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392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392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2000" b="1" dirty="0" smtClean="0">
                <a:solidFill>
                  <a:schemeClr val="tx1"/>
                </a:solidFill>
              </a:rPr>
              <a:t>Verwahrungsprozess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54" name="Textplatzhalter 5"/>
          <p:cNvSpPr txBox="1">
            <a:spLocks/>
          </p:cNvSpPr>
          <p:nvPr/>
        </p:nvSpPr>
        <p:spPr>
          <a:xfrm>
            <a:off x="550916" y="8641080"/>
            <a:ext cx="7886700" cy="26003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717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920">
                <a:solidFill>
                  <a:schemeClr val="tx1"/>
                </a:solidFill>
                <a:latin typeface="+mn-lt"/>
              </a:defRPr>
            </a:lvl2pPr>
            <a:lvl3pPr marL="1600200" indent="-32004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360">
                <a:solidFill>
                  <a:schemeClr val="tx1"/>
                </a:solidFill>
                <a:latin typeface="+mn-lt"/>
              </a:defRPr>
            </a:lvl3pPr>
            <a:lvl4pPr marL="2240280" indent="-32004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4pPr>
            <a:lvl5pPr marL="2880360" indent="-32004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5pPr>
            <a:lvl6pPr marL="3520440" indent="-32004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6pPr>
            <a:lvl7pPr marL="4160520" indent="-32004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7pPr>
            <a:lvl8pPr marL="4800600" indent="-32004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8pPr>
            <a:lvl9pPr marL="5440680" indent="-32004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1000" kern="0" dirty="0" smtClean="0"/>
              <a:t>Quelle</a:t>
            </a:r>
            <a:r>
              <a:rPr lang="de-DE" sz="1000" kern="0" dirty="0"/>
              <a:t>: Rückheim, Anja – Dir E Gef 01/4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529562" y="3742611"/>
            <a:ext cx="11281438" cy="4258389"/>
            <a:chOff x="529562" y="3361610"/>
            <a:chExt cx="11281438" cy="4258389"/>
          </a:xfrm>
        </p:grpSpPr>
        <p:grpSp>
          <p:nvGrpSpPr>
            <p:cNvPr id="55" name="Gruppieren 54"/>
            <p:cNvGrpSpPr/>
            <p:nvPr/>
          </p:nvGrpSpPr>
          <p:grpSpPr>
            <a:xfrm>
              <a:off x="529562" y="3361610"/>
              <a:ext cx="11281438" cy="4258389"/>
              <a:chOff x="374444" y="1211265"/>
              <a:chExt cx="11201684" cy="4034624"/>
            </a:xfrm>
          </p:grpSpPr>
          <p:sp>
            <p:nvSpPr>
              <p:cNvPr id="56" name="Ellipse 55"/>
              <p:cNvSpPr>
                <a:spLocks noChangeAspect="1"/>
              </p:cNvSpPr>
              <p:nvPr/>
            </p:nvSpPr>
            <p:spPr>
              <a:xfrm>
                <a:off x="1191293" y="1213344"/>
                <a:ext cx="540000" cy="540000"/>
              </a:xfrm>
              <a:prstGeom prst="ellipse">
                <a:avLst/>
              </a:prstGeom>
              <a:solidFill>
                <a:srgbClr val="FFFF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 sz="1000" kern="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cxnSp>
            <p:nvCxnSpPr>
              <p:cNvPr id="57" name="Gerade Verbindung mit Pfeil 56"/>
              <p:cNvCxnSpPr>
                <a:stCxn id="56" idx="6"/>
                <a:endCxn id="59" idx="1"/>
              </p:cNvCxnSpPr>
              <p:nvPr/>
            </p:nvCxnSpPr>
            <p:spPr>
              <a:xfrm flipV="1">
                <a:off x="1731293" y="1481265"/>
                <a:ext cx="488500" cy="2079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 w="lg" len="lg"/>
              </a:ln>
              <a:effectLst/>
            </p:spPr>
          </p:cxnSp>
          <p:sp>
            <p:nvSpPr>
              <p:cNvPr id="58" name="Textfeld 57"/>
              <p:cNvSpPr txBox="1"/>
              <p:nvPr/>
            </p:nvSpPr>
            <p:spPr>
              <a:xfrm>
                <a:off x="374444" y="1766340"/>
                <a:ext cx="2173715" cy="5455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Einbringen einer Person</a:t>
                </a:r>
                <a:br>
                  <a:rPr 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 das Gewahrsam</a:t>
                </a:r>
              </a:p>
            </p:txBody>
          </p:sp>
          <p:sp>
            <p:nvSpPr>
              <p:cNvPr id="59" name="Flussdiagramm: Alternativer Prozess 58"/>
              <p:cNvSpPr>
                <a:spLocks noChangeAspect="1"/>
              </p:cNvSpPr>
              <p:nvPr/>
            </p:nvSpPr>
            <p:spPr>
              <a:xfrm>
                <a:off x="2219793" y="1211265"/>
                <a:ext cx="1080000" cy="540000"/>
              </a:xfrm>
              <a:prstGeom prst="flowChartAlternateProcess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de-DE" sz="10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Fertigen des Einbringungs-belegs</a:t>
                </a:r>
              </a:p>
            </p:txBody>
          </p:sp>
          <p:sp>
            <p:nvSpPr>
              <p:cNvPr id="60" name="Textfeld 59"/>
              <p:cNvSpPr txBox="1"/>
              <p:nvPr/>
            </p:nvSpPr>
            <p:spPr>
              <a:xfrm>
                <a:off x="1846936" y="1766340"/>
                <a:ext cx="1825724" cy="5455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Dienstkraft der EE</a:t>
                </a:r>
                <a:br>
                  <a:rPr 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oder des Abschnitts</a:t>
                </a:r>
              </a:p>
            </p:txBody>
          </p:sp>
          <p:sp>
            <p:nvSpPr>
              <p:cNvPr id="61" name="Flussdiagramm: Alternativer Prozess 60"/>
              <p:cNvSpPr>
                <a:spLocks noChangeAspect="1"/>
              </p:cNvSpPr>
              <p:nvPr/>
            </p:nvSpPr>
            <p:spPr>
              <a:xfrm>
                <a:off x="5323921" y="1212070"/>
                <a:ext cx="1080000" cy="540000"/>
              </a:xfrm>
              <a:prstGeom prst="flowChartAlternateProcess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de-DE" sz="10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Übergabe der Person an MA Gewahrsam</a:t>
                </a:r>
              </a:p>
            </p:txBody>
          </p:sp>
          <p:cxnSp>
            <p:nvCxnSpPr>
              <p:cNvPr id="62" name="Gerade Verbindung mit Pfeil 61"/>
              <p:cNvCxnSpPr>
                <a:stCxn id="59" idx="3"/>
                <a:endCxn id="61" idx="1"/>
              </p:cNvCxnSpPr>
              <p:nvPr/>
            </p:nvCxnSpPr>
            <p:spPr>
              <a:xfrm>
                <a:off x="3299793" y="1481265"/>
                <a:ext cx="2024128" cy="805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 w="lg" len="lg"/>
              </a:ln>
              <a:effectLst/>
            </p:spPr>
          </p:cxnSp>
          <p:sp>
            <p:nvSpPr>
              <p:cNvPr id="63" name="Textfeld 62"/>
              <p:cNvSpPr txBox="1"/>
              <p:nvPr/>
            </p:nvSpPr>
            <p:spPr>
              <a:xfrm>
                <a:off x="4957045" y="1765068"/>
                <a:ext cx="1825724" cy="5455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Dienstkraft der EE</a:t>
                </a:r>
                <a:br>
                  <a:rPr 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oder des Abschnitts</a:t>
                </a:r>
              </a:p>
            </p:txBody>
          </p:sp>
          <p:sp>
            <p:nvSpPr>
              <p:cNvPr id="64" name="Flussdiagramm: Alternativer Prozess 63"/>
              <p:cNvSpPr>
                <a:spLocks noChangeAspect="1"/>
              </p:cNvSpPr>
              <p:nvPr/>
            </p:nvSpPr>
            <p:spPr>
              <a:xfrm>
                <a:off x="6889003" y="4000478"/>
                <a:ext cx="1191303" cy="595649"/>
              </a:xfrm>
              <a:prstGeom prst="flowChartAlternateProcess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de-DE" sz="10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Verbringung der Person in eine Verwahrzelle</a:t>
                </a:r>
              </a:p>
            </p:txBody>
          </p:sp>
          <p:sp>
            <p:nvSpPr>
              <p:cNvPr id="65" name="Textfeld 64"/>
              <p:cNvSpPr txBox="1"/>
              <p:nvPr/>
            </p:nvSpPr>
            <p:spPr>
              <a:xfrm>
                <a:off x="6663571" y="4579998"/>
                <a:ext cx="1542839" cy="3357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 Gewahrsam</a:t>
                </a:r>
              </a:p>
            </p:txBody>
          </p:sp>
          <p:sp>
            <p:nvSpPr>
              <p:cNvPr id="66" name="Textfeld 65"/>
              <p:cNvSpPr txBox="1"/>
              <p:nvPr/>
            </p:nvSpPr>
            <p:spPr>
              <a:xfrm>
                <a:off x="8213593" y="2907865"/>
                <a:ext cx="821057" cy="545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Laufzettel</a:t>
                </a:r>
              </a:p>
            </p:txBody>
          </p:sp>
          <p:pic>
            <p:nvPicPr>
              <p:cNvPr id="67" name="Grafik 6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48366" y="2395861"/>
                <a:ext cx="351512" cy="484997"/>
              </a:xfrm>
              <a:prstGeom prst="rect">
                <a:avLst/>
              </a:prstGeom>
            </p:spPr>
          </p:pic>
          <p:sp>
            <p:nvSpPr>
              <p:cNvPr id="68" name="Flussdiagramm: Alternativer Prozess 67"/>
              <p:cNvSpPr>
                <a:spLocks noChangeAspect="1"/>
              </p:cNvSpPr>
              <p:nvPr/>
            </p:nvSpPr>
            <p:spPr>
              <a:xfrm>
                <a:off x="8453844" y="4027001"/>
                <a:ext cx="1080000" cy="540000"/>
              </a:xfrm>
              <a:prstGeom prst="flowChartAlternateProcess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de-DE" sz="10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Anbringen des Laufzettels (Zellentür)</a:t>
                </a:r>
              </a:p>
            </p:txBody>
          </p:sp>
          <p:sp>
            <p:nvSpPr>
              <p:cNvPr id="69" name="Flussdiagramm: Alternativer Prozess 68"/>
              <p:cNvSpPr>
                <a:spLocks noChangeAspect="1"/>
              </p:cNvSpPr>
              <p:nvPr/>
            </p:nvSpPr>
            <p:spPr>
              <a:xfrm>
                <a:off x="10018683" y="4025381"/>
                <a:ext cx="1080000" cy="540000"/>
              </a:xfrm>
              <a:prstGeom prst="flowChartAlternateProcess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de-DE" sz="10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de-DE" sz="1000" kern="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ontrolle der </a:t>
                </a:r>
                <a:r>
                  <a:rPr lang="de-DE" sz="10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Zelle gem. GA </a:t>
                </a:r>
                <a:r>
                  <a:rPr lang="de-DE" sz="1000" kern="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durch scannen bestätigen</a:t>
                </a:r>
                <a:endParaRPr lang="de-DE" sz="10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Rechteck 69"/>
              <p:cNvSpPr/>
              <p:nvPr/>
            </p:nvSpPr>
            <p:spPr>
              <a:xfrm>
                <a:off x="1721093" y="3712063"/>
                <a:ext cx="9855035" cy="1198119"/>
              </a:xfrm>
              <a:prstGeom prst="rect">
                <a:avLst/>
              </a:prstGeom>
              <a:noFill/>
              <a:ln w="15875" cap="flat" cmpd="sng" algn="ctr">
                <a:solidFill>
                  <a:sysClr val="windowText" lastClr="000000"/>
                </a:solidFill>
                <a:prstDash val="dash"/>
                <a:miter lim="800000"/>
              </a:ln>
              <a:effectLst/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 sz="1000" kern="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1" name="Textfeld 70"/>
              <p:cNvSpPr txBox="1"/>
              <p:nvPr/>
            </p:nvSpPr>
            <p:spPr>
              <a:xfrm>
                <a:off x="1911135" y="4910181"/>
                <a:ext cx="1708977" cy="3357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Prozessausschnitt</a:t>
                </a:r>
              </a:p>
            </p:txBody>
          </p:sp>
          <p:sp>
            <p:nvSpPr>
              <p:cNvPr id="72" name="Flussdiagramm: Alternativer Prozess 71"/>
              <p:cNvSpPr>
                <a:spLocks noChangeAspect="1"/>
              </p:cNvSpPr>
              <p:nvPr/>
            </p:nvSpPr>
            <p:spPr>
              <a:xfrm>
                <a:off x="5331561" y="4027460"/>
                <a:ext cx="1080000" cy="540000"/>
              </a:xfrm>
              <a:prstGeom prst="flowChartAlternateProcess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de-DE" sz="10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Übernahme der Person</a:t>
                </a:r>
              </a:p>
            </p:txBody>
          </p:sp>
          <p:sp>
            <p:nvSpPr>
              <p:cNvPr id="73" name="Textfeld 72"/>
              <p:cNvSpPr txBox="1"/>
              <p:nvPr/>
            </p:nvSpPr>
            <p:spPr>
              <a:xfrm>
                <a:off x="5106128" y="4580457"/>
                <a:ext cx="1542839" cy="3357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 Gewahrsam</a:t>
                </a:r>
              </a:p>
            </p:txBody>
          </p:sp>
          <p:cxnSp>
            <p:nvCxnSpPr>
              <p:cNvPr id="74" name="Gewinkelte Verbindung 73"/>
              <p:cNvCxnSpPr>
                <a:stCxn id="87" idx="0"/>
                <a:endCxn id="60" idx="2"/>
              </p:cNvCxnSpPr>
              <p:nvPr/>
            </p:nvCxnSpPr>
            <p:spPr>
              <a:xfrm rot="5400000" flipH="1" flipV="1">
                <a:off x="1890631" y="3170831"/>
                <a:ext cx="1728130" cy="10205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 algn="ctr">
                <a:solidFill>
                  <a:sysClr val="windowText" lastClr="000000"/>
                </a:solidFill>
                <a:prstDash val="sysDot"/>
                <a:miter lim="800000"/>
                <a:headEnd type="arrow"/>
                <a:tailEnd type="none" w="lg" len="sm"/>
              </a:ln>
              <a:effectLst/>
            </p:spPr>
          </p:cxnSp>
          <p:sp>
            <p:nvSpPr>
              <p:cNvPr id="75" name="Flussdiagramm: Alternativer Prozess 74"/>
              <p:cNvSpPr>
                <a:spLocks noChangeAspect="1"/>
              </p:cNvSpPr>
              <p:nvPr/>
            </p:nvSpPr>
            <p:spPr>
              <a:xfrm>
                <a:off x="6892421" y="1212070"/>
                <a:ext cx="1080000" cy="540000"/>
              </a:xfrm>
              <a:prstGeom prst="flowChartAlternateProcess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de-DE" sz="10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weitere Vorgangs-bearbeitung</a:t>
                </a:r>
              </a:p>
            </p:txBody>
          </p:sp>
          <p:cxnSp>
            <p:nvCxnSpPr>
              <p:cNvPr id="76" name="Gerade Verbindung mit Pfeil 75"/>
              <p:cNvCxnSpPr>
                <a:endCxn id="75" idx="1"/>
              </p:cNvCxnSpPr>
              <p:nvPr/>
            </p:nvCxnSpPr>
            <p:spPr>
              <a:xfrm>
                <a:off x="6407582" y="1479991"/>
                <a:ext cx="484839" cy="2079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 w="lg" len="lg"/>
              </a:ln>
              <a:effectLst/>
            </p:spPr>
          </p:cxnSp>
          <p:sp>
            <p:nvSpPr>
              <p:cNvPr id="77" name="Textfeld 76"/>
              <p:cNvSpPr txBox="1"/>
              <p:nvPr/>
            </p:nvSpPr>
            <p:spPr>
              <a:xfrm>
                <a:off x="6525544" y="1765068"/>
                <a:ext cx="1825724" cy="5455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Dienstkraft der EE</a:t>
                </a:r>
                <a:br>
                  <a:rPr 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oder des Abschnitts</a:t>
                </a:r>
              </a:p>
            </p:txBody>
          </p:sp>
          <p:cxnSp>
            <p:nvCxnSpPr>
              <p:cNvPr id="78" name="Gerade Verbindung mit Pfeil 77"/>
              <p:cNvCxnSpPr>
                <a:stCxn id="72" idx="3"/>
                <a:endCxn id="64" idx="1"/>
              </p:cNvCxnSpPr>
              <p:nvPr/>
            </p:nvCxnSpPr>
            <p:spPr>
              <a:xfrm>
                <a:off x="6411561" y="4297460"/>
                <a:ext cx="477443" cy="842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 w="lg" len="lg"/>
              </a:ln>
              <a:effectLst/>
            </p:spPr>
          </p:cxnSp>
          <p:cxnSp>
            <p:nvCxnSpPr>
              <p:cNvPr id="79" name="Gerade Verbindung mit Pfeil 78"/>
              <p:cNvCxnSpPr>
                <a:stCxn id="64" idx="3"/>
                <a:endCxn id="68" idx="1"/>
              </p:cNvCxnSpPr>
              <p:nvPr/>
            </p:nvCxnSpPr>
            <p:spPr>
              <a:xfrm flipV="1">
                <a:off x="8080307" y="4297001"/>
                <a:ext cx="373537" cy="1301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 w="lg" len="lg"/>
              </a:ln>
              <a:effectLst/>
            </p:spPr>
          </p:cxnSp>
          <p:cxnSp>
            <p:nvCxnSpPr>
              <p:cNvPr id="80" name="Gerade Verbindung mit Pfeil 79"/>
              <p:cNvCxnSpPr>
                <a:stCxn id="68" idx="3"/>
                <a:endCxn id="69" idx="1"/>
              </p:cNvCxnSpPr>
              <p:nvPr/>
            </p:nvCxnSpPr>
            <p:spPr>
              <a:xfrm flipV="1">
                <a:off x="9533844" y="4295381"/>
                <a:ext cx="484839" cy="1620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 w="lg" len="lg"/>
              </a:ln>
              <a:effectLst/>
            </p:spPr>
          </p:cxnSp>
          <p:cxnSp>
            <p:nvCxnSpPr>
              <p:cNvPr id="81" name="Gerade Verbindung mit Pfeil 80"/>
              <p:cNvCxnSpPr>
                <a:stCxn id="69" idx="3"/>
              </p:cNvCxnSpPr>
              <p:nvPr/>
            </p:nvCxnSpPr>
            <p:spPr>
              <a:xfrm>
                <a:off x="11098683" y="4295381"/>
                <a:ext cx="477445" cy="1125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 w="lg" len="lg"/>
              </a:ln>
              <a:effectLst/>
            </p:spPr>
          </p:cxnSp>
          <p:sp>
            <p:nvSpPr>
              <p:cNvPr id="82" name="Ellipse 81"/>
              <p:cNvSpPr>
                <a:spLocks noChangeAspect="1"/>
              </p:cNvSpPr>
              <p:nvPr/>
            </p:nvSpPr>
            <p:spPr>
              <a:xfrm>
                <a:off x="8482373" y="1213344"/>
                <a:ext cx="540000" cy="540000"/>
              </a:xfrm>
              <a:prstGeom prst="ellipse">
                <a:avLst/>
              </a:prstGeom>
              <a:solidFill>
                <a:srgbClr val="FFFF00"/>
              </a:solidFill>
              <a:ln w="317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 sz="1000" kern="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cxnSp>
            <p:nvCxnSpPr>
              <p:cNvPr id="83" name="Gerade Verbindung mit Pfeil 82"/>
              <p:cNvCxnSpPr>
                <a:stCxn id="75" idx="3"/>
                <a:endCxn id="82" idx="2"/>
              </p:cNvCxnSpPr>
              <p:nvPr/>
            </p:nvCxnSpPr>
            <p:spPr>
              <a:xfrm>
                <a:off x="7972421" y="1482070"/>
                <a:ext cx="509952" cy="1274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 w="lg" len="lg"/>
              </a:ln>
              <a:effectLst/>
            </p:spPr>
          </p:cxnSp>
          <p:sp>
            <p:nvSpPr>
              <p:cNvPr id="84" name="Textfeld 83"/>
              <p:cNvSpPr txBox="1"/>
              <p:nvPr/>
            </p:nvSpPr>
            <p:spPr>
              <a:xfrm>
                <a:off x="8057292" y="1766340"/>
                <a:ext cx="1390172" cy="5455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Verlassen des</a:t>
                </a:r>
                <a:br>
                  <a:rPr 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Gewahrsam</a:t>
                </a:r>
              </a:p>
            </p:txBody>
          </p:sp>
          <p:cxnSp>
            <p:nvCxnSpPr>
              <p:cNvPr id="85" name="Gewinkelte Verbindung 84"/>
              <p:cNvCxnSpPr>
                <a:stCxn id="68" idx="0"/>
                <a:endCxn id="67" idx="3"/>
              </p:cNvCxnSpPr>
              <p:nvPr/>
            </p:nvCxnSpPr>
            <p:spPr>
              <a:xfrm rot="16200000" flipV="1">
                <a:off x="8202541" y="3235698"/>
                <a:ext cx="1388641" cy="193966"/>
              </a:xfrm>
              <a:prstGeom prst="bentConnector2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ysDot"/>
                <a:miter lim="800000"/>
                <a:headEnd type="arrow"/>
                <a:tailEnd type="none" w="lg" len="sm"/>
              </a:ln>
              <a:effectLst/>
            </p:spPr>
          </p:cxnSp>
          <p:cxnSp>
            <p:nvCxnSpPr>
              <p:cNvPr id="86" name="Gewinkelte Verbindung 85"/>
              <p:cNvCxnSpPr>
                <a:stCxn id="72" idx="0"/>
                <a:endCxn id="63" idx="2"/>
              </p:cNvCxnSpPr>
              <p:nvPr/>
            </p:nvCxnSpPr>
            <p:spPr>
              <a:xfrm rot="16200000" flipV="1">
                <a:off x="5012303" y="3168200"/>
                <a:ext cx="1716864" cy="1654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 algn="ctr">
                <a:solidFill>
                  <a:sysClr val="windowText" lastClr="000000"/>
                </a:solidFill>
                <a:prstDash val="sysDot"/>
                <a:miter lim="800000"/>
                <a:headEnd type="arrow"/>
                <a:tailEnd type="none" w="lg" len="sm"/>
              </a:ln>
              <a:effectLst/>
            </p:spPr>
          </p:cxnSp>
          <p:sp>
            <p:nvSpPr>
              <p:cNvPr id="87" name="Flussdiagramm: Alternativer Prozess 86"/>
              <p:cNvSpPr>
                <a:spLocks noChangeAspect="1"/>
              </p:cNvSpPr>
              <p:nvPr/>
            </p:nvSpPr>
            <p:spPr>
              <a:xfrm>
                <a:off x="2209593" y="4039998"/>
                <a:ext cx="1080000" cy="540000"/>
              </a:xfrm>
              <a:prstGeom prst="flowChartAlternateProcess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de-DE" sz="10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Eingabe der Daten in </a:t>
                </a:r>
                <a:r>
                  <a:rPr lang="de-DE" sz="1000" kern="0" dirty="0" err="1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Poliks</a:t>
                </a:r>
                <a:endParaRPr lang="de-DE" sz="10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8" name="Gerade Verbindung mit Pfeil 87"/>
              <p:cNvCxnSpPr>
                <a:stCxn id="70" idx="1"/>
                <a:endCxn id="87" idx="1"/>
              </p:cNvCxnSpPr>
              <p:nvPr/>
            </p:nvCxnSpPr>
            <p:spPr>
              <a:xfrm flipV="1">
                <a:off x="1721093" y="4309998"/>
                <a:ext cx="488500" cy="1125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 w="lg" len="lg"/>
              </a:ln>
              <a:effectLst/>
            </p:spPr>
          </p:cxnSp>
          <p:cxnSp>
            <p:nvCxnSpPr>
              <p:cNvPr id="89" name="Gewinkelte Verbindung 88"/>
              <p:cNvCxnSpPr>
                <a:stCxn id="69" idx="0"/>
                <a:endCxn id="98" idx="2"/>
              </p:cNvCxnSpPr>
              <p:nvPr/>
            </p:nvCxnSpPr>
            <p:spPr>
              <a:xfrm rot="16200000" flipV="1">
                <a:off x="9948511" y="3417566"/>
                <a:ext cx="1215628" cy="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 algn="ctr">
                <a:solidFill>
                  <a:sysClr val="windowText" lastClr="000000"/>
                </a:solidFill>
                <a:prstDash val="sysDot"/>
                <a:miter lim="800000"/>
                <a:headEnd type="arrow"/>
                <a:tailEnd type="none" w="lg" len="sm"/>
              </a:ln>
              <a:effectLst/>
            </p:spPr>
          </p:cxnSp>
          <p:sp>
            <p:nvSpPr>
              <p:cNvPr id="90" name="Flussdiagramm: Alternativer Prozess 89"/>
              <p:cNvSpPr>
                <a:spLocks noChangeAspect="1"/>
              </p:cNvSpPr>
              <p:nvPr/>
            </p:nvSpPr>
            <p:spPr>
              <a:xfrm>
                <a:off x="3777187" y="4025381"/>
                <a:ext cx="1080000" cy="540000"/>
              </a:xfrm>
              <a:prstGeom prst="flowChartAlternateProcess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de-DE" sz="10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Strichcode (Aufkleber) hinzufügen</a:t>
                </a:r>
              </a:p>
            </p:txBody>
          </p:sp>
          <p:sp>
            <p:nvSpPr>
              <p:cNvPr id="91" name="Textfeld 90"/>
              <p:cNvSpPr txBox="1"/>
              <p:nvPr/>
            </p:nvSpPr>
            <p:spPr>
              <a:xfrm>
                <a:off x="3551750" y="4578376"/>
                <a:ext cx="1542839" cy="3357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 Gewahrsam</a:t>
                </a:r>
              </a:p>
            </p:txBody>
          </p:sp>
          <p:cxnSp>
            <p:nvCxnSpPr>
              <p:cNvPr id="92" name="Gerade Verbindung mit Pfeil 91"/>
              <p:cNvCxnSpPr>
                <a:stCxn id="90" idx="3"/>
              </p:cNvCxnSpPr>
              <p:nvPr/>
            </p:nvCxnSpPr>
            <p:spPr>
              <a:xfrm flipV="1">
                <a:off x="4857187" y="4294922"/>
                <a:ext cx="477444" cy="459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 w="lg" len="lg"/>
              </a:ln>
              <a:effectLst/>
            </p:spPr>
          </p:cxnSp>
          <p:cxnSp>
            <p:nvCxnSpPr>
              <p:cNvPr id="93" name="Gerade Verbindung mit Pfeil 92"/>
              <p:cNvCxnSpPr/>
              <p:nvPr/>
            </p:nvCxnSpPr>
            <p:spPr>
              <a:xfrm flipV="1">
                <a:off x="3303931" y="4298778"/>
                <a:ext cx="477444" cy="459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 w="lg" len="lg"/>
              </a:ln>
              <a:effectLst/>
            </p:spPr>
          </p:cxnSp>
          <p:sp>
            <p:nvSpPr>
              <p:cNvPr id="94" name="Textfeld 93"/>
              <p:cNvSpPr txBox="1"/>
              <p:nvPr/>
            </p:nvSpPr>
            <p:spPr>
              <a:xfrm>
                <a:off x="1994201" y="4570351"/>
                <a:ext cx="1542839" cy="3357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 Gewahrsam</a:t>
                </a:r>
              </a:p>
            </p:txBody>
          </p:sp>
          <p:cxnSp>
            <p:nvCxnSpPr>
              <p:cNvPr id="95" name="Gewinkelte Verbindung 94"/>
              <p:cNvCxnSpPr>
                <a:stCxn id="96" idx="1"/>
                <a:endCxn id="90" idx="0"/>
              </p:cNvCxnSpPr>
              <p:nvPr/>
            </p:nvCxnSpPr>
            <p:spPr>
              <a:xfrm rot="10800000" flipV="1">
                <a:off x="4317188" y="2622163"/>
                <a:ext cx="246367" cy="1403217"/>
              </a:xfrm>
              <a:prstGeom prst="bentConnector2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ysDot"/>
                <a:miter lim="800000"/>
                <a:headEnd type="arrow"/>
                <a:tailEnd type="none" w="lg" len="sm"/>
              </a:ln>
              <a:effectLst/>
            </p:spPr>
          </p:cxnSp>
          <p:pic>
            <p:nvPicPr>
              <p:cNvPr id="96" name="Grafik 9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63554" y="2449746"/>
                <a:ext cx="773046" cy="344835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</p:pic>
          <p:cxnSp>
            <p:nvCxnSpPr>
              <p:cNvPr id="97" name="Gewinkelte Verbindung 96"/>
              <p:cNvCxnSpPr>
                <a:stCxn id="77" idx="2"/>
                <a:endCxn id="99" idx="0"/>
              </p:cNvCxnSpPr>
              <p:nvPr/>
            </p:nvCxnSpPr>
            <p:spPr>
              <a:xfrm rot="5400000">
                <a:off x="7353807" y="2380318"/>
                <a:ext cx="154323" cy="14878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 algn="ctr">
                <a:solidFill>
                  <a:sysClr val="windowText" lastClr="000000"/>
                </a:solidFill>
                <a:prstDash val="sysDot"/>
                <a:miter lim="800000"/>
                <a:headEnd type="arrow"/>
                <a:tailEnd type="none" w="lg" len="sm"/>
              </a:ln>
              <a:effectLst/>
            </p:spPr>
          </p:cxnSp>
          <p:pic>
            <p:nvPicPr>
              <p:cNvPr id="98" name="Grafik 9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69801" y="2464918"/>
                <a:ext cx="773046" cy="344835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</p:pic>
          <p:pic>
            <p:nvPicPr>
              <p:cNvPr id="99" name="Grafik 9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37005" y="2464918"/>
                <a:ext cx="773046" cy="344835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</p:pic>
          <p:cxnSp>
            <p:nvCxnSpPr>
              <p:cNvPr id="100" name="Gewinkelte Verbindung 99"/>
              <p:cNvCxnSpPr>
                <a:stCxn id="67" idx="1"/>
                <a:endCxn id="99" idx="3"/>
              </p:cNvCxnSpPr>
              <p:nvPr/>
            </p:nvCxnSpPr>
            <p:spPr>
              <a:xfrm rot="10800000">
                <a:off x="7810052" y="2637336"/>
                <a:ext cx="638315" cy="1024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 algn="ctr">
                <a:solidFill>
                  <a:sysClr val="windowText" lastClr="000000"/>
                </a:solidFill>
                <a:prstDash val="sysDot"/>
                <a:miter lim="800000"/>
                <a:headEnd type="arrow"/>
                <a:tailEnd type="none" w="lg" len="sm"/>
              </a:ln>
              <a:effectLst/>
            </p:spPr>
          </p:cxnSp>
          <p:pic>
            <p:nvPicPr>
              <p:cNvPr id="101" name="Grafik 10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83073" y="2520273"/>
                <a:ext cx="351512" cy="484997"/>
              </a:xfrm>
              <a:prstGeom prst="rect">
                <a:avLst/>
              </a:prstGeom>
              <a:solidFill>
                <a:sysClr val="window" lastClr="FFFFFF"/>
              </a:solidFill>
            </p:spPr>
          </p:pic>
          <p:pic>
            <p:nvPicPr>
              <p:cNvPr id="102" name="Grafik 10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09009" y="2343574"/>
                <a:ext cx="317658" cy="544556"/>
              </a:xfrm>
              <a:prstGeom prst="rect">
                <a:avLst/>
              </a:prstGeom>
            </p:spPr>
          </p:pic>
          <p:cxnSp>
            <p:nvCxnSpPr>
              <p:cNvPr id="103" name="Gewinkelte Verbindung 102"/>
              <p:cNvCxnSpPr>
                <a:stCxn id="99" idx="2"/>
                <a:endCxn id="64" idx="0"/>
              </p:cNvCxnSpPr>
              <p:nvPr/>
            </p:nvCxnSpPr>
            <p:spPr>
              <a:xfrm rot="16200000" flipH="1">
                <a:off x="6828165" y="3405115"/>
                <a:ext cx="1190725" cy="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 algn="ctr">
                <a:solidFill>
                  <a:sysClr val="windowText" lastClr="000000"/>
                </a:solidFill>
                <a:prstDash val="sysDot"/>
                <a:miter lim="800000"/>
                <a:headEnd type="arrow"/>
                <a:tailEnd type="none" w="lg" len="sm"/>
              </a:ln>
              <a:effectLst/>
            </p:spPr>
          </p:cxnSp>
          <p:sp>
            <p:nvSpPr>
              <p:cNvPr id="104" name="Textfeld 103"/>
              <p:cNvSpPr txBox="1"/>
              <p:nvPr/>
            </p:nvSpPr>
            <p:spPr>
              <a:xfrm>
                <a:off x="10152016" y="2830831"/>
                <a:ext cx="821057" cy="204650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rtlCol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de-DE" sz="1000" kern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scannen</a:t>
                </a:r>
              </a:p>
            </p:txBody>
          </p:sp>
          <p:sp>
            <p:nvSpPr>
              <p:cNvPr id="105" name="Textfeld 104"/>
              <p:cNvSpPr txBox="1"/>
              <p:nvPr/>
            </p:nvSpPr>
            <p:spPr>
              <a:xfrm>
                <a:off x="2093858" y="3046079"/>
                <a:ext cx="1312123" cy="233283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rtlCol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de-DE" sz="1000" kern="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Einbringungsbeleg</a:t>
                </a:r>
                <a:endParaRPr lang="de-DE" sz="10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6" name="Textfeld 105"/>
            <p:cNvSpPr txBox="1"/>
            <p:nvPr/>
          </p:nvSpPr>
          <p:spPr>
            <a:xfrm>
              <a:off x="8431997" y="6925813"/>
              <a:ext cx="1553824" cy="3543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 Gewahrsam</a:t>
              </a:r>
            </a:p>
          </p:txBody>
        </p:sp>
        <p:sp>
          <p:nvSpPr>
            <p:cNvPr id="107" name="Textfeld 106"/>
            <p:cNvSpPr txBox="1"/>
            <p:nvPr/>
          </p:nvSpPr>
          <p:spPr>
            <a:xfrm>
              <a:off x="10007023" y="6923996"/>
              <a:ext cx="1553824" cy="3543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 Gewahrsam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0276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tertitel 1"/>
          <p:cNvSpPr txBox="1">
            <a:spLocks/>
          </p:cNvSpPr>
          <p:nvPr/>
        </p:nvSpPr>
        <p:spPr>
          <a:xfrm>
            <a:off x="640080" y="746760"/>
            <a:ext cx="8643600" cy="533400"/>
          </a:xfrm>
          <a:prstGeom prst="rect">
            <a:avLst/>
          </a:prstGeom>
        </p:spPr>
        <p:txBody>
          <a:bodyPr/>
          <a:lstStyle>
            <a:lvl1pPr marL="480060" indent="-48006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448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4013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920">
                <a:solidFill>
                  <a:schemeClr val="tx1"/>
                </a:solidFill>
                <a:latin typeface="+mn-lt"/>
              </a:defRPr>
            </a:lvl2pPr>
            <a:lvl3pPr marL="1600200" indent="-32004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360">
                <a:solidFill>
                  <a:schemeClr val="tx1"/>
                </a:solidFill>
                <a:latin typeface="+mn-lt"/>
              </a:defRPr>
            </a:lvl3pPr>
            <a:lvl4pPr marL="2240280" indent="-32004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4pPr>
            <a:lvl5pPr marL="2880360" indent="-32004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5pPr>
            <a:lvl6pPr marL="3520440" indent="-32004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6pPr>
            <a:lvl7pPr marL="4160520" indent="-32004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7pPr>
            <a:lvl8pPr marL="4800600" indent="-32004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8pPr>
            <a:lvl9pPr marL="5440680" indent="-32004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2200" kern="0" dirty="0" smtClean="0">
                <a:solidFill>
                  <a:schemeClr val="bg1"/>
                </a:solidFill>
              </a:rPr>
              <a:t>modellierte Geschäftsprozesse – BVkD</a:t>
            </a:r>
            <a:endParaRPr lang="de-DE" sz="2200" kern="0" dirty="0">
              <a:solidFill>
                <a:schemeClr val="bg1"/>
              </a:solidFill>
            </a:endParaRPr>
          </a:p>
        </p:txBody>
      </p:sp>
      <p:sp>
        <p:nvSpPr>
          <p:cNvPr id="7" name="Textplatzhalter 13"/>
          <p:cNvSpPr txBox="1">
            <a:spLocks/>
          </p:cNvSpPr>
          <p:nvPr/>
        </p:nvSpPr>
        <p:spPr bwMode="auto">
          <a:xfrm>
            <a:off x="762000" y="1539240"/>
            <a:ext cx="11049000" cy="441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96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640080" algn="l" rtl="0" fontAlgn="base">
              <a:spcBef>
                <a:spcPct val="0"/>
              </a:spcBef>
              <a:spcAft>
                <a:spcPct val="0"/>
              </a:spcAft>
              <a:defRPr sz="392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280160" algn="l" rtl="0" fontAlgn="base">
              <a:spcBef>
                <a:spcPct val="0"/>
              </a:spcBef>
              <a:spcAft>
                <a:spcPct val="0"/>
              </a:spcAft>
              <a:defRPr sz="392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920240" algn="l" rtl="0" fontAlgn="base">
              <a:spcBef>
                <a:spcPct val="0"/>
              </a:spcBef>
              <a:spcAft>
                <a:spcPct val="0"/>
              </a:spcAft>
              <a:defRPr sz="392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560320" algn="l" rtl="0" fontAlgn="base">
              <a:spcBef>
                <a:spcPct val="0"/>
              </a:spcBef>
              <a:spcAft>
                <a:spcPct val="0"/>
              </a:spcAft>
              <a:defRPr sz="392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392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392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392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392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2000" b="1" dirty="0" smtClean="0">
                <a:solidFill>
                  <a:schemeClr val="tx1"/>
                </a:solidFill>
              </a:rPr>
              <a:t>Verteilung von Einsatzunterlagen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54" name="Textplatzhalter 5"/>
          <p:cNvSpPr txBox="1">
            <a:spLocks/>
          </p:cNvSpPr>
          <p:nvPr/>
        </p:nvSpPr>
        <p:spPr>
          <a:xfrm>
            <a:off x="550916" y="8641080"/>
            <a:ext cx="7886700" cy="26003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717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920">
                <a:solidFill>
                  <a:schemeClr val="tx1"/>
                </a:solidFill>
                <a:latin typeface="+mn-lt"/>
              </a:defRPr>
            </a:lvl2pPr>
            <a:lvl3pPr marL="1600200" indent="-32004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360">
                <a:solidFill>
                  <a:schemeClr val="tx1"/>
                </a:solidFill>
                <a:latin typeface="+mn-lt"/>
              </a:defRPr>
            </a:lvl3pPr>
            <a:lvl4pPr marL="2240280" indent="-32004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4pPr>
            <a:lvl5pPr marL="2880360" indent="-32004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5pPr>
            <a:lvl6pPr marL="3520440" indent="-32004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6pPr>
            <a:lvl7pPr marL="4160520" indent="-32004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7pPr>
            <a:lvl8pPr marL="4800600" indent="-32004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8pPr>
            <a:lvl9pPr marL="5440680" indent="-32004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1000" kern="0" dirty="0" smtClean="0"/>
              <a:t>Quelle</a:t>
            </a:r>
            <a:r>
              <a:rPr lang="de-DE" sz="1000" kern="0" dirty="0"/>
              <a:t>: Huhnke, Stephan – Dir E BVkD Stab 21</a:t>
            </a:r>
          </a:p>
        </p:txBody>
      </p:sp>
      <p:grpSp>
        <p:nvGrpSpPr>
          <p:cNvPr id="200" name="Gruppieren 199"/>
          <p:cNvGrpSpPr/>
          <p:nvPr/>
        </p:nvGrpSpPr>
        <p:grpSpPr>
          <a:xfrm>
            <a:off x="826761" y="2549189"/>
            <a:ext cx="10908039" cy="5604211"/>
            <a:chOff x="762000" y="2133600"/>
            <a:chExt cx="10908039" cy="5604211"/>
          </a:xfrm>
        </p:grpSpPr>
        <p:sp>
          <p:nvSpPr>
            <p:cNvPr id="110" name="Ellipse 109"/>
            <p:cNvSpPr>
              <a:spLocks noChangeAspect="1"/>
            </p:cNvSpPr>
            <p:nvPr/>
          </p:nvSpPr>
          <p:spPr>
            <a:xfrm>
              <a:off x="762000" y="2543885"/>
              <a:ext cx="337169" cy="35171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8" tIns="34289" rIns="68578" bIns="34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de-DE" sz="1000" dirty="0">
                <a:solidFill>
                  <a:prstClr val="white"/>
                </a:solidFill>
              </a:endParaRPr>
            </a:p>
          </p:txBody>
        </p:sp>
        <p:cxnSp>
          <p:nvCxnSpPr>
            <p:cNvPr id="111" name="Gerade Verbindung mit Pfeil 110"/>
            <p:cNvCxnSpPr>
              <a:stCxn id="110" idx="6"/>
              <a:endCxn id="113" idx="1"/>
            </p:cNvCxnSpPr>
            <p:nvPr/>
          </p:nvCxnSpPr>
          <p:spPr>
            <a:xfrm flipV="1">
              <a:off x="1099169" y="2714970"/>
              <a:ext cx="348610" cy="477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 Verbindung mit Pfeil 111"/>
            <p:cNvCxnSpPr>
              <a:stCxn id="113" idx="3"/>
              <a:endCxn id="115" idx="1"/>
            </p:cNvCxnSpPr>
            <p:nvPr/>
          </p:nvCxnSpPr>
          <p:spPr>
            <a:xfrm flipV="1">
              <a:off x="2679935" y="2706769"/>
              <a:ext cx="345503" cy="820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Abgerundetes Rechteck 112"/>
            <p:cNvSpPr>
              <a:spLocks noChangeAspect="1"/>
            </p:cNvSpPr>
            <p:nvPr/>
          </p:nvSpPr>
          <p:spPr>
            <a:xfrm>
              <a:off x="1447779" y="2362200"/>
              <a:ext cx="1232156" cy="705540"/>
            </a:xfrm>
            <a:prstGeom prst="roundRect">
              <a:avLst/>
            </a:prstGeom>
            <a:solidFill>
              <a:srgbClr val="BDD7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8" tIns="34289" rIns="68578" bIns="34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Bereitstellen der Strecken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(digital)</a:t>
              </a:r>
            </a:p>
          </p:txBody>
        </p:sp>
        <p:cxnSp>
          <p:nvCxnSpPr>
            <p:cNvPr id="114" name="Gerade Verbindung mit Pfeil 113"/>
            <p:cNvCxnSpPr>
              <a:stCxn id="115" idx="3"/>
              <a:endCxn id="118" idx="1"/>
            </p:cNvCxnSpPr>
            <p:nvPr/>
          </p:nvCxnSpPr>
          <p:spPr>
            <a:xfrm>
              <a:off x="4256638" y="2706769"/>
              <a:ext cx="496021" cy="1058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Abgerundetes Rechteck 114"/>
            <p:cNvSpPr>
              <a:spLocks noChangeAspect="1"/>
            </p:cNvSpPr>
            <p:nvPr/>
          </p:nvSpPr>
          <p:spPr>
            <a:xfrm>
              <a:off x="3025438" y="2362200"/>
              <a:ext cx="1231200" cy="689137"/>
            </a:xfrm>
            <a:prstGeom prst="roundRect">
              <a:avLst/>
            </a:prstGeom>
            <a:solidFill>
              <a:srgbClr val="BDD7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8" tIns="34289" rIns="68578" bIns="34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Strecken werden im Vorfeld  ausgedruckt. </a:t>
              </a:r>
            </a:p>
          </p:txBody>
        </p:sp>
        <p:sp>
          <p:nvSpPr>
            <p:cNvPr id="116" name="Abgerundetes Rechteck 115"/>
            <p:cNvSpPr>
              <a:spLocks noChangeAspect="1"/>
            </p:cNvSpPr>
            <p:nvPr/>
          </p:nvSpPr>
          <p:spPr>
            <a:xfrm>
              <a:off x="5685200" y="3222271"/>
              <a:ext cx="1233065" cy="705540"/>
            </a:xfrm>
            <a:prstGeom prst="roundRect">
              <a:avLst/>
            </a:prstGeom>
            <a:solidFill>
              <a:srgbClr val="BDD7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8" tIns="34289" rIns="68578" bIns="34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Strecken werden erneut ausgedruckt </a:t>
              </a:r>
            </a:p>
          </p:txBody>
        </p:sp>
        <p:sp>
          <p:nvSpPr>
            <p:cNvPr id="117" name="Abgerundetes Rechteck 116"/>
            <p:cNvSpPr>
              <a:spLocks noChangeAspect="1"/>
            </p:cNvSpPr>
            <p:nvPr/>
          </p:nvSpPr>
          <p:spPr>
            <a:xfrm>
              <a:off x="9730963" y="2362200"/>
              <a:ext cx="1222782" cy="689137"/>
            </a:xfrm>
            <a:prstGeom prst="roundRect">
              <a:avLst/>
            </a:prstGeom>
            <a:solidFill>
              <a:srgbClr val="BDD7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8" tIns="34289" rIns="68578" bIns="34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Strecken werden an die Begleitkräfte ausgegeben. </a:t>
              </a:r>
            </a:p>
          </p:txBody>
        </p:sp>
        <p:sp>
          <p:nvSpPr>
            <p:cNvPr id="118" name="Raute 117"/>
            <p:cNvSpPr>
              <a:spLocks noChangeAspect="1"/>
            </p:cNvSpPr>
            <p:nvPr/>
          </p:nvSpPr>
          <p:spPr>
            <a:xfrm>
              <a:off x="4752659" y="2501061"/>
              <a:ext cx="414699" cy="432589"/>
            </a:xfrm>
            <a:prstGeom prst="diamond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17" tIns="60959" rIns="121917" bIns="6095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de-DE" sz="1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Rechteck 118"/>
            <p:cNvSpPr/>
            <p:nvPr/>
          </p:nvSpPr>
          <p:spPr>
            <a:xfrm>
              <a:off x="4572000" y="2133600"/>
              <a:ext cx="763192" cy="400110"/>
            </a:xfrm>
            <a:prstGeom prst="rect">
              <a:avLst/>
            </a:prstGeom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10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Strecken</a:t>
              </a:r>
              <a:br>
                <a:rPr lang="de-DE" sz="10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de-DE" sz="10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aktuell </a:t>
              </a:r>
              <a:r>
                <a:rPr 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</a:p>
          </p:txBody>
        </p:sp>
        <p:sp>
          <p:nvSpPr>
            <p:cNvPr id="120" name="Rechteck 119"/>
            <p:cNvSpPr/>
            <p:nvPr/>
          </p:nvSpPr>
          <p:spPr>
            <a:xfrm>
              <a:off x="5420329" y="2514599"/>
              <a:ext cx="386108" cy="246221"/>
            </a:xfrm>
            <a:prstGeom prst="rect">
              <a:avLst/>
            </a:prstGeom>
            <a:ln w="9525">
              <a:noFill/>
            </a:ln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Ja</a:t>
              </a:r>
            </a:p>
          </p:txBody>
        </p:sp>
        <p:sp>
          <p:nvSpPr>
            <p:cNvPr id="123" name="Rechteck 122"/>
            <p:cNvSpPr/>
            <p:nvPr/>
          </p:nvSpPr>
          <p:spPr>
            <a:xfrm>
              <a:off x="4906229" y="3106579"/>
              <a:ext cx="503971" cy="246221"/>
            </a:xfrm>
            <a:prstGeom prst="rect">
              <a:avLst/>
            </a:prstGeom>
            <a:ln w="9525">
              <a:noFill/>
            </a:ln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Nein</a:t>
              </a:r>
            </a:p>
          </p:txBody>
        </p:sp>
        <p:cxnSp>
          <p:nvCxnSpPr>
            <p:cNvPr id="124" name="Gerade Verbindung mit Pfeil 123"/>
            <p:cNvCxnSpPr>
              <a:stCxn id="116" idx="3"/>
              <a:endCxn id="125" idx="1"/>
            </p:cNvCxnSpPr>
            <p:nvPr/>
          </p:nvCxnSpPr>
          <p:spPr>
            <a:xfrm flipV="1">
              <a:off x="6918265" y="3559498"/>
              <a:ext cx="615623" cy="1554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aute 124"/>
            <p:cNvSpPr>
              <a:spLocks noChangeAspect="1"/>
            </p:cNvSpPr>
            <p:nvPr/>
          </p:nvSpPr>
          <p:spPr>
            <a:xfrm>
              <a:off x="7533888" y="3343203"/>
              <a:ext cx="414699" cy="432589"/>
            </a:xfrm>
            <a:prstGeom prst="diamond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17" tIns="60959" rIns="121917" bIns="6095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de-DE" sz="1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Rechteck 125"/>
            <p:cNvSpPr/>
            <p:nvPr/>
          </p:nvSpPr>
          <p:spPr>
            <a:xfrm>
              <a:off x="7195407" y="2971800"/>
              <a:ext cx="1110393" cy="400110"/>
            </a:xfrm>
            <a:prstGeom prst="rect">
              <a:avLst/>
            </a:prstGeom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Kräfte zentral erreichbar ?</a:t>
              </a:r>
            </a:p>
          </p:txBody>
        </p:sp>
        <p:cxnSp>
          <p:nvCxnSpPr>
            <p:cNvPr id="127" name="Gerade Verbindung mit Pfeil 126"/>
            <p:cNvCxnSpPr>
              <a:stCxn id="118" idx="3"/>
              <a:endCxn id="117" idx="1"/>
            </p:cNvCxnSpPr>
            <p:nvPr/>
          </p:nvCxnSpPr>
          <p:spPr>
            <a:xfrm flipV="1">
              <a:off x="5167358" y="2706769"/>
              <a:ext cx="4563605" cy="1058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Abgerundetes Rechteck 127"/>
            <p:cNvSpPr>
              <a:spLocks noChangeAspect="1"/>
            </p:cNvSpPr>
            <p:nvPr/>
          </p:nvSpPr>
          <p:spPr>
            <a:xfrm>
              <a:off x="8598877" y="4018860"/>
              <a:ext cx="1489988" cy="705540"/>
            </a:xfrm>
            <a:prstGeom prst="roundRect">
              <a:avLst/>
            </a:prstGeom>
            <a:solidFill>
              <a:srgbClr val="BDD7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8" tIns="34289" rIns="68578" bIns="34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Strecken müssen zu den Begleitkräften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gebracht werden</a:t>
              </a:r>
            </a:p>
          </p:txBody>
        </p:sp>
        <p:sp>
          <p:nvSpPr>
            <p:cNvPr id="129" name="Rechteck 128"/>
            <p:cNvSpPr/>
            <p:nvPr/>
          </p:nvSpPr>
          <p:spPr>
            <a:xfrm>
              <a:off x="8305800" y="3352800"/>
              <a:ext cx="403909" cy="246221"/>
            </a:xfrm>
            <a:prstGeom prst="rect">
              <a:avLst/>
            </a:prstGeom>
            <a:ln w="9525">
              <a:noFill/>
            </a:ln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Ja</a:t>
              </a:r>
            </a:p>
          </p:txBody>
        </p:sp>
        <p:cxnSp>
          <p:nvCxnSpPr>
            <p:cNvPr id="130" name="Gewinkelte Verbindung 129"/>
            <p:cNvCxnSpPr>
              <a:stCxn id="128" idx="3"/>
              <a:endCxn id="117" idx="2"/>
            </p:cNvCxnSpPr>
            <p:nvPr/>
          </p:nvCxnSpPr>
          <p:spPr>
            <a:xfrm flipV="1">
              <a:off x="10088865" y="3051337"/>
              <a:ext cx="253489" cy="1320293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Ellipse 131"/>
            <p:cNvSpPr>
              <a:spLocks noChangeAspect="1"/>
            </p:cNvSpPr>
            <p:nvPr/>
          </p:nvSpPr>
          <p:spPr>
            <a:xfrm>
              <a:off x="11332870" y="2543885"/>
              <a:ext cx="337169" cy="351715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8" tIns="34289" rIns="68578" bIns="34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de-DE" sz="1000" dirty="0">
                <a:solidFill>
                  <a:prstClr val="white"/>
                </a:solidFill>
              </a:endParaRPr>
            </a:p>
          </p:txBody>
        </p:sp>
        <p:cxnSp>
          <p:nvCxnSpPr>
            <p:cNvPr id="133" name="Gerader Verbinder 132"/>
            <p:cNvCxnSpPr>
              <a:stCxn id="125" idx="3"/>
            </p:cNvCxnSpPr>
            <p:nvPr/>
          </p:nvCxnSpPr>
          <p:spPr>
            <a:xfrm flipV="1">
              <a:off x="7948587" y="3559497"/>
              <a:ext cx="2393766" cy="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 Verbindung mit Pfeil 134"/>
            <p:cNvCxnSpPr>
              <a:stCxn id="117" idx="3"/>
              <a:endCxn id="132" idx="2"/>
            </p:cNvCxnSpPr>
            <p:nvPr/>
          </p:nvCxnSpPr>
          <p:spPr>
            <a:xfrm>
              <a:off x="10953745" y="2706769"/>
              <a:ext cx="379125" cy="129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winkelte Verbindung 135"/>
            <p:cNvCxnSpPr>
              <a:stCxn id="125" idx="2"/>
              <a:endCxn id="128" idx="1"/>
            </p:cNvCxnSpPr>
            <p:nvPr/>
          </p:nvCxnSpPr>
          <p:spPr>
            <a:xfrm rot="16200000" flipH="1">
              <a:off x="7872138" y="3644891"/>
              <a:ext cx="595838" cy="857639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hteck 136"/>
            <p:cNvSpPr/>
            <p:nvPr/>
          </p:nvSpPr>
          <p:spPr>
            <a:xfrm>
              <a:off x="7696200" y="3962400"/>
              <a:ext cx="503971" cy="246221"/>
            </a:xfrm>
            <a:prstGeom prst="rect">
              <a:avLst/>
            </a:prstGeom>
            <a:ln w="9525">
              <a:noFill/>
            </a:ln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Nein</a:t>
              </a:r>
            </a:p>
          </p:txBody>
        </p:sp>
        <p:sp>
          <p:nvSpPr>
            <p:cNvPr id="138" name="Ellipse 137"/>
            <p:cNvSpPr>
              <a:spLocks noChangeAspect="1"/>
            </p:cNvSpPr>
            <p:nvPr/>
          </p:nvSpPr>
          <p:spPr>
            <a:xfrm>
              <a:off x="795318" y="6224363"/>
              <a:ext cx="337169" cy="35171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8" tIns="34289" rIns="68578" bIns="34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de-DE" sz="1000" dirty="0">
                <a:solidFill>
                  <a:prstClr val="white"/>
                </a:solidFill>
              </a:endParaRPr>
            </a:p>
          </p:txBody>
        </p:sp>
        <p:cxnSp>
          <p:nvCxnSpPr>
            <p:cNvPr id="139" name="Gerade Verbindung mit Pfeil 138"/>
            <p:cNvCxnSpPr>
              <a:stCxn id="138" idx="6"/>
              <a:endCxn id="141" idx="1"/>
            </p:cNvCxnSpPr>
            <p:nvPr/>
          </p:nvCxnSpPr>
          <p:spPr>
            <a:xfrm flipV="1">
              <a:off x="1132487" y="6387600"/>
              <a:ext cx="315292" cy="1262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 Verbindung mit Pfeil 139"/>
            <p:cNvCxnSpPr>
              <a:stCxn id="141" idx="3"/>
              <a:endCxn id="142" idx="1"/>
            </p:cNvCxnSpPr>
            <p:nvPr/>
          </p:nvCxnSpPr>
          <p:spPr>
            <a:xfrm>
              <a:off x="2675517" y="6387600"/>
              <a:ext cx="349921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Abgerundetes Rechteck 140"/>
            <p:cNvSpPr>
              <a:spLocks noChangeAspect="1"/>
            </p:cNvSpPr>
            <p:nvPr/>
          </p:nvSpPr>
          <p:spPr>
            <a:xfrm>
              <a:off x="1447779" y="6027599"/>
              <a:ext cx="1227738" cy="720000"/>
            </a:xfrm>
            <a:prstGeom prst="roundRect">
              <a:avLst/>
            </a:prstGeom>
            <a:solidFill>
              <a:srgbClr val="BDD7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8" tIns="34289" rIns="68578" bIns="34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Bereitstellen der Strecken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(digital)</a:t>
              </a:r>
            </a:p>
          </p:txBody>
        </p:sp>
        <p:sp>
          <p:nvSpPr>
            <p:cNvPr id="142" name="Abgerundetes Rechteck 141"/>
            <p:cNvSpPr>
              <a:spLocks noChangeAspect="1"/>
            </p:cNvSpPr>
            <p:nvPr/>
          </p:nvSpPr>
          <p:spPr>
            <a:xfrm>
              <a:off x="3025438" y="6027599"/>
              <a:ext cx="1231200" cy="720000"/>
            </a:xfrm>
            <a:prstGeom prst="roundRect">
              <a:avLst/>
            </a:prstGeom>
            <a:solidFill>
              <a:srgbClr val="BDD7EE"/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8" tIns="34289" rIns="68578" bIns="34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Strecken digital auf MDM-Technik verteilen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(ex. Tablets)</a:t>
              </a:r>
            </a:p>
          </p:txBody>
        </p:sp>
        <p:cxnSp>
          <p:nvCxnSpPr>
            <p:cNvPr id="143" name="Gerade Verbindung mit Pfeil 142"/>
            <p:cNvCxnSpPr>
              <a:stCxn id="142" idx="3"/>
              <a:endCxn id="144" idx="1"/>
            </p:cNvCxnSpPr>
            <p:nvPr/>
          </p:nvCxnSpPr>
          <p:spPr>
            <a:xfrm>
              <a:off x="4256638" y="6387600"/>
              <a:ext cx="486877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Raute 143"/>
            <p:cNvSpPr>
              <a:spLocks noChangeAspect="1"/>
            </p:cNvSpPr>
            <p:nvPr/>
          </p:nvSpPr>
          <p:spPr>
            <a:xfrm>
              <a:off x="4743515" y="6171304"/>
              <a:ext cx="414699" cy="432589"/>
            </a:xfrm>
            <a:prstGeom prst="diamond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17" tIns="60959" rIns="121917" bIns="6095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de-DE" sz="1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Rechteck 144"/>
            <p:cNvSpPr/>
            <p:nvPr/>
          </p:nvSpPr>
          <p:spPr>
            <a:xfrm>
              <a:off x="4343400" y="5812669"/>
              <a:ext cx="1210742" cy="400110"/>
            </a:xfrm>
            <a:prstGeom prst="rect">
              <a:avLst/>
            </a:prstGeom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10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Strecken</a:t>
              </a:r>
              <a:br>
                <a:rPr lang="de-DE" sz="10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de-DE" sz="10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aktuell </a:t>
              </a:r>
              <a:r>
                <a:rPr 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</a:p>
          </p:txBody>
        </p:sp>
        <p:cxnSp>
          <p:nvCxnSpPr>
            <p:cNvPr id="146" name="Gewinkelte Verbindung 145"/>
            <p:cNvCxnSpPr>
              <a:stCxn id="144" idx="2"/>
              <a:endCxn id="151" idx="1"/>
            </p:cNvCxnSpPr>
            <p:nvPr/>
          </p:nvCxnSpPr>
          <p:spPr>
            <a:xfrm rot="16200000" flipH="1">
              <a:off x="4941092" y="6613666"/>
              <a:ext cx="773918" cy="754372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Gerade Verbindung mit Pfeil 146"/>
            <p:cNvCxnSpPr>
              <a:stCxn id="144" idx="3"/>
              <a:endCxn id="150" idx="1"/>
            </p:cNvCxnSpPr>
            <p:nvPr/>
          </p:nvCxnSpPr>
          <p:spPr>
            <a:xfrm>
              <a:off x="5158214" y="6387599"/>
              <a:ext cx="457275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Rechteck 147"/>
            <p:cNvSpPr/>
            <p:nvPr/>
          </p:nvSpPr>
          <p:spPr>
            <a:xfrm>
              <a:off x="5415526" y="6185184"/>
              <a:ext cx="395714" cy="246221"/>
            </a:xfrm>
            <a:prstGeom prst="rect">
              <a:avLst/>
            </a:prstGeom>
            <a:ln w="9525">
              <a:noFill/>
            </a:ln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Ja</a:t>
              </a:r>
            </a:p>
          </p:txBody>
        </p:sp>
        <p:sp>
          <p:nvSpPr>
            <p:cNvPr id="149" name="Rechteck 148"/>
            <p:cNvSpPr/>
            <p:nvPr/>
          </p:nvSpPr>
          <p:spPr>
            <a:xfrm>
              <a:off x="4906228" y="6775687"/>
              <a:ext cx="503971" cy="246221"/>
            </a:xfrm>
            <a:prstGeom prst="rect">
              <a:avLst/>
            </a:prstGeom>
            <a:ln w="9525">
              <a:noFill/>
            </a:ln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Nein</a:t>
              </a:r>
            </a:p>
          </p:txBody>
        </p:sp>
        <p:sp>
          <p:nvSpPr>
            <p:cNvPr id="150" name="Abgerundetes Rechteck 149"/>
            <p:cNvSpPr>
              <a:spLocks noChangeAspect="1"/>
            </p:cNvSpPr>
            <p:nvPr/>
          </p:nvSpPr>
          <p:spPr>
            <a:xfrm>
              <a:off x="9730964" y="6027599"/>
              <a:ext cx="1222782" cy="720000"/>
            </a:xfrm>
            <a:prstGeom prst="roundRect">
              <a:avLst/>
            </a:prstGeom>
            <a:solidFill>
              <a:srgbClr val="BDD7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8" tIns="34289" rIns="68578" bIns="34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Strecken sind unmittelbar bei den Begleitkräften </a:t>
              </a:r>
            </a:p>
          </p:txBody>
        </p:sp>
        <p:sp>
          <p:nvSpPr>
            <p:cNvPr id="151" name="Abgerundetes Rechteck 150"/>
            <p:cNvSpPr>
              <a:spLocks noChangeAspect="1"/>
            </p:cNvSpPr>
            <p:nvPr/>
          </p:nvSpPr>
          <p:spPr>
            <a:xfrm>
              <a:off x="5705237" y="7017811"/>
              <a:ext cx="1233065" cy="720000"/>
            </a:xfrm>
            <a:prstGeom prst="roundRect">
              <a:avLst/>
            </a:prstGeom>
            <a:solidFill>
              <a:srgbClr val="BDD7EE"/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8" tIns="34289" rIns="68578" bIns="34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Aktualisierte Strecken digital verteilt</a:t>
              </a:r>
            </a:p>
          </p:txBody>
        </p:sp>
        <p:cxnSp>
          <p:nvCxnSpPr>
            <p:cNvPr id="153" name="Gewinkelte Verbindung 152"/>
            <p:cNvCxnSpPr>
              <a:stCxn id="151" idx="3"/>
            </p:cNvCxnSpPr>
            <p:nvPr/>
          </p:nvCxnSpPr>
          <p:spPr>
            <a:xfrm flipV="1">
              <a:off x="6938302" y="6400222"/>
              <a:ext cx="802935" cy="977589"/>
            </a:xfrm>
            <a:prstGeom prst="bentConnector2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Ellipse 153"/>
            <p:cNvSpPr>
              <a:spLocks noChangeAspect="1"/>
            </p:cNvSpPr>
            <p:nvPr/>
          </p:nvSpPr>
          <p:spPr>
            <a:xfrm>
              <a:off x="11332870" y="6214200"/>
              <a:ext cx="337169" cy="351715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8" tIns="34289" rIns="68578" bIns="34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de-DE" sz="1000" dirty="0">
                <a:solidFill>
                  <a:prstClr val="white"/>
                </a:solidFill>
              </a:endParaRPr>
            </a:p>
          </p:txBody>
        </p:sp>
        <p:cxnSp>
          <p:nvCxnSpPr>
            <p:cNvPr id="155" name="Gerade Verbindung mit Pfeil 154"/>
            <p:cNvCxnSpPr>
              <a:stCxn id="150" idx="3"/>
              <a:endCxn id="154" idx="2"/>
            </p:cNvCxnSpPr>
            <p:nvPr/>
          </p:nvCxnSpPr>
          <p:spPr>
            <a:xfrm>
              <a:off x="10953746" y="6387599"/>
              <a:ext cx="379124" cy="245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Gewinkelte Verbindung 156"/>
            <p:cNvCxnSpPr>
              <a:stCxn id="116" idx="1"/>
              <a:endCxn id="118" idx="2"/>
            </p:cNvCxnSpPr>
            <p:nvPr/>
          </p:nvCxnSpPr>
          <p:spPr>
            <a:xfrm rot="10800000">
              <a:off x="4960010" y="2933651"/>
              <a:ext cx="725191" cy="641391"/>
            </a:xfrm>
            <a:prstGeom prst="bentConnector2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  <a:headEnd type="triangle"/>
              <a:tailEnd type="none" w="lg" len="sm"/>
            </a:ln>
            <a:effectLst/>
          </p:spPr>
        </p:cxnSp>
      </p:grpSp>
      <p:sp>
        <p:nvSpPr>
          <p:cNvPr id="205" name="Textplatzhalter 13"/>
          <p:cNvSpPr txBox="1">
            <a:spLocks/>
          </p:cNvSpPr>
          <p:nvPr/>
        </p:nvSpPr>
        <p:spPr bwMode="auto">
          <a:xfrm>
            <a:off x="762000" y="2057401"/>
            <a:ext cx="11049000" cy="411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96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640080" algn="l" rtl="0" fontAlgn="base">
              <a:spcBef>
                <a:spcPct val="0"/>
              </a:spcBef>
              <a:spcAft>
                <a:spcPct val="0"/>
              </a:spcAft>
              <a:defRPr sz="392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280160" algn="l" rtl="0" fontAlgn="base">
              <a:spcBef>
                <a:spcPct val="0"/>
              </a:spcBef>
              <a:spcAft>
                <a:spcPct val="0"/>
              </a:spcAft>
              <a:defRPr sz="392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920240" algn="l" rtl="0" fontAlgn="base">
              <a:spcBef>
                <a:spcPct val="0"/>
              </a:spcBef>
              <a:spcAft>
                <a:spcPct val="0"/>
              </a:spcAft>
              <a:defRPr sz="392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560320" algn="l" rtl="0" fontAlgn="base">
              <a:spcBef>
                <a:spcPct val="0"/>
              </a:spcBef>
              <a:spcAft>
                <a:spcPct val="0"/>
              </a:spcAft>
              <a:defRPr sz="392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392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392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392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392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1600" u="sng" dirty="0" smtClean="0">
                <a:solidFill>
                  <a:schemeClr val="tx1"/>
                </a:solidFill>
              </a:rPr>
              <a:t>Ablauf:</a:t>
            </a:r>
            <a:endParaRPr lang="de-DE" sz="1600" u="sng" dirty="0">
              <a:solidFill>
                <a:schemeClr val="tx1"/>
              </a:solidFill>
            </a:endParaRPr>
          </a:p>
        </p:txBody>
      </p:sp>
      <p:sp>
        <p:nvSpPr>
          <p:cNvPr id="206" name="Textplatzhalter 13"/>
          <p:cNvSpPr txBox="1">
            <a:spLocks/>
          </p:cNvSpPr>
          <p:nvPr/>
        </p:nvSpPr>
        <p:spPr bwMode="auto">
          <a:xfrm>
            <a:off x="762000" y="5587516"/>
            <a:ext cx="11049000" cy="411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96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640080" algn="l" rtl="0" fontAlgn="base">
              <a:spcBef>
                <a:spcPct val="0"/>
              </a:spcBef>
              <a:spcAft>
                <a:spcPct val="0"/>
              </a:spcAft>
              <a:defRPr sz="392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280160" algn="l" rtl="0" fontAlgn="base">
              <a:spcBef>
                <a:spcPct val="0"/>
              </a:spcBef>
              <a:spcAft>
                <a:spcPct val="0"/>
              </a:spcAft>
              <a:defRPr sz="392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920240" algn="l" rtl="0" fontAlgn="base">
              <a:spcBef>
                <a:spcPct val="0"/>
              </a:spcBef>
              <a:spcAft>
                <a:spcPct val="0"/>
              </a:spcAft>
              <a:defRPr sz="392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560320" algn="l" rtl="0" fontAlgn="base">
              <a:spcBef>
                <a:spcPct val="0"/>
              </a:spcBef>
              <a:spcAft>
                <a:spcPct val="0"/>
              </a:spcAft>
              <a:defRPr sz="392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392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392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392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392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1600" u="sng" dirty="0" smtClean="0">
                <a:solidFill>
                  <a:schemeClr val="tx1"/>
                </a:solidFill>
              </a:rPr>
              <a:t>Optimierung:</a:t>
            </a:r>
            <a:endParaRPr lang="de-DE" sz="1600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363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2200" dirty="0" smtClean="0"/>
              <a:t>SWOT-Analyse des Polizei-Wiki</a:t>
            </a:r>
            <a:endParaRPr lang="de-DE" sz="2200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1181100" y="3886200"/>
            <a:ext cx="10439400" cy="4320000"/>
            <a:chOff x="1143000" y="4038580"/>
            <a:chExt cx="10439400" cy="4320000"/>
          </a:xfrm>
        </p:grpSpPr>
        <p:sp>
          <p:nvSpPr>
            <p:cNvPr id="4" name="Textfeld 3"/>
            <p:cNvSpPr txBox="1"/>
            <p:nvPr/>
          </p:nvSpPr>
          <p:spPr>
            <a:xfrm>
              <a:off x="1219201" y="5932200"/>
              <a:ext cx="4876800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de-DE" sz="1400" dirty="0" smtClean="0"/>
                <a:t>Erweiterter </a:t>
              </a:r>
              <a:r>
                <a:rPr lang="de-DE" sz="1400" dirty="0"/>
                <a:t>Zugang zu Information für die Intranet Nutzer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de-DE" sz="1400" dirty="0" smtClean="0"/>
                <a:t>Funktionierende </a:t>
              </a:r>
              <a:r>
                <a:rPr lang="de-DE" sz="1400" dirty="0"/>
                <a:t>Stichwortsuche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de-DE" sz="1400" dirty="0" smtClean="0"/>
                <a:t>Inhalte </a:t>
              </a:r>
              <a:r>
                <a:rPr lang="de-DE" sz="1400" dirty="0"/>
                <a:t>müssen nicht linear gelesen werden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de-DE" sz="1400" dirty="0" smtClean="0"/>
                <a:t>Inhalte </a:t>
              </a:r>
              <a:r>
                <a:rPr lang="de-DE" sz="1400" dirty="0"/>
                <a:t>können durch die Nutzer aktuell gehalten werden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de-DE" sz="1400" dirty="0" smtClean="0"/>
                <a:t>Reduktion </a:t>
              </a:r>
              <a:r>
                <a:rPr lang="de-DE" sz="1400" dirty="0"/>
                <a:t>der E-Mail durch Speicherung von Inhalten im Wiki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de-DE" sz="1400" dirty="0" smtClean="0"/>
                <a:t>Verringerung </a:t>
              </a:r>
              <a:r>
                <a:rPr lang="de-DE" sz="1400" dirty="0"/>
                <a:t>der Hardwareressourcen für die Speicherung von Inhalten, da diese nicht mehr individuell abgelegt werden müssen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de-DE" sz="1400" dirty="0" smtClean="0"/>
                <a:t>Inhalte </a:t>
              </a:r>
              <a:r>
                <a:rPr lang="de-DE" sz="1400" dirty="0"/>
                <a:t>können miteinander verlinkt werden</a:t>
              </a:r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1219201" y="4599073"/>
              <a:ext cx="4876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de-DE" sz="1400" dirty="0"/>
                <a:t>Aufhebung der Trennung von Fachkompetenz und Publikationsrecht</a:t>
              </a:r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6705600" y="5943600"/>
              <a:ext cx="48768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de-DE" sz="1400" dirty="0"/>
                <a:t>Ungeprüfte Qualität der Inhalte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de-DE" sz="1400" dirty="0"/>
                <a:t>Es besteht die Möglichkeit für Vandalismus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400" dirty="0"/>
                <a:t>Keine festen Verantwortlichkeiten</a:t>
              </a: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6705600" y="4566524"/>
              <a:ext cx="4876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de-DE" sz="1400" dirty="0"/>
                <a:t>Möglicher Wildwuchs der Inhalte bei mangelnden Regelwerk</a:t>
              </a:r>
            </a:p>
          </p:txBody>
        </p:sp>
        <p:cxnSp>
          <p:nvCxnSpPr>
            <p:cNvPr id="9" name="Gerader Verbinder 8"/>
            <p:cNvCxnSpPr/>
            <p:nvPr/>
          </p:nvCxnSpPr>
          <p:spPr>
            <a:xfrm>
              <a:off x="6362700" y="4038580"/>
              <a:ext cx="0" cy="432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>
            <a:xfrm>
              <a:off x="1143000" y="5420380"/>
              <a:ext cx="10080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feld 12"/>
            <p:cNvSpPr txBox="1"/>
            <p:nvPr/>
          </p:nvSpPr>
          <p:spPr>
            <a:xfrm>
              <a:off x="1219201" y="5562868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800" b="1" dirty="0" smtClean="0"/>
                <a:t>Chancen:</a:t>
              </a:r>
              <a:endParaRPr lang="de-DE" sz="1800" b="1" dirty="0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6705600" y="5574268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800" b="1" dirty="0" smtClean="0"/>
                <a:t>Risiken:</a:t>
              </a:r>
              <a:endParaRPr lang="de-DE" sz="1800" b="1" dirty="0"/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1219201" y="422974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800" b="1" dirty="0" smtClean="0"/>
                <a:t>Stärken:</a:t>
              </a:r>
              <a:endParaRPr lang="de-DE" sz="1800" b="1" dirty="0"/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6705600" y="4197192"/>
              <a:ext cx="1531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800" b="1" dirty="0" smtClean="0"/>
                <a:t>Schwächen:</a:t>
              </a:r>
              <a:endParaRPr lang="de-DE" sz="1800" b="1" dirty="0"/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1219200" y="1830050"/>
            <a:ext cx="4657817" cy="1446550"/>
            <a:chOff x="1650036" y="1677650"/>
            <a:chExt cx="4657817" cy="1446550"/>
          </a:xfrm>
        </p:grpSpPr>
        <p:sp>
          <p:nvSpPr>
            <p:cNvPr id="3" name="Textfeld 2"/>
            <p:cNvSpPr txBox="1"/>
            <p:nvPr/>
          </p:nvSpPr>
          <p:spPr>
            <a:xfrm>
              <a:off x="1650036" y="1677650"/>
              <a:ext cx="45076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200" b="1" dirty="0" smtClean="0"/>
                <a:t>S</a:t>
              </a:r>
            </a:p>
            <a:p>
              <a:pPr algn="ctr"/>
              <a:r>
                <a:rPr lang="de-DE" sz="2200" b="1" dirty="0" smtClean="0"/>
                <a:t>W</a:t>
              </a:r>
            </a:p>
            <a:p>
              <a:pPr algn="ctr"/>
              <a:r>
                <a:rPr lang="de-DE" sz="2200" b="1" dirty="0" smtClean="0"/>
                <a:t>O</a:t>
              </a:r>
            </a:p>
            <a:p>
              <a:pPr algn="ctr"/>
              <a:r>
                <a:rPr lang="de-DE" sz="2200" b="1" dirty="0"/>
                <a:t>T</a:t>
              </a: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2066960" y="1677650"/>
              <a:ext cx="27924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200" dirty="0" smtClean="0"/>
                <a:t>-</a:t>
              </a:r>
              <a:br>
                <a:rPr lang="de-DE" sz="2200" dirty="0" smtClean="0"/>
              </a:br>
              <a:r>
                <a:rPr lang="de-DE" sz="2200" dirty="0" smtClean="0"/>
                <a:t>-</a:t>
              </a:r>
              <a:br>
                <a:rPr lang="de-DE" sz="2200" dirty="0" smtClean="0"/>
              </a:br>
              <a:r>
                <a:rPr lang="de-DE" sz="2200" dirty="0" smtClean="0"/>
                <a:t>-</a:t>
              </a:r>
              <a:br>
                <a:rPr lang="de-DE" sz="2200" dirty="0" smtClean="0"/>
              </a:br>
              <a:r>
                <a:rPr lang="de-DE" sz="2200" dirty="0" smtClean="0"/>
                <a:t>-</a:t>
              </a:r>
              <a:endParaRPr lang="de-DE" sz="2200" dirty="0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2417044" y="1677650"/>
              <a:ext cx="3890809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200" dirty="0" err="1"/>
                <a:t>Strenghts</a:t>
              </a:r>
              <a:r>
                <a:rPr lang="de-DE" sz="2200" dirty="0"/>
                <a:t> (Stärken), </a:t>
              </a:r>
              <a:br>
                <a:rPr lang="de-DE" sz="2200" dirty="0"/>
              </a:br>
              <a:r>
                <a:rPr lang="de-DE" sz="2200" dirty="0" err="1"/>
                <a:t>Weaknesses</a:t>
              </a:r>
              <a:r>
                <a:rPr lang="de-DE" sz="2200" dirty="0"/>
                <a:t> (Schwächen), </a:t>
              </a:r>
              <a:br>
                <a:rPr lang="de-DE" sz="2200" dirty="0"/>
              </a:br>
              <a:r>
                <a:rPr lang="de-DE" sz="2200" dirty="0" err="1"/>
                <a:t>Opportunities</a:t>
              </a:r>
              <a:r>
                <a:rPr lang="de-DE" sz="2200" dirty="0"/>
                <a:t> (Chancen) und </a:t>
              </a:r>
              <a:br>
                <a:rPr lang="de-DE" sz="2200" dirty="0"/>
              </a:br>
              <a:r>
                <a:rPr lang="de-DE" sz="2200" dirty="0" err="1"/>
                <a:t>Threats</a:t>
              </a:r>
              <a:r>
                <a:rPr lang="de-DE" sz="2200" dirty="0"/>
                <a:t> </a:t>
              </a:r>
              <a:r>
                <a:rPr lang="de-DE" sz="2200" dirty="0" smtClean="0"/>
                <a:t>(Gefahren/Risiken)</a:t>
              </a:r>
              <a:endParaRPr lang="de-DE" sz="2200" dirty="0"/>
            </a:p>
          </p:txBody>
        </p:sp>
      </p:grpSp>
      <p:sp>
        <p:nvSpPr>
          <p:cNvPr id="17" name="Textplatzhalter 5"/>
          <p:cNvSpPr txBox="1">
            <a:spLocks/>
          </p:cNvSpPr>
          <p:nvPr/>
        </p:nvSpPr>
        <p:spPr>
          <a:xfrm>
            <a:off x="550916" y="8641080"/>
            <a:ext cx="7886700" cy="26003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717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920">
                <a:solidFill>
                  <a:schemeClr val="tx1"/>
                </a:solidFill>
                <a:latin typeface="+mn-lt"/>
              </a:defRPr>
            </a:lvl2pPr>
            <a:lvl3pPr marL="1600200" indent="-32004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360">
                <a:solidFill>
                  <a:schemeClr val="tx1"/>
                </a:solidFill>
                <a:latin typeface="+mn-lt"/>
              </a:defRPr>
            </a:lvl3pPr>
            <a:lvl4pPr marL="2240280" indent="-32004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4pPr>
            <a:lvl5pPr marL="2880360" indent="-32004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5pPr>
            <a:lvl6pPr marL="3520440" indent="-32004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6pPr>
            <a:lvl7pPr marL="4160520" indent="-32004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7pPr>
            <a:lvl8pPr marL="4800600" indent="-32004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8pPr>
            <a:lvl9pPr marL="5440680" indent="-32004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1000" kern="0" dirty="0" smtClean="0"/>
              <a:t>Quelle: Glasenapp, André – Dir E 11. EHu</a:t>
            </a:r>
            <a:endParaRPr lang="de-DE" sz="1000" kern="0" dirty="0"/>
          </a:p>
        </p:txBody>
      </p:sp>
    </p:spTree>
    <p:extLst>
      <p:ext uri="{BB962C8B-B14F-4D97-AF65-F5344CB8AC3E}">
        <p14:creationId xmlns:p14="http://schemas.microsoft.com/office/powerpoint/2010/main" val="3509479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850954" y="3515897"/>
            <a:ext cx="9167066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spcAft>
                <a:spcPts val="840"/>
              </a:spcAft>
            </a:pPr>
            <a:r>
              <a:rPr lang="en-US" sz="3360" spc="420" noProof="1" smtClean="0">
                <a:solidFill>
                  <a:srgbClr val="1144AA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vielen Dank für Ihre Aufmerksamkeit</a:t>
            </a:r>
            <a:endParaRPr lang="en-US" sz="3360" spc="420" noProof="1">
              <a:solidFill>
                <a:srgbClr val="1144AA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4849585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aster Direktion 5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01604005D23B747BBE0F0BAE1AE14E1" ma:contentTypeVersion="2" ma:contentTypeDescription="Ein neues Dokument erstellen." ma:contentTypeScope="" ma:versionID="122708acc49357395e0d4b4cb39369d3">
  <xsd:schema xmlns:xsd="http://www.w3.org/2001/XMLSchema" xmlns:xs="http://www.w3.org/2001/XMLSchema" xmlns:p="http://schemas.microsoft.com/office/2006/metadata/properties" xmlns:ns2="a5898c8b-3369-4c6a-84e1-98c3272672e0" targetNamespace="http://schemas.microsoft.com/office/2006/metadata/properties" ma:root="true" ma:fieldsID="501cb0a9ddd94a1b8654b5c30f975552" ns2:_="">
    <xsd:import namespace="a5898c8b-3369-4c6a-84e1-98c3272672e0"/>
    <xsd:element name="properties">
      <xsd:complexType>
        <xsd:sequence>
          <xsd:element name="documentManagement">
            <xsd:complexType>
              <xsd:all>
                <xsd:element ref="ns2:Them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898c8b-3369-4c6a-84e1-98c3272672e0" elementFormDefault="qualified">
    <xsd:import namespace="http://schemas.microsoft.com/office/2006/documentManagement/types"/>
    <xsd:import namespace="http://schemas.microsoft.com/office/infopath/2007/PartnerControls"/>
    <xsd:element name="Thema" ma:index="8" nillable="true" ma:displayName="Thema" ma:internalName="Thema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hema xmlns="a5898c8b-3369-4c6a-84e1-98c3272672e0">Powerpoint-Präsentation-Beispiele</Thema>
  </documentManagement>
</p:properties>
</file>

<file path=customXml/itemProps1.xml><?xml version="1.0" encoding="utf-8"?>
<ds:datastoreItem xmlns:ds="http://schemas.openxmlformats.org/officeDocument/2006/customXml" ds:itemID="{08D193B1-366C-4145-991E-4862DC7914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898c8b-3369-4c6a-84e1-98c3272672e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FA3E0C3-6EE5-410F-A67C-63D43511E3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05E4D8-B703-40F9-83BE-B81586B7FAF9}">
  <ds:schemaRefs>
    <ds:schemaRef ds:uri="http://purl.org/dc/terms/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a5898c8b-3369-4c6a-84e1-98c3272672e0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964</Words>
  <Application>Microsoft Office PowerPoint</Application>
  <PresentationFormat>A3 Papier (297x420 mm)</PresentationFormat>
  <Paragraphs>267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BMFChangeSansCondensed</vt:lpstr>
      <vt:lpstr>Calibri</vt:lpstr>
      <vt:lpstr>Standarddesign</vt:lpstr>
      <vt:lpstr>Master Direktion 5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Beispiel einer Powerpoint Präsentation mit Navigationsleiste rechts (Masterfolie)</dc:title>
  <dc:creator>Looß, Jürgen</dc:creator>
  <cp:lastModifiedBy>Huschenhöfer, Christoph</cp:lastModifiedBy>
  <cp:revision>1323</cp:revision>
  <cp:lastPrinted>2017-12-08T09:10:13Z</cp:lastPrinted>
  <dcterms:created xsi:type="dcterms:W3CDTF">1601-01-01T00:00:00Z</dcterms:created>
  <dcterms:modified xsi:type="dcterms:W3CDTF">2017-12-08T09:13:14Z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Id">
    <vt:lpwstr>0x010100901604005D23B747BBE0F0BAE1AE14E1</vt:lpwstr>
  </property>
</Properties>
</file>