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15" r:id="rId3"/>
    <p:sldId id="295" r:id="rId4"/>
    <p:sldId id="296" r:id="rId5"/>
    <p:sldId id="284" r:id="rId6"/>
    <p:sldId id="375" r:id="rId7"/>
    <p:sldId id="376" r:id="rId8"/>
    <p:sldId id="353" r:id="rId9"/>
    <p:sldId id="377" r:id="rId10"/>
    <p:sldId id="379" r:id="rId11"/>
    <p:sldId id="378" r:id="rId12"/>
    <p:sldId id="354" r:id="rId13"/>
    <p:sldId id="380" r:id="rId14"/>
    <p:sldId id="381" r:id="rId15"/>
    <p:sldId id="382" r:id="rId16"/>
    <p:sldId id="383" r:id="rId17"/>
    <p:sldId id="384" r:id="rId18"/>
    <p:sldId id="335" r:id="rId19"/>
    <p:sldId id="385" r:id="rId20"/>
    <p:sldId id="386" r:id="rId21"/>
    <p:sldId id="387" r:id="rId22"/>
    <p:sldId id="388" r:id="rId23"/>
    <p:sldId id="389" r:id="rId24"/>
    <p:sldId id="300" r:id="rId25"/>
    <p:sldId id="293" r:id="rId26"/>
    <p:sldId id="294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" initials="A" lastIdx="1" clrIdx="0">
    <p:extLst>
      <p:ext uri="{19B8F6BF-5375-455C-9EA6-DF929625EA0E}">
        <p15:presenceInfo xmlns:p15="http://schemas.microsoft.com/office/powerpoint/2012/main" userId="Alek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  <a:srgbClr val="EAEAEA"/>
    <a:srgbClr val="D9D9D9"/>
    <a:srgbClr val="C678DD"/>
    <a:srgbClr val="00000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0" autoAdjust="0"/>
    <p:restoredTop sz="97402" autoAdjust="0"/>
  </p:normalViewPr>
  <p:slideViewPr>
    <p:cSldViewPr snapToGrid="0">
      <p:cViewPr varScale="1">
        <p:scale>
          <a:sx n="158" d="100"/>
          <a:sy n="158" d="100"/>
        </p:scale>
        <p:origin x="15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32801-27A8-4E4F-9D75-8A0A0E8C5D17}" type="datetimeFigureOut">
              <a:rPr lang="de-DE" smtClean="0"/>
              <a:t>25.11.2021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26FAE-1383-4050-8ED5-B7811A3384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35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FD7D2-1753-43B6-97C9-3925DFE8F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6FCD95-FC75-4092-9032-AED6B7AB3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D9BD24-6BD7-4EDE-B418-D5A34B10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D587-3809-4DE0-B5B0-A4947455DE1A}" type="datetime1">
              <a:rPr lang="de-DE" smtClean="0"/>
              <a:t>25.11.2021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77F885-7402-41F4-AFAF-A0E7DD85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14F0D9-FAEE-4365-A775-1F9F3D46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082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84BC8-447B-47E7-853F-AE21B4D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047E95-1B97-4B29-9F12-CF795ABEB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EEDF83-E03B-4227-BA0C-B0595E50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608E-79D8-4FEA-84F2-8CC46B8F8E1C}" type="datetime1">
              <a:rPr lang="de-DE" smtClean="0"/>
              <a:t>25.11.2021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847C46-57D3-4DC2-8511-B7F036F9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EDFC4D-315F-4845-A1EF-1D412A92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723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A152EBD-44D7-4B9A-94AD-16AA1DDB8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818E98-E423-4940-9798-7583B381A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8B9D08-D361-4316-8B64-3E676134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E623-C399-4180-A630-D7B7BCC81CC6}" type="datetime1">
              <a:rPr lang="de-DE" smtClean="0"/>
              <a:t>25.11.2021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4E6989-92E8-4F10-B85B-4E26C7D9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8FADD1-6E4E-4972-A8AA-2FC946A9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504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3FC51-7E7A-44A8-A9CF-154A283C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750C80-F8A0-4CCE-A9A5-F31E2D111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EE24F0-7702-4786-B90C-EAF196E9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4143-CE36-4FA0-BADA-EE0DE94CC9CD}" type="datetime1">
              <a:rPr lang="de-DE" smtClean="0"/>
              <a:t>25.11.2021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4C1D0B-15FB-4410-8ED1-D63D90B7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DD6771-AE13-4878-A558-335D5D39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123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E8DE5-60EC-4AF0-96D2-A00E74DE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57E698-CC09-48EA-9EA3-94E79A095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7721D9-C2ED-493B-AE52-06BC2D31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ED5A-00A1-4F04-9B63-8A36DF91DDD0}" type="datetime1">
              <a:rPr lang="de-DE" smtClean="0"/>
              <a:t>25.11.2021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438A13-A48A-4545-A861-71981FBA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3C2525-BB03-49B0-BC2B-FE8EAD0F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269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45133-2C97-4DFE-AE8C-5EDE2920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F13638-1AAB-43AA-8D15-EECEFFE55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31E579-9924-42BD-9F75-83353567E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6D38EE-DCAA-4880-9C4F-B92114B6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446F-15F8-43DB-A3EB-E30DAE7BD008}" type="datetime1">
              <a:rPr lang="de-DE" smtClean="0"/>
              <a:t>25.11.2021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5B919A-703A-4F7A-B9AE-FCD4998F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89C508-1EC2-4630-8DC5-400BD598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876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91053-321C-49CA-81A5-4BDB8BB79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DEADC2-BF4F-4833-964C-A32F975AA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8A424F-62E5-481E-A779-F5CD4C64F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1219DB-51D4-4783-A6C0-A58B4AA62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D21DA2-7EE2-4431-86EB-F00DB6B85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B71847-C5CE-4ADB-97D3-28E47DEB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5646-C6E3-4F19-8A31-30DE8B91496B}" type="datetime1">
              <a:rPr lang="de-DE" smtClean="0"/>
              <a:t>25.11.2021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CF6175-9492-490A-9C3C-54E7A100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4752A7-1953-4DA8-9BE6-DF284773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349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E3DFA-13CB-4C2E-BC78-A72CEE70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DB01A9-9AEB-443D-8156-3C7B4AFB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64C2-8292-4C78-878A-4ED135A1CC6C}" type="datetime1">
              <a:rPr lang="de-DE" smtClean="0"/>
              <a:t>25.11.2021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FC590E-B254-43A8-908A-6BC28FDE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67E5C9-0A10-4BDA-98F4-A5B36546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99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D1D613-9022-49FD-BDE9-5163532D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A0AE-C107-439E-B0B4-A0D295D9AF25}" type="datetime1">
              <a:rPr lang="de-DE" smtClean="0"/>
              <a:t>25.11.2021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239082-929E-4022-A7B2-EDF7C52A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2AB03E-0DA6-41DD-9F6A-E4AF9490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47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6F6C5-3BA8-4845-9095-21EFD3C9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5037D8-B294-4482-BA95-65EDD2B47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E6F866-ABAB-45ED-A54E-53F502BB4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A618B0-D2EC-4583-BAD0-8EBACBAB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BCD6-BB1E-49DB-B1AF-6BF4520920C7}" type="datetime1">
              <a:rPr lang="de-DE" smtClean="0"/>
              <a:t>25.11.2021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461D41-A689-480C-BA1D-651232D4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B63A56-BE84-406E-85E1-AD6E2C53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138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D416B-1D42-4799-AC2E-487767A8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C63607F-CAD4-4F61-8F07-7AADA5A5B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F7F16D-9DDF-4A47-8964-5848DD86F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3B5EB5-2F1F-4F04-BA24-FC156A28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C6B8-848E-47C1-9FE8-2EC5A27B56AC}" type="datetime1">
              <a:rPr lang="de-DE" smtClean="0"/>
              <a:t>25.11.2021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C2ECFD-4367-46CF-8B8C-1ACE32AE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271B42-67F4-4763-A366-AE3FA095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015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25B352-584E-4C27-93E7-DDE5B15C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90C612-CF1B-47CA-B192-4D72804DF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407255-8F62-4B4B-B1FB-882646B05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54DD-0E75-4ACB-8BE5-FE7962960D72}" type="datetime1">
              <a:rPr lang="de-DE" smtClean="0"/>
              <a:t>25.11.2021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FFD677-E67D-4ED1-99B9-4E967CC03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162E92-1B59-40B4-BD28-17A09E8A4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163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933497" y="2559050"/>
            <a:ext cx="10580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Montserrat ExtraBold" panose="00000900000000000000" pitchFamily="2" charset="0"/>
              </a:rPr>
              <a:t>Objektorientierte Programmentwicklung II - Tutorium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0FF9D8F-AEBD-4AEC-869E-00EDF504D917}"/>
              </a:ext>
            </a:extLst>
          </p:cNvPr>
          <p:cNvSpPr txBox="1"/>
          <p:nvPr/>
        </p:nvSpPr>
        <p:spPr>
          <a:xfrm>
            <a:off x="4721265" y="3198167"/>
            <a:ext cx="2953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Ein- und Ausgabe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2EC3B39-E62A-4074-A9C8-10D6136E2876}"/>
              </a:ext>
            </a:extLst>
          </p:cNvPr>
          <p:cNvSpPr txBox="1"/>
          <p:nvPr/>
        </p:nvSpPr>
        <p:spPr>
          <a:xfrm>
            <a:off x="9283372" y="6426870"/>
            <a:ext cx="2786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Aleksandr Maj | 25.11.2021</a:t>
            </a:r>
          </a:p>
        </p:txBody>
      </p:sp>
    </p:spTree>
    <p:extLst>
      <p:ext uri="{BB962C8B-B14F-4D97-AF65-F5344CB8AC3E}">
        <p14:creationId xmlns:p14="http://schemas.microsoft.com/office/powerpoint/2010/main" val="632410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40E6B6F-3CFC-4B78-9D1C-15D2831FB372}"/>
              </a:ext>
            </a:extLst>
          </p:cNvPr>
          <p:cNvSpPr/>
          <p:nvPr/>
        </p:nvSpPr>
        <p:spPr>
          <a:xfrm>
            <a:off x="326074" y="1326183"/>
            <a:ext cx="6680289" cy="3492841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3365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Einige Klassen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CA9860D-A670-4E3F-8D8A-2C1C4B35F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38" y="1596119"/>
            <a:ext cx="6218211" cy="305939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51A00DA-A3CB-49BD-8971-6CB69544CE1C}"/>
              </a:ext>
            </a:extLst>
          </p:cNvPr>
          <p:cNvSpPr txBox="1"/>
          <p:nvPr/>
        </p:nvSpPr>
        <p:spPr>
          <a:xfrm>
            <a:off x="613838" y="4986517"/>
            <a:ext cx="7526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latin typeface="Montserrat" panose="02000505000000020004" pitchFamily="2" charset="0"/>
              </a:rPr>
              <a:t>BufferedInputStream</a:t>
            </a:r>
            <a:r>
              <a:rPr lang="de-DE" sz="2400" b="1" dirty="0">
                <a:latin typeface="Montserrat" panose="02000505000000020004" pitchFamily="2" charset="0"/>
              </a:rPr>
              <a:t> &amp; </a:t>
            </a:r>
            <a:r>
              <a:rPr lang="de-DE" sz="2400" b="1" dirty="0" err="1">
                <a:latin typeface="Montserrat" panose="02000505000000020004" pitchFamily="2" charset="0"/>
              </a:rPr>
              <a:t>BufferedOutputStream</a:t>
            </a:r>
            <a:endParaRPr lang="de-DE" sz="2400" b="1" dirty="0">
              <a:latin typeface="Montserrat" panose="02000505000000020004" pitchFamily="2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FC500C6-DE33-43F2-BBE0-1B91C7A34D54}"/>
              </a:ext>
            </a:extLst>
          </p:cNvPr>
          <p:cNvSpPr txBox="1"/>
          <p:nvPr/>
        </p:nvSpPr>
        <p:spPr>
          <a:xfrm>
            <a:off x="987989" y="5433043"/>
            <a:ext cx="955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Optimierung von Lese- und Schreibzugriffen durch Puffer</a:t>
            </a:r>
          </a:p>
        </p:txBody>
      </p:sp>
    </p:spTree>
    <p:extLst>
      <p:ext uri="{BB962C8B-B14F-4D97-AF65-F5344CB8AC3E}">
        <p14:creationId xmlns:p14="http://schemas.microsoft.com/office/powerpoint/2010/main" val="3752152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40E6B6F-3CFC-4B78-9D1C-15D2831FB372}"/>
              </a:ext>
            </a:extLst>
          </p:cNvPr>
          <p:cNvSpPr/>
          <p:nvPr/>
        </p:nvSpPr>
        <p:spPr>
          <a:xfrm>
            <a:off x="326074" y="1326183"/>
            <a:ext cx="6680289" cy="3492841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3365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Einige Klassen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CA9860D-A670-4E3F-8D8A-2C1C4B35F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38" y="1596119"/>
            <a:ext cx="6218211" cy="305939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CD76BB62-D980-4BE5-9601-6A0A8B888A81}"/>
              </a:ext>
            </a:extLst>
          </p:cNvPr>
          <p:cNvSpPr txBox="1"/>
          <p:nvPr/>
        </p:nvSpPr>
        <p:spPr>
          <a:xfrm>
            <a:off x="743110" y="4925446"/>
            <a:ext cx="626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latin typeface="Montserrat" panose="02000505000000020004" pitchFamily="2" charset="0"/>
              </a:rPr>
              <a:t>DataInputStream</a:t>
            </a:r>
            <a:r>
              <a:rPr lang="de-DE" sz="2400" b="1" dirty="0">
                <a:latin typeface="Montserrat" panose="02000505000000020004" pitchFamily="2" charset="0"/>
              </a:rPr>
              <a:t> &amp; </a:t>
            </a:r>
            <a:r>
              <a:rPr lang="de-DE" sz="2400" b="1" dirty="0" err="1">
                <a:latin typeface="Montserrat" panose="02000505000000020004" pitchFamily="2" charset="0"/>
              </a:rPr>
              <a:t>DataOutputStream</a:t>
            </a:r>
            <a:endParaRPr lang="de-DE" sz="2400" b="1" dirty="0">
              <a:latin typeface="Montserrat" panose="02000505000000020004" pitchFamily="2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9704EBD-13B4-42A3-9475-49FCC67F877E}"/>
              </a:ext>
            </a:extLst>
          </p:cNvPr>
          <p:cNvSpPr txBox="1"/>
          <p:nvPr/>
        </p:nvSpPr>
        <p:spPr>
          <a:xfrm>
            <a:off x="987989" y="5362887"/>
            <a:ext cx="9339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Lesen &amp; Schreiben von elementaren Werten (</a:t>
            </a:r>
            <a:r>
              <a:rPr lang="de-DE" sz="2400" dirty="0" err="1">
                <a:latin typeface="Montserrat" panose="02000505000000020004" pitchFamily="2" charset="0"/>
              </a:rPr>
              <a:t>int</a:t>
            </a:r>
            <a:r>
              <a:rPr lang="de-DE" sz="2400" dirty="0">
                <a:latin typeface="Montserrat" panose="02000505000000020004" pitchFamily="2" charset="0"/>
              </a:rPr>
              <a:t>, </a:t>
            </a:r>
            <a:r>
              <a:rPr lang="de-DE" sz="2400" dirty="0" err="1">
                <a:latin typeface="Montserrat" panose="02000505000000020004" pitchFamily="2" charset="0"/>
              </a:rPr>
              <a:t>float</a:t>
            </a:r>
            <a:r>
              <a:rPr lang="de-DE" sz="2400" dirty="0">
                <a:latin typeface="Montserrat" panose="02000505000000020004" pitchFamily="2" charset="0"/>
              </a:rPr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873234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2736747" y="2551837"/>
            <a:ext cx="67185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Zeichenweise </a:t>
            </a:r>
          </a:p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Ein- und Ausgabe</a:t>
            </a:r>
          </a:p>
        </p:txBody>
      </p:sp>
    </p:spTree>
    <p:extLst>
      <p:ext uri="{BB962C8B-B14F-4D97-AF65-F5344CB8AC3E}">
        <p14:creationId xmlns:p14="http://schemas.microsoft.com/office/powerpoint/2010/main" val="3889620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7191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Zeichenweise Ein- und Ausgabe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9190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Character-Ströme ➜ Lesen- und Schreiben in Textdateien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2C6725A-82A3-4242-B215-0F78722B6485}"/>
              </a:ext>
            </a:extLst>
          </p:cNvPr>
          <p:cNvSpPr txBox="1"/>
          <p:nvPr/>
        </p:nvSpPr>
        <p:spPr>
          <a:xfrm>
            <a:off x="1124209" y="3700280"/>
            <a:ext cx="842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Wandelt Textzeichen aus Unicode in Bytefolge um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7CA1DD6-E0ED-42DB-8BE5-51938058C6F7}"/>
              </a:ext>
            </a:extLst>
          </p:cNvPr>
          <p:cNvSpPr txBox="1"/>
          <p:nvPr/>
        </p:nvSpPr>
        <p:spPr>
          <a:xfrm>
            <a:off x="705914" y="3238615"/>
            <a:ext cx="3424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latin typeface="Montserrat" panose="02000505000000020004" pitchFamily="2" charset="0"/>
              </a:rPr>
              <a:t>OutputStreamWriter</a:t>
            </a:r>
            <a:endParaRPr lang="de-DE" sz="2400" b="1" dirty="0">
              <a:latin typeface="Montserrat" panose="02000505000000020004" pitchFamily="2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66671A-00AF-43C6-BED5-1DDA82CF642E}"/>
              </a:ext>
            </a:extLst>
          </p:cNvPr>
          <p:cNvSpPr txBox="1"/>
          <p:nvPr/>
        </p:nvSpPr>
        <p:spPr>
          <a:xfrm>
            <a:off x="1154486" y="2492315"/>
            <a:ext cx="6585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Wandelt Bytes in Unicode-Zeichen um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2015673"/>
            <a:ext cx="3273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latin typeface="Montserrat" panose="02000505000000020004" pitchFamily="2" charset="0"/>
              </a:rPr>
              <a:t>InputStreamReader</a:t>
            </a:r>
            <a:endParaRPr lang="de-DE" sz="2400" b="1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48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2531566" y="2136339"/>
            <a:ext cx="71288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Einige Klassen zur </a:t>
            </a:r>
          </a:p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zeichenweisen </a:t>
            </a:r>
          </a:p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Ein- und Ausgabe</a:t>
            </a:r>
          </a:p>
        </p:txBody>
      </p:sp>
    </p:spTree>
    <p:extLst>
      <p:ext uri="{BB962C8B-B14F-4D97-AF65-F5344CB8AC3E}">
        <p14:creationId xmlns:p14="http://schemas.microsoft.com/office/powerpoint/2010/main" val="183074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40E6B6F-3CFC-4B78-9D1C-15D2831FB372}"/>
              </a:ext>
            </a:extLst>
          </p:cNvPr>
          <p:cNvSpPr/>
          <p:nvPr/>
        </p:nvSpPr>
        <p:spPr>
          <a:xfrm>
            <a:off x="326074" y="1326183"/>
            <a:ext cx="6680289" cy="3492841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3365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Einige Klassen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CA9860D-A670-4E3F-8D8A-2C1C4B35F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552" y="1596119"/>
            <a:ext cx="5904783" cy="305939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CD76BB62-D980-4BE5-9601-6A0A8B888A81}"/>
              </a:ext>
            </a:extLst>
          </p:cNvPr>
          <p:cNvSpPr txBox="1"/>
          <p:nvPr/>
        </p:nvSpPr>
        <p:spPr>
          <a:xfrm>
            <a:off x="743110" y="4925446"/>
            <a:ext cx="3785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latin typeface="Montserrat" panose="02000505000000020004" pitchFamily="2" charset="0"/>
              </a:rPr>
              <a:t>FileReader</a:t>
            </a:r>
            <a:r>
              <a:rPr lang="de-DE" sz="2400" b="1" dirty="0">
                <a:latin typeface="Montserrat" panose="02000505000000020004" pitchFamily="2" charset="0"/>
              </a:rPr>
              <a:t> &amp; </a:t>
            </a:r>
            <a:r>
              <a:rPr lang="de-DE" sz="2400" b="1" dirty="0" err="1">
                <a:latin typeface="Montserrat" panose="02000505000000020004" pitchFamily="2" charset="0"/>
              </a:rPr>
              <a:t>FileWriter</a:t>
            </a:r>
            <a:endParaRPr lang="de-DE" sz="2400" b="1" dirty="0">
              <a:latin typeface="Montserrat" panose="02000505000000020004" pitchFamily="2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9704EBD-13B4-42A3-9475-49FCC67F877E}"/>
              </a:ext>
            </a:extLst>
          </p:cNvPr>
          <p:cNvSpPr txBox="1"/>
          <p:nvPr/>
        </p:nvSpPr>
        <p:spPr>
          <a:xfrm>
            <a:off x="987989" y="5362887"/>
            <a:ext cx="5573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Ermöglichen Zugriff auf Dateien</a:t>
            </a:r>
          </a:p>
        </p:txBody>
      </p:sp>
    </p:spTree>
    <p:extLst>
      <p:ext uri="{BB962C8B-B14F-4D97-AF65-F5344CB8AC3E}">
        <p14:creationId xmlns:p14="http://schemas.microsoft.com/office/powerpoint/2010/main" val="2188609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40E6B6F-3CFC-4B78-9D1C-15D2831FB372}"/>
              </a:ext>
            </a:extLst>
          </p:cNvPr>
          <p:cNvSpPr/>
          <p:nvPr/>
        </p:nvSpPr>
        <p:spPr>
          <a:xfrm>
            <a:off x="326074" y="1326183"/>
            <a:ext cx="6680289" cy="3492841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3365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Einige Klassen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CA9860D-A670-4E3F-8D8A-2C1C4B35F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552" y="1596119"/>
            <a:ext cx="5904783" cy="305939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CD76BB62-D980-4BE5-9601-6A0A8B888A81}"/>
              </a:ext>
            </a:extLst>
          </p:cNvPr>
          <p:cNvSpPr txBox="1"/>
          <p:nvPr/>
        </p:nvSpPr>
        <p:spPr>
          <a:xfrm>
            <a:off x="743110" y="4925446"/>
            <a:ext cx="5404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latin typeface="Montserrat" panose="02000505000000020004" pitchFamily="2" charset="0"/>
              </a:rPr>
              <a:t>BufferedReader</a:t>
            </a:r>
            <a:r>
              <a:rPr lang="de-DE" sz="2400" b="1" dirty="0">
                <a:latin typeface="Montserrat" panose="02000505000000020004" pitchFamily="2" charset="0"/>
              </a:rPr>
              <a:t> &amp; </a:t>
            </a:r>
            <a:r>
              <a:rPr lang="de-DE" sz="2400" b="1" dirty="0" err="1">
                <a:latin typeface="Montserrat" panose="02000505000000020004" pitchFamily="2" charset="0"/>
              </a:rPr>
              <a:t>BufferedWriter</a:t>
            </a:r>
            <a:endParaRPr lang="de-DE" sz="2400" b="1" dirty="0">
              <a:latin typeface="Montserrat" panose="02000505000000020004" pitchFamily="2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9704EBD-13B4-42A3-9475-49FCC67F877E}"/>
              </a:ext>
            </a:extLst>
          </p:cNvPr>
          <p:cNvSpPr txBox="1"/>
          <p:nvPr/>
        </p:nvSpPr>
        <p:spPr>
          <a:xfrm>
            <a:off x="987989" y="5362887"/>
            <a:ext cx="778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Optimierung von Schreib- und Lesevorgängen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BFE086-478C-4BDE-92E4-7ADDA78A8ACB}"/>
              </a:ext>
            </a:extLst>
          </p:cNvPr>
          <p:cNvSpPr txBox="1"/>
          <p:nvPr/>
        </p:nvSpPr>
        <p:spPr>
          <a:xfrm>
            <a:off x="987989" y="5757512"/>
            <a:ext cx="6295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Ermöglichen zeilenweise zu arbeiten</a:t>
            </a:r>
          </a:p>
        </p:txBody>
      </p:sp>
    </p:spTree>
    <p:extLst>
      <p:ext uri="{BB962C8B-B14F-4D97-AF65-F5344CB8AC3E}">
        <p14:creationId xmlns:p14="http://schemas.microsoft.com/office/powerpoint/2010/main" val="375164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40E6B6F-3CFC-4B78-9D1C-15D2831FB372}"/>
              </a:ext>
            </a:extLst>
          </p:cNvPr>
          <p:cNvSpPr/>
          <p:nvPr/>
        </p:nvSpPr>
        <p:spPr>
          <a:xfrm>
            <a:off x="326074" y="1326183"/>
            <a:ext cx="6680289" cy="3492841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3365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Einige Klassen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CA9860D-A670-4E3F-8D8A-2C1C4B35F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552" y="1596119"/>
            <a:ext cx="5904783" cy="305939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CD76BB62-D980-4BE5-9601-6A0A8B888A81}"/>
              </a:ext>
            </a:extLst>
          </p:cNvPr>
          <p:cNvSpPr txBox="1"/>
          <p:nvPr/>
        </p:nvSpPr>
        <p:spPr>
          <a:xfrm>
            <a:off x="743110" y="4925446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latin typeface="Montserrat" panose="02000505000000020004" pitchFamily="2" charset="0"/>
              </a:rPr>
              <a:t>PrintWriter</a:t>
            </a:r>
            <a:endParaRPr lang="de-DE" sz="2400" b="1" dirty="0">
              <a:latin typeface="Montserrat" panose="02000505000000020004" pitchFamily="2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9704EBD-13B4-42A3-9475-49FCC67F877E}"/>
              </a:ext>
            </a:extLst>
          </p:cNvPr>
          <p:cNvSpPr txBox="1"/>
          <p:nvPr/>
        </p:nvSpPr>
        <p:spPr>
          <a:xfrm>
            <a:off x="987989" y="5362887"/>
            <a:ext cx="908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Ausgabe von verschiedenen Datentypen in Textformat</a:t>
            </a:r>
          </a:p>
        </p:txBody>
      </p:sp>
    </p:spTree>
    <p:extLst>
      <p:ext uri="{BB962C8B-B14F-4D97-AF65-F5344CB8AC3E}">
        <p14:creationId xmlns:p14="http://schemas.microsoft.com/office/powerpoint/2010/main" val="1464547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2575646" y="2551837"/>
            <a:ext cx="70407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Serialisierung von </a:t>
            </a:r>
          </a:p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Objekten</a:t>
            </a:r>
          </a:p>
        </p:txBody>
      </p:sp>
    </p:spTree>
    <p:extLst>
      <p:ext uri="{BB962C8B-B14F-4D97-AF65-F5344CB8AC3E}">
        <p14:creationId xmlns:p14="http://schemas.microsoft.com/office/powerpoint/2010/main" val="3981029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6282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Serialisierung von Objekten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498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Abspeicherung im Binärformat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2C6725A-82A3-4242-B215-0F78722B6485}"/>
              </a:ext>
            </a:extLst>
          </p:cNvPr>
          <p:cNvSpPr txBox="1"/>
          <p:nvPr/>
        </p:nvSpPr>
        <p:spPr>
          <a:xfrm>
            <a:off x="1171645" y="4299073"/>
            <a:ext cx="4527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Speichern eines Objektes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7CA1DD6-E0ED-42DB-8BE5-51938058C6F7}"/>
              </a:ext>
            </a:extLst>
          </p:cNvPr>
          <p:cNvSpPr txBox="1"/>
          <p:nvPr/>
        </p:nvSpPr>
        <p:spPr>
          <a:xfrm>
            <a:off x="753350" y="3837408"/>
            <a:ext cx="5219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Serialisierung &amp; Deserialisierung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66671A-00AF-43C6-BED5-1DDA82CF642E}"/>
              </a:ext>
            </a:extLst>
          </p:cNvPr>
          <p:cNvSpPr txBox="1"/>
          <p:nvPr/>
        </p:nvSpPr>
        <p:spPr>
          <a:xfrm>
            <a:off x="1154486" y="2492315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Persistenz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2015673"/>
            <a:ext cx="8175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Objekten können in Dateien abgespeichert werden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57E733F-96AA-47D4-AB9D-1A0D1CAE7CED}"/>
              </a:ext>
            </a:extLst>
          </p:cNvPr>
          <p:cNvSpPr txBox="1"/>
          <p:nvPr/>
        </p:nvSpPr>
        <p:spPr>
          <a:xfrm>
            <a:off x="1171645" y="2886727"/>
            <a:ext cx="9752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Attribute / Instanzvariablen werden in Bytes umgewandelt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1486A2D-AF2F-4752-96AA-AA73F0B7C409}"/>
              </a:ext>
            </a:extLst>
          </p:cNvPr>
          <p:cNvSpPr txBox="1"/>
          <p:nvPr/>
        </p:nvSpPr>
        <p:spPr>
          <a:xfrm>
            <a:off x="1171645" y="4760738"/>
            <a:ext cx="3993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Objekt rekonstruieren</a:t>
            </a:r>
          </a:p>
        </p:txBody>
      </p:sp>
    </p:spTree>
    <p:extLst>
      <p:ext uri="{BB962C8B-B14F-4D97-AF65-F5344CB8AC3E}">
        <p14:creationId xmlns:p14="http://schemas.microsoft.com/office/powerpoint/2010/main" val="3083639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4496865" y="2967335"/>
            <a:ext cx="3198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4240037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6282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Serialisierung von Objekten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498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Abspeicherung im Binärformat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2C6725A-82A3-4242-B215-0F78722B6485}"/>
              </a:ext>
            </a:extLst>
          </p:cNvPr>
          <p:cNvSpPr txBox="1"/>
          <p:nvPr/>
        </p:nvSpPr>
        <p:spPr>
          <a:xfrm>
            <a:off x="1171645" y="4299073"/>
            <a:ext cx="5759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Interface besitzt keine Methoden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7CA1DD6-E0ED-42DB-8BE5-51938058C6F7}"/>
              </a:ext>
            </a:extLst>
          </p:cNvPr>
          <p:cNvSpPr txBox="1"/>
          <p:nvPr/>
        </p:nvSpPr>
        <p:spPr>
          <a:xfrm>
            <a:off x="753350" y="3837408"/>
            <a:ext cx="3496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Interface </a:t>
            </a:r>
            <a:r>
              <a:rPr lang="de-DE" sz="2400" b="1" dirty="0" err="1">
                <a:latin typeface="Montserrat" panose="02000505000000020004" pitchFamily="2" charset="0"/>
              </a:rPr>
              <a:t>Serializable</a:t>
            </a:r>
            <a:endParaRPr lang="de-DE" sz="2400" b="1" dirty="0">
              <a:latin typeface="Montserrat" panose="02000505000000020004" pitchFamily="2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66671A-00AF-43C6-BED5-1DDA82CF642E}"/>
              </a:ext>
            </a:extLst>
          </p:cNvPr>
          <p:cNvSpPr txBox="1"/>
          <p:nvPr/>
        </p:nvSpPr>
        <p:spPr>
          <a:xfrm>
            <a:off x="1154486" y="2492315"/>
            <a:ext cx="4652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Objekte ein- und auslesen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2015673"/>
            <a:ext cx="6930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latin typeface="Montserrat" panose="02000505000000020004" pitchFamily="2" charset="0"/>
              </a:rPr>
              <a:t>ObjectInputStream</a:t>
            </a:r>
            <a:r>
              <a:rPr lang="de-DE" sz="2400" b="1" dirty="0">
                <a:latin typeface="Montserrat" panose="02000505000000020004" pitchFamily="2" charset="0"/>
              </a:rPr>
              <a:t> &amp; </a:t>
            </a:r>
            <a:r>
              <a:rPr lang="de-DE" sz="2400" b="1" dirty="0" err="1">
                <a:latin typeface="Montserrat" panose="02000505000000020004" pitchFamily="2" charset="0"/>
              </a:rPr>
              <a:t>ObjectOutputStream</a:t>
            </a:r>
            <a:endParaRPr lang="de-DE" sz="2400" b="1" dirty="0">
              <a:latin typeface="Montserrat" panose="02000505000000020004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57E733F-96AA-47D4-AB9D-1A0D1CAE7CED}"/>
              </a:ext>
            </a:extLst>
          </p:cNvPr>
          <p:cNvSpPr txBox="1"/>
          <p:nvPr/>
        </p:nvSpPr>
        <p:spPr>
          <a:xfrm>
            <a:off x="1171645" y="2886727"/>
            <a:ext cx="735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Klasse des Objektes muss </a:t>
            </a:r>
            <a:r>
              <a:rPr lang="de-DE" sz="2400" dirty="0" err="1">
                <a:latin typeface="Montserrat" panose="02000505000000020004" pitchFamily="2" charset="0"/>
              </a:rPr>
              <a:t>serialisierbar</a:t>
            </a:r>
            <a:r>
              <a:rPr lang="de-DE" sz="2400" dirty="0">
                <a:latin typeface="Montserrat" panose="02000505000000020004" pitchFamily="2" charset="0"/>
              </a:rPr>
              <a:t> sein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1486A2D-AF2F-4752-96AA-AA73F0B7C409}"/>
              </a:ext>
            </a:extLst>
          </p:cNvPr>
          <p:cNvSpPr txBox="1"/>
          <p:nvPr/>
        </p:nvSpPr>
        <p:spPr>
          <a:xfrm>
            <a:off x="1171645" y="4760738"/>
            <a:ext cx="9403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Klassen der referenzierten Objekte müssen das Interface</a:t>
            </a:r>
          </a:p>
          <a:p>
            <a:r>
              <a:rPr lang="de-DE" sz="2400" dirty="0">
                <a:latin typeface="Montserrat" panose="02000505000000020004" pitchFamily="2" charset="0"/>
              </a:rPr>
              <a:t>Ebenfalls implementieren</a:t>
            </a:r>
          </a:p>
        </p:txBody>
      </p:sp>
    </p:spTree>
    <p:extLst>
      <p:ext uri="{BB962C8B-B14F-4D97-AF65-F5344CB8AC3E}">
        <p14:creationId xmlns:p14="http://schemas.microsoft.com/office/powerpoint/2010/main" val="174830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6282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Serialisierung von Objekten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498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Abspeicherung im Binärformat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66671A-00AF-43C6-BED5-1DDA82CF642E}"/>
              </a:ext>
            </a:extLst>
          </p:cNvPr>
          <p:cNvSpPr txBox="1"/>
          <p:nvPr/>
        </p:nvSpPr>
        <p:spPr>
          <a:xfrm>
            <a:off x="1171645" y="2503892"/>
            <a:ext cx="7109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Klasse muss Zugriff auf parameterlosen </a:t>
            </a:r>
          </a:p>
          <a:p>
            <a:r>
              <a:rPr lang="de-DE" sz="2400" dirty="0">
                <a:latin typeface="Montserrat" panose="02000505000000020004" pitchFamily="2" charset="0"/>
              </a:rPr>
              <a:t>Konstruktor der ersten nicht </a:t>
            </a:r>
            <a:r>
              <a:rPr lang="de-DE" sz="2400" dirty="0" err="1">
                <a:latin typeface="Montserrat" panose="02000505000000020004" pitchFamily="2" charset="0"/>
              </a:rPr>
              <a:t>serialisierbaren</a:t>
            </a:r>
            <a:r>
              <a:rPr lang="de-DE" sz="2400" dirty="0">
                <a:latin typeface="Montserrat" panose="02000505000000020004" pitchFamily="2" charset="0"/>
              </a:rPr>
              <a:t> </a:t>
            </a:r>
          </a:p>
          <a:p>
            <a:r>
              <a:rPr lang="de-DE" sz="2400" dirty="0">
                <a:latin typeface="Montserrat" panose="02000505000000020004" pitchFamily="2" charset="0"/>
              </a:rPr>
              <a:t>Superklasse besitzen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2015673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Voraussetzung: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EE5372-ABC2-4911-9EBF-2BA493F404A9}"/>
              </a:ext>
            </a:extLst>
          </p:cNvPr>
          <p:cNvSpPr/>
          <p:nvPr/>
        </p:nvSpPr>
        <p:spPr>
          <a:xfrm>
            <a:off x="9022809" y="5667998"/>
            <a:ext cx="2736254" cy="8841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00505000000020004" pitchFamily="2" charset="0"/>
              </a:rPr>
              <a:t>KlasseC</a:t>
            </a: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280559D-7C4B-4618-86B1-DA5153273979}"/>
              </a:ext>
            </a:extLst>
          </p:cNvPr>
          <p:cNvSpPr/>
          <p:nvPr/>
        </p:nvSpPr>
        <p:spPr>
          <a:xfrm>
            <a:off x="9022809" y="3668329"/>
            <a:ext cx="2736254" cy="8841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00505000000020004" pitchFamily="2" charset="0"/>
              </a:rPr>
              <a:t>KlasseB</a:t>
            </a: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  <a:latin typeface="Montserrat" panose="02000505000000020004" pitchFamily="2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00F7042-64F0-4DD2-9EE5-F8C13E5A6E60}"/>
              </a:ext>
            </a:extLst>
          </p:cNvPr>
          <p:cNvCxnSpPr>
            <a:stCxn id="12" idx="0"/>
            <a:endCxn id="15" idx="2"/>
          </p:cNvCxnSpPr>
          <p:nvPr/>
        </p:nvCxnSpPr>
        <p:spPr>
          <a:xfrm flipV="1">
            <a:off x="10390936" y="4552435"/>
            <a:ext cx="0" cy="1115563"/>
          </a:xfrm>
          <a:prstGeom prst="straightConnector1">
            <a:avLst/>
          </a:prstGeom>
          <a:ln w="762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9EC8C8DC-1AE9-46B7-9E9C-61C891493690}"/>
              </a:ext>
            </a:extLst>
          </p:cNvPr>
          <p:cNvSpPr/>
          <p:nvPr/>
        </p:nvSpPr>
        <p:spPr>
          <a:xfrm>
            <a:off x="9022809" y="1677735"/>
            <a:ext cx="2736254" cy="8841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2000505000000020004" pitchFamily="2" charset="0"/>
              </a:rPr>
              <a:t>KlasseA</a:t>
            </a: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  <a:latin typeface="Montserrat" panose="02000505000000020004" pitchFamily="2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79BFE50-E45E-443F-A05B-DBA54B729255}"/>
              </a:ext>
            </a:extLst>
          </p:cNvPr>
          <p:cNvCxnSpPr>
            <a:endCxn id="17" idx="2"/>
          </p:cNvCxnSpPr>
          <p:nvPr/>
        </p:nvCxnSpPr>
        <p:spPr>
          <a:xfrm flipV="1">
            <a:off x="10390936" y="2561841"/>
            <a:ext cx="0" cy="1115563"/>
          </a:xfrm>
          <a:prstGeom prst="straightConnector1">
            <a:avLst/>
          </a:prstGeom>
          <a:ln w="762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959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2920291" y="2967335"/>
            <a:ext cx="6351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 err="1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serialVersionUID</a:t>
            </a:r>
            <a:endParaRPr lang="de-DE" sz="5400" dirty="0">
              <a:solidFill>
                <a:schemeClr val="bg1">
                  <a:lumMod val="85000"/>
                </a:schemeClr>
              </a:solidFill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18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3836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Montserrat ExtraBold" panose="00000900000000000000" pitchFamily="2" charset="0"/>
              </a:rPr>
              <a:t>serialVersionUID</a:t>
            </a:r>
            <a:endParaRPr lang="de-DE" sz="3200" dirty="0">
              <a:latin typeface="Montserrat ExtraBold" panose="00000900000000000000" pitchFamily="2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6715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Jedes Objekt erhält eine Versionsnummer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7CA1DD6-E0ED-42DB-8BE5-51938058C6F7}"/>
              </a:ext>
            </a:extLst>
          </p:cNvPr>
          <p:cNvSpPr txBox="1"/>
          <p:nvPr/>
        </p:nvSpPr>
        <p:spPr>
          <a:xfrm>
            <a:off x="753350" y="3577058"/>
            <a:ext cx="11288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Laufzeitsystem erzeugt Versionsnummer, falls keine angegeben wurde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66671A-00AF-43C6-BED5-1DDA82CF642E}"/>
              </a:ext>
            </a:extLst>
          </p:cNvPr>
          <p:cNvSpPr txBox="1"/>
          <p:nvPr/>
        </p:nvSpPr>
        <p:spPr>
          <a:xfrm>
            <a:off x="1154486" y="2492315"/>
            <a:ext cx="7391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Attribute entfernen führt zu einem Problem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2015673"/>
            <a:ext cx="956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Serialisierte Objekte müssen mit der Klasse kompatibel sein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57E733F-96AA-47D4-AB9D-1A0D1CAE7CED}"/>
              </a:ext>
            </a:extLst>
          </p:cNvPr>
          <p:cNvSpPr txBox="1"/>
          <p:nvPr/>
        </p:nvSpPr>
        <p:spPr>
          <a:xfrm>
            <a:off x="1171645" y="2886727"/>
            <a:ext cx="6248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Attribut hinzufügen ist kein Problem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C8A612-23FA-4A4E-A9E1-C8BE3CDA5FD2}"/>
              </a:ext>
            </a:extLst>
          </p:cNvPr>
          <p:cNvSpPr txBox="1"/>
          <p:nvPr/>
        </p:nvSpPr>
        <p:spPr>
          <a:xfrm>
            <a:off x="705914" y="4430968"/>
            <a:ext cx="3996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Eigene Versionsnummer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3977C68-A0A2-433D-B3B4-887BCE82FCFE}"/>
              </a:ext>
            </a:extLst>
          </p:cNvPr>
          <p:cNvSpPr txBox="1"/>
          <p:nvPr/>
        </p:nvSpPr>
        <p:spPr>
          <a:xfrm>
            <a:off x="1154486" y="4892633"/>
            <a:ext cx="7521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private </a:t>
            </a:r>
            <a:r>
              <a:rPr lang="de-DE" sz="2400" dirty="0" err="1">
                <a:latin typeface="Montserrat" panose="02000505000000020004" pitchFamily="2" charset="0"/>
              </a:rPr>
              <a:t>static</a:t>
            </a:r>
            <a:r>
              <a:rPr lang="de-DE" sz="2400" dirty="0">
                <a:latin typeface="Montserrat" panose="02000505000000020004" pitchFamily="2" charset="0"/>
              </a:rPr>
              <a:t> final </a:t>
            </a:r>
            <a:r>
              <a:rPr lang="de-DE" sz="2400" dirty="0" err="1">
                <a:latin typeface="Montserrat" panose="02000505000000020004" pitchFamily="2" charset="0"/>
              </a:rPr>
              <a:t>long</a:t>
            </a:r>
            <a:r>
              <a:rPr lang="de-DE" sz="2400" dirty="0">
                <a:latin typeface="Montserrat" panose="02000505000000020004" pitchFamily="2" charset="0"/>
              </a:rPr>
              <a:t> </a:t>
            </a:r>
            <a:r>
              <a:rPr lang="de-DE" sz="2400" dirty="0" err="1">
                <a:latin typeface="Montserrat" panose="02000505000000020004" pitchFamily="2" charset="0"/>
              </a:rPr>
              <a:t>serialVersionUID</a:t>
            </a:r>
            <a:r>
              <a:rPr lang="de-DE" sz="2400" dirty="0">
                <a:latin typeface="Montserrat" panose="02000505000000020004" pitchFamily="2" charset="0"/>
              </a:rPr>
              <a:t> = 1L;</a:t>
            </a:r>
          </a:p>
        </p:txBody>
      </p:sp>
    </p:spTree>
    <p:extLst>
      <p:ext uri="{BB962C8B-B14F-4D97-AF65-F5344CB8AC3E}">
        <p14:creationId xmlns:p14="http://schemas.microsoft.com/office/powerpoint/2010/main" val="4079204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4302099" y="2967335"/>
            <a:ext cx="3587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Übungen</a:t>
            </a:r>
          </a:p>
        </p:txBody>
      </p:sp>
    </p:spTree>
    <p:extLst>
      <p:ext uri="{BB962C8B-B14F-4D97-AF65-F5344CB8AC3E}">
        <p14:creationId xmlns:p14="http://schemas.microsoft.com/office/powerpoint/2010/main" val="3607252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4496865" y="2967335"/>
            <a:ext cx="3198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714185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753876" y="2967335"/>
            <a:ext cx="4684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Vielen Dank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ECD1459-D2C8-4D1B-8390-9670FC3E323F}"/>
              </a:ext>
            </a:extLst>
          </p:cNvPr>
          <p:cNvSpPr txBox="1"/>
          <p:nvPr/>
        </p:nvSpPr>
        <p:spPr>
          <a:xfrm>
            <a:off x="5165298" y="3779631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i="1" dirty="0">
                <a:solidFill>
                  <a:schemeClr val="bg1">
                    <a:lumMod val="85000"/>
                  </a:schemeClr>
                </a:solidFill>
                <a:latin typeface="Montserrat" panose="02000505000000020004" pitchFamily="2" charset="0"/>
              </a:rPr>
              <a:t>Feedback?</a:t>
            </a:r>
          </a:p>
        </p:txBody>
      </p:sp>
    </p:spTree>
    <p:extLst>
      <p:ext uri="{BB962C8B-B14F-4D97-AF65-F5344CB8AC3E}">
        <p14:creationId xmlns:p14="http://schemas.microsoft.com/office/powerpoint/2010/main" val="3404513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4924045" y="2967335"/>
            <a:ext cx="2343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1622254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571130" y="2967335"/>
            <a:ext cx="5049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Datenströme</a:t>
            </a:r>
          </a:p>
        </p:txBody>
      </p:sp>
    </p:spTree>
    <p:extLst>
      <p:ext uri="{BB962C8B-B14F-4D97-AF65-F5344CB8AC3E}">
        <p14:creationId xmlns:p14="http://schemas.microsoft.com/office/powerpoint/2010/main" val="3201527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3065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Datenströme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783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Folge von Bytes, die von Quelle zur Senke fließen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2C6725A-82A3-4242-B215-0F78722B6485}"/>
              </a:ext>
            </a:extLst>
          </p:cNvPr>
          <p:cNvSpPr txBox="1"/>
          <p:nvPr/>
        </p:nvSpPr>
        <p:spPr>
          <a:xfrm>
            <a:off x="1171645" y="3784345"/>
            <a:ext cx="5897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System.in, </a:t>
            </a:r>
            <a:r>
              <a:rPr lang="de-DE" sz="2400" dirty="0" err="1">
                <a:latin typeface="Montserrat" panose="02000505000000020004" pitchFamily="2" charset="0"/>
              </a:rPr>
              <a:t>System.out</a:t>
            </a:r>
            <a:r>
              <a:rPr lang="de-DE" sz="2400" dirty="0">
                <a:latin typeface="Montserrat" panose="02000505000000020004" pitchFamily="2" charset="0"/>
              </a:rPr>
              <a:t>, </a:t>
            </a:r>
            <a:r>
              <a:rPr lang="de-DE" sz="2400" dirty="0" err="1">
                <a:latin typeface="Montserrat" panose="02000505000000020004" pitchFamily="2" charset="0"/>
              </a:rPr>
              <a:t>System.err</a:t>
            </a:r>
            <a:endParaRPr lang="de-DE" sz="2400" dirty="0">
              <a:latin typeface="Montserrat" panose="02000505000000020004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7CA1DD6-E0ED-42DB-8BE5-51938058C6F7}"/>
              </a:ext>
            </a:extLst>
          </p:cNvPr>
          <p:cNvSpPr txBox="1"/>
          <p:nvPr/>
        </p:nvSpPr>
        <p:spPr>
          <a:xfrm>
            <a:off x="753350" y="3322680"/>
            <a:ext cx="3639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Standarddatenströme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66671A-00AF-43C6-BED5-1DDA82CF642E}"/>
              </a:ext>
            </a:extLst>
          </p:cNvPr>
          <p:cNvSpPr txBox="1"/>
          <p:nvPr/>
        </p:nvSpPr>
        <p:spPr>
          <a:xfrm>
            <a:off x="1154486" y="2492315"/>
            <a:ext cx="2547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Paket java.io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2015673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Klassen zur Dateiverarbeitung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9A0927E-2C57-49D3-BC2D-3BB76F650F5A}"/>
              </a:ext>
            </a:extLst>
          </p:cNvPr>
          <p:cNvSpPr txBox="1"/>
          <p:nvPr/>
        </p:nvSpPr>
        <p:spPr>
          <a:xfrm>
            <a:off x="1171645" y="4260987"/>
            <a:ext cx="4826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Können umgelenkt werden</a:t>
            </a:r>
          </a:p>
        </p:txBody>
      </p:sp>
    </p:spTree>
    <p:extLst>
      <p:ext uri="{BB962C8B-B14F-4D97-AF65-F5344CB8AC3E}">
        <p14:creationId xmlns:p14="http://schemas.microsoft.com/office/powerpoint/2010/main" val="2869972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705768" y="2967335"/>
            <a:ext cx="10780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Byteweise Ein- und Ausgabe</a:t>
            </a:r>
          </a:p>
        </p:txBody>
      </p:sp>
    </p:spTree>
    <p:extLst>
      <p:ext uri="{BB962C8B-B14F-4D97-AF65-F5344CB8AC3E}">
        <p14:creationId xmlns:p14="http://schemas.microsoft.com/office/powerpoint/2010/main" val="941181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6457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Byteweise Ein- und Ausgabe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4001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Dateneinheit Byte (8 Bit)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2C6725A-82A3-4242-B215-0F78722B6485}"/>
              </a:ext>
            </a:extLst>
          </p:cNvPr>
          <p:cNvSpPr txBox="1"/>
          <p:nvPr/>
        </p:nvSpPr>
        <p:spPr>
          <a:xfrm>
            <a:off x="1171645" y="4299073"/>
            <a:ext cx="9307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Datenströme müssen immer selbst geschlossen werden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7CA1DD6-E0ED-42DB-8BE5-51938058C6F7}"/>
              </a:ext>
            </a:extLst>
          </p:cNvPr>
          <p:cNvSpPr txBox="1"/>
          <p:nvPr/>
        </p:nvSpPr>
        <p:spPr>
          <a:xfrm>
            <a:off x="753350" y="3837408"/>
            <a:ext cx="5702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Konstruktoren öffnen Datenströme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66671A-00AF-43C6-BED5-1DDA82CF642E}"/>
              </a:ext>
            </a:extLst>
          </p:cNvPr>
          <p:cNvSpPr txBox="1"/>
          <p:nvPr/>
        </p:nvSpPr>
        <p:spPr>
          <a:xfrm>
            <a:off x="1154486" y="2492315"/>
            <a:ext cx="910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Methoden zum Öffnen und Schließen von Byteströmen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2015673"/>
            <a:ext cx="7218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Superklasse ist </a:t>
            </a:r>
            <a:r>
              <a:rPr lang="de-DE" sz="2400" b="1" dirty="0" err="1">
                <a:latin typeface="Montserrat" panose="02000505000000020004" pitchFamily="2" charset="0"/>
              </a:rPr>
              <a:t>InputStream</a:t>
            </a:r>
            <a:r>
              <a:rPr lang="de-DE" sz="2400" b="1" dirty="0">
                <a:latin typeface="Montserrat" panose="02000505000000020004" pitchFamily="2" charset="0"/>
              </a:rPr>
              <a:t> &amp; </a:t>
            </a:r>
            <a:r>
              <a:rPr lang="de-DE" sz="2400" b="1" dirty="0" err="1">
                <a:latin typeface="Montserrat" panose="02000505000000020004" pitchFamily="2" charset="0"/>
              </a:rPr>
              <a:t>OutputStream</a:t>
            </a:r>
            <a:endParaRPr lang="de-DE" sz="2400" b="1" dirty="0">
              <a:latin typeface="Montserrat" panose="02000505000000020004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57E733F-96AA-47D4-AB9D-1A0D1CAE7CED}"/>
              </a:ext>
            </a:extLst>
          </p:cNvPr>
          <p:cNvSpPr txBox="1"/>
          <p:nvPr/>
        </p:nvSpPr>
        <p:spPr>
          <a:xfrm>
            <a:off x="1171645" y="2886727"/>
            <a:ext cx="7906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Methoden zum Lesen und Schreiben von Bytes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1486A2D-AF2F-4752-96AA-AA73F0B7C409}"/>
              </a:ext>
            </a:extLst>
          </p:cNvPr>
          <p:cNvSpPr txBox="1"/>
          <p:nvPr/>
        </p:nvSpPr>
        <p:spPr>
          <a:xfrm>
            <a:off x="1171645" y="4760738"/>
            <a:ext cx="7013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Nach allen Lese- und Schreiboperationen</a:t>
            </a:r>
          </a:p>
        </p:txBody>
      </p:sp>
    </p:spTree>
    <p:extLst>
      <p:ext uri="{BB962C8B-B14F-4D97-AF65-F5344CB8AC3E}">
        <p14:creationId xmlns:p14="http://schemas.microsoft.com/office/powerpoint/2010/main" val="2564941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490138" y="2551837"/>
            <a:ext cx="112117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Einige Klassen zur </a:t>
            </a:r>
          </a:p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byteweisen Ein- und Ausgabe</a:t>
            </a:r>
          </a:p>
        </p:txBody>
      </p:sp>
    </p:spTree>
    <p:extLst>
      <p:ext uri="{BB962C8B-B14F-4D97-AF65-F5344CB8AC3E}">
        <p14:creationId xmlns:p14="http://schemas.microsoft.com/office/powerpoint/2010/main" val="663935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40E6B6F-3CFC-4B78-9D1C-15D2831FB372}"/>
              </a:ext>
            </a:extLst>
          </p:cNvPr>
          <p:cNvSpPr/>
          <p:nvPr/>
        </p:nvSpPr>
        <p:spPr>
          <a:xfrm>
            <a:off x="326074" y="1326183"/>
            <a:ext cx="6680289" cy="3492841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3365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Einige Klassen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CA9860D-A670-4E3F-8D8A-2C1C4B35F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38" y="1596119"/>
            <a:ext cx="6218211" cy="305939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BF7D400-610B-4EA4-9EAA-0B5D3284AD57}"/>
              </a:ext>
            </a:extLst>
          </p:cNvPr>
          <p:cNvSpPr txBox="1"/>
          <p:nvPr/>
        </p:nvSpPr>
        <p:spPr>
          <a:xfrm>
            <a:off x="613838" y="5070152"/>
            <a:ext cx="5907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latin typeface="Montserrat" panose="02000505000000020004" pitchFamily="2" charset="0"/>
              </a:rPr>
              <a:t>FileInputStream</a:t>
            </a:r>
            <a:r>
              <a:rPr lang="de-DE" sz="2400" b="1" dirty="0">
                <a:latin typeface="Montserrat" panose="02000505000000020004" pitchFamily="2" charset="0"/>
              </a:rPr>
              <a:t> &amp; </a:t>
            </a:r>
            <a:r>
              <a:rPr lang="de-DE" sz="2400" b="1" dirty="0" err="1">
                <a:latin typeface="Montserrat" panose="02000505000000020004" pitchFamily="2" charset="0"/>
              </a:rPr>
              <a:t>FileOutputStream</a:t>
            </a:r>
            <a:endParaRPr lang="de-DE" sz="2400" b="1" dirty="0">
              <a:latin typeface="Montserrat" panose="02000505000000020004" pitchFamily="2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F34F4BD-3389-42CA-90B2-0257369F6BC7}"/>
              </a:ext>
            </a:extLst>
          </p:cNvPr>
          <p:cNvSpPr txBox="1"/>
          <p:nvPr/>
        </p:nvSpPr>
        <p:spPr>
          <a:xfrm>
            <a:off x="921376" y="5531817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Zugriff auf Dateien</a:t>
            </a:r>
          </a:p>
        </p:txBody>
      </p:sp>
    </p:spTree>
    <p:extLst>
      <p:ext uri="{BB962C8B-B14F-4D97-AF65-F5344CB8AC3E}">
        <p14:creationId xmlns:p14="http://schemas.microsoft.com/office/powerpoint/2010/main" val="3674158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Breitbild</PresentationFormat>
  <Paragraphs>95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Montserrat</vt:lpstr>
      <vt:lpstr>Montserrat ExtraBold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Aleks</dc:creator>
  <cp:lastModifiedBy>Aleks</cp:lastModifiedBy>
  <cp:revision>301</cp:revision>
  <dcterms:created xsi:type="dcterms:W3CDTF">2021-10-18T16:33:05Z</dcterms:created>
  <dcterms:modified xsi:type="dcterms:W3CDTF">2021-11-25T14:49:32Z</dcterms:modified>
</cp:coreProperties>
</file>