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5" r:id="rId3"/>
    <p:sldId id="295" r:id="rId4"/>
    <p:sldId id="296" r:id="rId5"/>
    <p:sldId id="403" r:id="rId6"/>
    <p:sldId id="390" r:id="rId7"/>
    <p:sldId id="405" r:id="rId8"/>
    <p:sldId id="406" r:id="rId9"/>
    <p:sldId id="391" r:id="rId10"/>
    <p:sldId id="407" r:id="rId11"/>
    <p:sldId id="408" r:id="rId12"/>
    <p:sldId id="393" r:id="rId13"/>
    <p:sldId id="409" r:id="rId14"/>
    <p:sldId id="394" r:id="rId15"/>
    <p:sldId id="410" r:id="rId16"/>
    <p:sldId id="395" r:id="rId17"/>
    <p:sldId id="411" r:id="rId18"/>
    <p:sldId id="396" r:id="rId19"/>
    <p:sldId id="412" r:id="rId20"/>
    <p:sldId id="397" r:id="rId21"/>
    <p:sldId id="413" r:id="rId22"/>
    <p:sldId id="414" r:id="rId23"/>
    <p:sldId id="415" r:id="rId24"/>
    <p:sldId id="416" r:id="rId25"/>
    <p:sldId id="398" r:id="rId26"/>
    <p:sldId id="399" r:id="rId27"/>
    <p:sldId id="417" r:id="rId28"/>
    <p:sldId id="400" r:id="rId29"/>
    <p:sldId id="418" r:id="rId30"/>
    <p:sldId id="401" r:id="rId31"/>
    <p:sldId id="419" r:id="rId32"/>
    <p:sldId id="420" r:id="rId33"/>
    <p:sldId id="300" r:id="rId34"/>
    <p:sldId id="293" r:id="rId35"/>
    <p:sldId id="294" r:id="rId3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ks" initials="A" lastIdx="1" clrIdx="0">
    <p:extLst>
      <p:ext uri="{19B8F6BF-5375-455C-9EA6-DF929625EA0E}">
        <p15:presenceInfo xmlns:p15="http://schemas.microsoft.com/office/powerpoint/2012/main" userId="Alek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FFFFF"/>
    <a:srgbClr val="404040"/>
    <a:srgbClr val="EAEAEA"/>
    <a:srgbClr val="D9D9D9"/>
    <a:srgbClr val="C678DD"/>
    <a:srgbClr val="000000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0" autoAdjust="0"/>
    <p:restoredTop sz="97402" autoAdjust="0"/>
  </p:normalViewPr>
  <p:slideViewPr>
    <p:cSldViewPr snapToGrid="0">
      <p:cViewPr varScale="1">
        <p:scale>
          <a:sx n="158" d="100"/>
          <a:sy n="158" d="100"/>
        </p:scale>
        <p:origin x="15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32801-27A8-4E4F-9D75-8A0A0E8C5D17}" type="datetimeFigureOut">
              <a:rPr lang="de-DE" smtClean="0"/>
              <a:t>02.12.2021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26FAE-1383-4050-8ED5-B7811A3384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358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FD7D2-1753-43B6-97C9-3925DFE8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FCD95-FC75-4092-9032-AED6B7AB3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9BD24-6BD7-4EDE-B418-D5A34B1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5D587-3809-4DE0-B5B0-A4947455DE1A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77F885-7402-41F4-AFAF-A0E7DD858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4F0D9-FAEE-4365-A775-1F9F3D46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082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84BC8-447B-47E7-853F-AE21B4D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047E95-1B97-4B29-9F12-CF795ABEB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EEDF83-E03B-4227-BA0C-B0595E50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C608E-79D8-4FEA-84F2-8CC46B8F8E1C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847C46-57D3-4DC2-8511-B7F036F9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EDFC4D-315F-4845-A1EF-1D412A9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723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152EBD-44D7-4B9A-94AD-16AA1DDB8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818E98-E423-4940-9798-7583B381A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8B9D08-D361-4316-8B64-3E676134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E623-C399-4180-A630-D7B7BCC81CC6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E6989-92E8-4F10-B85B-4E26C7D9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FADD1-6E4E-4972-A8AA-2FC946A97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0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3FC51-7E7A-44A8-A9CF-154A283C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750C80-F8A0-4CCE-A9A5-F31E2D111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EE24F0-7702-4786-B90C-EAF196E9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74143-CE36-4FA0-BADA-EE0DE94CC9CD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4C1D0B-15FB-4410-8ED1-D63D90B7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DD6771-AE13-4878-A558-335D5D39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123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E8DE5-60EC-4AF0-96D2-A00E74DE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57E698-CC09-48EA-9EA3-94E79A095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7721D9-C2ED-493B-AE52-06BC2D311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ED5A-00A1-4F04-9B63-8A36DF91DDD0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38A13-A48A-4545-A861-71981FBA0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3C2525-BB03-49B0-BC2B-FE8EAD0F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269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45133-2C97-4DFE-AE8C-5EDE2920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13638-1AAB-43AA-8D15-EECEFFE55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31E579-9924-42BD-9F75-83353567E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86D38EE-DCAA-4880-9C4F-B92114B60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9446F-15F8-43DB-A3EB-E30DAE7BD008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5B919A-703A-4F7A-B9AE-FCD4998F4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9C508-1EC2-4630-8DC5-400BD598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876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291053-321C-49CA-81A5-4BDB8BB79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EADC2-BF4F-4833-964C-A32F975A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8A424F-62E5-481E-A779-F5CD4C64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1219DB-51D4-4783-A6C0-A58B4AA62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D21DA2-7EE2-4431-86EB-F00DB6B85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B71847-C5CE-4ADB-97D3-28E47DEB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65646-C6E3-4F19-8A31-30DE8B91496B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5CF6175-9492-490A-9C3C-54E7A100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B4752A7-1953-4DA8-9BE6-DF284773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349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E3DFA-13CB-4C2E-BC78-A72CEE70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7DB01A9-9AEB-443D-8156-3C7B4AFB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64C2-8292-4C78-878A-4ED135A1CC6C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FC590E-B254-43A8-908A-6BC28FDE5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67E5C9-0A10-4BDA-98F4-A5B3654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699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D1D613-9022-49FD-BDE9-5163532D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A0AE-C107-439E-B0B4-A0D295D9AF25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239082-929E-4022-A7B2-EDF7C52A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2AB03E-0DA6-41DD-9F6A-E4AF9490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7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6F6C5-3BA8-4845-9095-21EFD3C9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5037D8-B294-4482-BA95-65EDD2B4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E6F866-ABAB-45ED-A54E-53F502BB4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A618B0-D2EC-4583-BAD0-8EBACBAB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6BCD6-BB1E-49DB-B1AF-6BF4520920C7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61D41-A689-480C-BA1D-651232D42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B63A56-BE84-406E-85E1-AD6E2C539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13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D416B-1D42-4799-AC2E-487767A8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C63607F-CAD4-4F61-8F07-7AADA5A5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F7F16D-9DDF-4A47-8964-5848DD86F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3B5EB5-2F1F-4F04-BA24-FC156A28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C6B8-848E-47C1-9FE8-2EC5A27B56AC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2ECFD-4367-46CF-8B8C-1ACE32AE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271B42-67F4-4763-A366-AE3FA095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1015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25B352-584E-4C27-93E7-DDE5B15C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90C612-CF1B-47CA-B192-4D72804D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407255-8F62-4B4B-B1FB-882646B05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954DD-0E75-4ACB-8BE5-FE7962960D72}" type="datetime1">
              <a:rPr lang="de-DE" smtClean="0"/>
              <a:t>02.12.2021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FD677-E67D-4ED1-99B9-4E967CC03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162E92-1B59-40B4-BD28-17A09E8A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0385-E613-43FC-8D6F-F4E892A30B6B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63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933497" y="2559050"/>
            <a:ext cx="1058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latin typeface="Montserrat ExtraBold" panose="00000900000000000000" pitchFamily="2" charset="0"/>
              </a:rPr>
              <a:t>Objektorientierte Programmentwicklung II - Tutorium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0FF9D8F-AEBD-4AEC-869E-00EDF504D917}"/>
              </a:ext>
            </a:extLst>
          </p:cNvPr>
          <p:cNvSpPr txBox="1"/>
          <p:nvPr/>
        </p:nvSpPr>
        <p:spPr>
          <a:xfrm>
            <a:off x="5721539" y="3198167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GUI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2EC3B39-E62A-4074-A9C8-10D6136E2876}"/>
              </a:ext>
            </a:extLst>
          </p:cNvPr>
          <p:cNvSpPr txBox="1"/>
          <p:nvPr/>
        </p:nvSpPr>
        <p:spPr>
          <a:xfrm>
            <a:off x="9283372" y="6426870"/>
            <a:ext cx="2850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bg1">
                    <a:lumMod val="75000"/>
                  </a:schemeClr>
                </a:solidFill>
                <a:latin typeface="Montserrat" panose="02000505000000020004" pitchFamily="2" charset="0"/>
              </a:rPr>
              <a:t>Aleksandr Maj | 02.12.2021</a:t>
            </a:r>
          </a:p>
        </p:txBody>
      </p:sp>
    </p:spTree>
    <p:extLst>
      <p:ext uri="{BB962C8B-B14F-4D97-AF65-F5344CB8AC3E}">
        <p14:creationId xmlns:p14="http://schemas.microsoft.com/office/powerpoint/2010/main" val="6324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431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Starten &amp; Beenden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92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Montserrat" panose="02000505000000020004" pitchFamily="2" charset="0"/>
              </a:rPr>
              <a:t>JFrame</a:t>
            </a:r>
            <a:r>
              <a:rPr lang="de-DE" sz="2400" dirty="0">
                <a:latin typeface="Montserrat" panose="02000505000000020004" pitchFamily="2" charset="0"/>
              </a:rPr>
              <a:t> fasst alle Komponenten zusammen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625463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Programm beenden durch Schließen des Fensters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750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Komponenten arbeiten kontinuierlich weiter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709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Main-Methode erzeugt Objekt dieser Klasse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26142C-BEC2-477A-8329-03248D747014}"/>
              </a:ext>
            </a:extLst>
          </p:cNvPr>
          <p:cNvSpPr txBox="1"/>
          <p:nvPr/>
        </p:nvSpPr>
        <p:spPr>
          <a:xfrm>
            <a:off x="1154486" y="2943903"/>
            <a:ext cx="630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Programm wird nicht sofort beendet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72A9BB7-52FE-4F50-82D5-2F24A7A1A06D}"/>
              </a:ext>
            </a:extLst>
          </p:cNvPr>
          <p:cNvSpPr/>
          <p:nvPr/>
        </p:nvSpPr>
        <p:spPr>
          <a:xfrm>
            <a:off x="1" y="4102105"/>
            <a:ext cx="12192000" cy="276242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52CA2-A5A2-4633-AFB0-805A457D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6" y="4249166"/>
            <a:ext cx="5250733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Fenster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JFrame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Fenster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super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setDefaultCloseOperation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EXIT_ON_CLOSE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setSize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200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setLocationRelativeTo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setVisible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static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main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[]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args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Fenster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3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-1717012"/>
            <a:ext cx="43123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Starten &amp; Beenden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-1184630"/>
            <a:ext cx="6926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Montserrat" panose="02000505000000020004" pitchFamily="2" charset="0"/>
              </a:rPr>
              <a:t>JFrame</a:t>
            </a:r>
            <a:r>
              <a:rPr lang="de-DE" sz="2400" dirty="0">
                <a:latin typeface="Montserrat" panose="02000505000000020004" pitchFamily="2" charset="0"/>
              </a:rPr>
              <a:t> fasst alle Komponenten zusammen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1469663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Programm beenden durch Schließen des Fensters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336515"/>
            <a:ext cx="7508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Komponenten arbeiten kontinuierlich weiter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-140127"/>
            <a:ext cx="7092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Main-Methode erzeugt Objekt dieser Klasse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26142C-BEC2-477A-8329-03248D747014}"/>
              </a:ext>
            </a:extLst>
          </p:cNvPr>
          <p:cNvSpPr txBox="1"/>
          <p:nvPr/>
        </p:nvSpPr>
        <p:spPr>
          <a:xfrm>
            <a:off x="1154486" y="788103"/>
            <a:ext cx="6300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Programm wird nicht sofort beendet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72A9BB7-52FE-4F50-82D5-2F24A7A1A06D}"/>
              </a:ext>
            </a:extLst>
          </p:cNvPr>
          <p:cNvSpPr/>
          <p:nvPr/>
        </p:nvSpPr>
        <p:spPr>
          <a:xfrm>
            <a:off x="1" y="2071025"/>
            <a:ext cx="12192000" cy="479350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752CA2-A5A2-4633-AFB0-805A457D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66" y="2444595"/>
            <a:ext cx="5250733" cy="40934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Fenster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JFrame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Fenster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super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setDefaultCloseOperation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EXIT_ON_CLOSE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setSize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400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,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200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setLocationRelativeTo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null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setVisible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true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static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main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String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[]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args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Fenster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}</a:t>
            </a:r>
            <a:endParaRPr kumimoji="0" lang="de-DE" altLang="de-D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133AFB4-B9E0-4DEC-96C6-686BA2E1A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505" y="3343135"/>
            <a:ext cx="3743847" cy="20005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7282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027441" y="2551837"/>
            <a:ext cx="81371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Container in der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GUI-Programmierung</a:t>
            </a:r>
          </a:p>
        </p:txBody>
      </p:sp>
    </p:spTree>
    <p:extLst>
      <p:ext uri="{BB962C8B-B14F-4D97-AF65-F5344CB8AC3E}">
        <p14:creationId xmlns:p14="http://schemas.microsoft.com/office/powerpoint/2010/main" val="925402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Container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7282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Komponenten, die Komponenten aufnehmen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4087128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Kann beliebig viele weitere Container aufnehmen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625463"/>
            <a:ext cx="3887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Wichtige Klasse: </a:t>
            </a:r>
            <a:r>
              <a:rPr lang="de-DE" sz="2400" b="1" dirty="0" err="1">
                <a:latin typeface="Montserrat" panose="02000505000000020004" pitchFamily="2" charset="0"/>
              </a:rPr>
              <a:t>JPanel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10653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Klasse Container stellt Methoden zum hinzufügen und entfernen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zur Verfügung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6277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Strukturierung der Benutzeroberfläche</a:t>
            </a:r>
          </a:p>
        </p:txBody>
      </p:sp>
    </p:spTree>
    <p:extLst>
      <p:ext uri="{BB962C8B-B14F-4D97-AF65-F5344CB8AC3E}">
        <p14:creationId xmlns:p14="http://schemas.microsoft.com/office/powerpoint/2010/main" val="2579097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267095" y="2967335"/>
            <a:ext cx="76578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Ereignisbehandlung</a:t>
            </a:r>
          </a:p>
        </p:txBody>
      </p:sp>
    </p:spTree>
    <p:extLst>
      <p:ext uri="{BB962C8B-B14F-4D97-AF65-F5344CB8AC3E}">
        <p14:creationId xmlns:p14="http://schemas.microsoft.com/office/powerpoint/2010/main" val="321040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46089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Ereignisbehandlung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82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Reaktion auf Ereignisse durch Klasse </a:t>
            </a:r>
            <a:r>
              <a:rPr lang="de-DE" sz="2400" dirty="0" err="1">
                <a:latin typeface="Montserrat" panose="02000505000000020004" pitchFamily="2" charset="0"/>
              </a:rPr>
              <a:t>java.awt.event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54486" y="5044921"/>
            <a:ext cx="8284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Kann beliebig viele weitere Container aufnehmen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4583256"/>
            <a:ext cx="818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Reaktion erfolgt über Ereignisempfänger (</a:t>
            </a:r>
            <a:r>
              <a:rPr lang="de-DE" sz="2400" b="1" dirty="0" err="1">
                <a:latin typeface="Montserrat" panose="02000505000000020004" pitchFamily="2" charset="0"/>
              </a:rPr>
              <a:t>Listener</a:t>
            </a:r>
            <a:r>
              <a:rPr lang="de-DE" sz="2400" b="1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213754"/>
            <a:ext cx="6559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Programm kann auf Ereignis reagieren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Aktion löst ein Ereignis aus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6933DFE-F7F6-40ED-8413-AF70F975CBAA}"/>
              </a:ext>
            </a:extLst>
          </p:cNvPr>
          <p:cNvSpPr txBox="1"/>
          <p:nvPr/>
        </p:nvSpPr>
        <p:spPr>
          <a:xfrm>
            <a:off x="1154486" y="2700380"/>
            <a:ext cx="89194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Ereignis ist immer mit einer Ereignisquelle verbunden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(z.B. einem </a:t>
            </a:r>
            <a:r>
              <a:rPr lang="de-DE" sz="2400" dirty="0" err="1">
                <a:latin typeface="Montserrat" panose="02000505000000020004" pitchFamily="2" charset="0"/>
              </a:rPr>
              <a:t>JButton</a:t>
            </a:r>
            <a:r>
              <a:rPr lang="de-DE" sz="2400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05A937-4003-4AE6-939C-06DA084DD8AF}"/>
              </a:ext>
            </a:extLst>
          </p:cNvPr>
          <p:cNvSpPr txBox="1"/>
          <p:nvPr/>
        </p:nvSpPr>
        <p:spPr>
          <a:xfrm>
            <a:off x="1154486" y="3556337"/>
            <a:ext cx="8555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Ein Ereignis ist ein Objekt einer bestimmten Klasse 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(z.B. </a:t>
            </a:r>
            <a:r>
              <a:rPr lang="de-DE" sz="2400" dirty="0" err="1">
                <a:latin typeface="Montserrat" panose="02000505000000020004" pitchFamily="2" charset="0"/>
              </a:rPr>
              <a:t>ActionEvent</a:t>
            </a:r>
            <a:r>
              <a:rPr lang="de-DE" sz="2400" dirty="0">
                <a:latin typeface="Montserrat" panose="02000505000000020004" pitchFamily="2" charset="0"/>
              </a:rPr>
              <a:t>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5531CE-8567-4203-818B-5C1C23CE9202}"/>
              </a:ext>
            </a:extLst>
          </p:cNvPr>
          <p:cNvSpPr txBox="1"/>
          <p:nvPr/>
        </p:nvSpPr>
        <p:spPr>
          <a:xfrm>
            <a:off x="1154486" y="5482577"/>
            <a:ext cx="10902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Listener</a:t>
            </a:r>
            <a:r>
              <a:rPr lang="de-DE" sz="2400" dirty="0">
                <a:latin typeface="Montserrat" panose="02000505000000020004" pitchFamily="2" charset="0"/>
              </a:rPr>
              <a:t> müssen bei einer Ereignisquelle registriert werden, damit 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Sie Ereignisse mitgeteilt bekommen</a:t>
            </a:r>
          </a:p>
        </p:txBody>
      </p:sp>
    </p:spTree>
    <p:extLst>
      <p:ext uri="{BB962C8B-B14F-4D97-AF65-F5344CB8AC3E}">
        <p14:creationId xmlns:p14="http://schemas.microsoft.com/office/powerpoint/2010/main" val="875872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32107" y="2967335"/>
            <a:ext cx="5727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Ereignismodell</a:t>
            </a:r>
          </a:p>
        </p:txBody>
      </p:sp>
    </p:spTree>
    <p:extLst>
      <p:ext uri="{BB962C8B-B14F-4D97-AF65-F5344CB8AC3E}">
        <p14:creationId xmlns:p14="http://schemas.microsoft.com/office/powerpoint/2010/main" val="1982202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Ereignismodell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A47C8DA-2C82-4F26-8438-108477E4672E}"/>
              </a:ext>
            </a:extLst>
          </p:cNvPr>
          <p:cNvGrpSpPr/>
          <p:nvPr/>
        </p:nvGrpSpPr>
        <p:grpSpPr>
          <a:xfrm>
            <a:off x="714564" y="3295777"/>
            <a:ext cx="2973314" cy="1415503"/>
            <a:chOff x="1386739" y="3429000"/>
            <a:chExt cx="2973314" cy="1415503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64DCEEAA-426D-4B9A-9E18-34DA6DF7E3DB}"/>
                </a:ext>
              </a:extLst>
            </p:cNvPr>
            <p:cNvSpPr/>
            <p:nvPr/>
          </p:nvSpPr>
          <p:spPr>
            <a:xfrm>
              <a:off x="1386739" y="3429000"/>
              <a:ext cx="2973314" cy="14155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latin typeface="Montserrat ExtraBold" panose="00000900000000000000" pitchFamily="2" charset="0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6CE76949-5541-42B6-889F-4ACA87AC94A1}"/>
                </a:ext>
              </a:extLst>
            </p:cNvPr>
            <p:cNvSpPr txBox="1"/>
            <p:nvPr/>
          </p:nvSpPr>
          <p:spPr>
            <a:xfrm>
              <a:off x="1600119" y="3905919"/>
              <a:ext cx="2546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  <a:latin typeface="Montserrat ExtraBold" panose="00000900000000000000" pitchFamily="2" charset="0"/>
                </a:rPr>
                <a:t>Ereignisquelle</a:t>
              </a: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02C380C4-DB76-4532-9446-D6A57A51F36E}"/>
              </a:ext>
            </a:extLst>
          </p:cNvPr>
          <p:cNvGrpSpPr/>
          <p:nvPr/>
        </p:nvGrpSpPr>
        <p:grpSpPr>
          <a:xfrm>
            <a:off x="5797349" y="3064944"/>
            <a:ext cx="2973314" cy="1415503"/>
            <a:chOff x="6722757" y="2067493"/>
            <a:chExt cx="2973314" cy="141550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5D87B0FD-91ED-4663-BF85-04C30D552725}"/>
                </a:ext>
              </a:extLst>
            </p:cNvPr>
            <p:cNvSpPr/>
            <p:nvPr/>
          </p:nvSpPr>
          <p:spPr>
            <a:xfrm>
              <a:off x="6722757" y="2067493"/>
              <a:ext cx="2973314" cy="141550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800" dirty="0">
                <a:latin typeface="Montserrat ExtraBold" panose="00000900000000000000" pitchFamily="2" charset="0"/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47FB7BA-2DAE-4147-B2CF-28900F13EA68}"/>
                </a:ext>
              </a:extLst>
            </p:cNvPr>
            <p:cNvSpPr txBox="1"/>
            <p:nvPr/>
          </p:nvSpPr>
          <p:spPr>
            <a:xfrm>
              <a:off x="6936137" y="2359746"/>
              <a:ext cx="25465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400" dirty="0">
                  <a:solidFill>
                    <a:schemeClr val="bg1">
                      <a:lumMod val="95000"/>
                    </a:schemeClr>
                  </a:solidFill>
                  <a:latin typeface="Montserrat ExtraBold" panose="00000900000000000000" pitchFamily="2" charset="0"/>
                </a:rPr>
                <a:t>Ereignis-</a:t>
              </a:r>
            </a:p>
            <a:p>
              <a:pPr algn="ctr"/>
              <a:r>
                <a:rPr lang="de-DE" sz="2400" dirty="0" err="1">
                  <a:solidFill>
                    <a:schemeClr val="bg1">
                      <a:lumMod val="95000"/>
                    </a:schemeClr>
                  </a:solidFill>
                  <a:latin typeface="Montserrat ExtraBold" panose="00000900000000000000" pitchFamily="2" charset="0"/>
                </a:rPr>
                <a:t>empfänger</a:t>
              </a:r>
              <a:endParaRPr lang="de-DE" sz="2400" dirty="0">
                <a:solidFill>
                  <a:schemeClr val="bg1">
                    <a:lumMod val="95000"/>
                  </a:schemeClr>
                </a:solidFill>
                <a:latin typeface="Montserrat ExtraBold" panose="00000900000000000000" pitchFamily="2" charset="0"/>
              </a:endParaRPr>
            </a:p>
          </p:txBody>
        </p:sp>
      </p:grpSp>
      <p:pic>
        <p:nvPicPr>
          <p:cNvPr id="12" name="Grafik 11">
            <a:extLst>
              <a:ext uri="{FF2B5EF4-FFF2-40B4-BE49-F238E27FC236}">
                <a16:creationId xmlns:a16="http://schemas.microsoft.com/office/drawing/2014/main" id="{FF2514D1-E2D7-426B-B931-FC7B64A1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52974" flipH="1">
            <a:off x="3512453" y="2002671"/>
            <a:ext cx="2146595" cy="214659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020B446-A037-4960-B825-1D0727BDE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87734" flipH="1">
            <a:off x="3882696" y="3637982"/>
            <a:ext cx="2146595" cy="2146595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CCA2A68-527F-4513-B342-8C44A4E1F718}"/>
              </a:ext>
            </a:extLst>
          </p:cNvPr>
          <p:cNvSpPr txBox="1"/>
          <p:nvPr/>
        </p:nvSpPr>
        <p:spPr>
          <a:xfrm>
            <a:off x="3006034" y="1569841"/>
            <a:ext cx="376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Registrieren</a:t>
            </a:r>
          </a:p>
          <a:p>
            <a:pPr algn="ctr"/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addActionListener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70D0E87-6287-4E7F-99B1-4C6EA2BCB02C}"/>
              </a:ext>
            </a:extLst>
          </p:cNvPr>
          <p:cNvSpPr txBox="1"/>
          <p:nvPr/>
        </p:nvSpPr>
        <p:spPr>
          <a:xfrm>
            <a:off x="2904098" y="5388493"/>
            <a:ext cx="376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ActionEvent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934D03F-E2E2-417A-83AF-306438487801}"/>
              </a:ext>
            </a:extLst>
          </p:cNvPr>
          <p:cNvSpPr txBox="1"/>
          <p:nvPr/>
        </p:nvSpPr>
        <p:spPr>
          <a:xfrm>
            <a:off x="1301163" y="4741716"/>
            <a:ext cx="1800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JButton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2" charset="0"/>
            </a:endParaRP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C010045A-97E1-4A7D-A8B6-64B343EC1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88339" flipH="1">
            <a:off x="8819083" y="3284758"/>
            <a:ext cx="1167356" cy="1167356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48922839-4158-4852-8B6A-088B04AB44C7}"/>
              </a:ext>
            </a:extLst>
          </p:cNvPr>
          <p:cNvSpPr txBox="1"/>
          <p:nvPr/>
        </p:nvSpPr>
        <p:spPr>
          <a:xfrm>
            <a:off x="8124795" y="2482660"/>
            <a:ext cx="37641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Implementiert</a:t>
            </a:r>
          </a:p>
          <a:p>
            <a:pPr algn="ctr"/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ActionListener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Montserrat ExtraBold" panose="00000900000000000000" pitchFamily="2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DA2BC73-0004-4F95-8965-A955C68DC39B}"/>
              </a:ext>
            </a:extLst>
          </p:cNvPr>
          <p:cNvSpPr txBox="1"/>
          <p:nvPr/>
        </p:nvSpPr>
        <p:spPr>
          <a:xfrm>
            <a:off x="6242716" y="4560842"/>
            <a:ext cx="376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ExtraBold" panose="00000900000000000000" pitchFamily="2" charset="0"/>
              </a:rPr>
              <a:t>Objekt mit Einsatz einer Anonymen Klasse</a:t>
            </a:r>
          </a:p>
        </p:txBody>
      </p:sp>
    </p:spTree>
    <p:extLst>
      <p:ext uri="{BB962C8B-B14F-4D97-AF65-F5344CB8AC3E}">
        <p14:creationId xmlns:p14="http://schemas.microsoft.com/office/powerpoint/2010/main" val="205271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691097" y="2967335"/>
            <a:ext cx="68098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Anonyme Klassen</a:t>
            </a:r>
          </a:p>
        </p:txBody>
      </p:sp>
    </p:spTree>
    <p:extLst>
      <p:ext uri="{BB962C8B-B14F-4D97-AF65-F5344CB8AC3E}">
        <p14:creationId xmlns:p14="http://schemas.microsoft.com/office/powerpoint/2010/main" val="4017074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4108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Anonyme Klassen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9714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Einmalige Veränderung einer Klasse direkt bei der Erzeugung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8257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Zugriff auf Variablen aus der Umgebung ist möglich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074347B-D291-4288-96C4-2CE7451BEC76}"/>
              </a:ext>
            </a:extLst>
          </p:cNvPr>
          <p:cNvSpPr/>
          <p:nvPr/>
        </p:nvSpPr>
        <p:spPr>
          <a:xfrm>
            <a:off x="1" y="2361695"/>
            <a:ext cx="12192000" cy="450283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99EADF-88D3-4CA2-9D7B-7EA4019AC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69" y="2778287"/>
            <a:ext cx="7232621" cy="31085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button.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addActionListener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ActionListener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 {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@Override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678D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actionPerformed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ActionEvent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E5C07B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19A66"/>
                </a:solidFill>
                <a:effectLst/>
                <a:latin typeface="JetBrains Mono"/>
              </a:rPr>
              <a:t>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 {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remove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button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61AFEF"/>
                </a:solidFill>
                <a:effectLst/>
                <a:latin typeface="JetBrains Mono"/>
              </a:rPr>
              <a:t>repaint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();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    }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ABB2BF"/>
                </a:solidFill>
                <a:effectLst/>
                <a:latin typeface="JetBrains Mono"/>
              </a:rPr>
              <a:t>});</a:t>
            </a:r>
            <a:endParaRPr kumimoji="0" lang="de-DE" altLang="de-DE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6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496865" y="2967335"/>
            <a:ext cx="319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4240037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974832" y="2967335"/>
            <a:ext cx="6242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Layout-Manager</a:t>
            </a:r>
          </a:p>
        </p:txBody>
      </p:sp>
    </p:spTree>
    <p:extLst>
      <p:ext uri="{BB962C8B-B14F-4D97-AF65-F5344CB8AC3E}">
        <p14:creationId xmlns:p14="http://schemas.microsoft.com/office/powerpoint/2010/main" val="834058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77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Layout-Manager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7973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Anordnung von Komponenten in einem Container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07050" y="3456338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FlowLayout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05914" y="2994673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Beliebte Layout-Manager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213754"/>
            <a:ext cx="891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Alle benötigen keine genaue Angabe von Pixelwerten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6950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Es gibt viele verschiedene Layout-Manager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C5531CE-8567-4203-818B-5C1C23CE9202}"/>
              </a:ext>
            </a:extLst>
          </p:cNvPr>
          <p:cNvSpPr txBox="1"/>
          <p:nvPr/>
        </p:nvSpPr>
        <p:spPr>
          <a:xfrm>
            <a:off x="1107050" y="3918003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BorderLayout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E363585-524C-4A3D-86F3-259F13C07AAA}"/>
              </a:ext>
            </a:extLst>
          </p:cNvPr>
          <p:cNvSpPr txBox="1"/>
          <p:nvPr/>
        </p:nvSpPr>
        <p:spPr>
          <a:xfrm>
            <a:off x="1107050" y="4379668"/>
            <a:ext cx="228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GridLayout</a:t>
            </a:r>
            <a:endParaRPr lang="de-DE" sz="2400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4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274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Montserrat ExtraBold" panose="00000900000000000000" pitchFamily="2" charset="0"/>
              </a:rPr>
              <a:t>FlowLayout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7707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Anordnung zeilenweise ➜ Von links nach rechts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10734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Wenn Komponenten nicht mehr hineinpassen, wird eine neue Zeile </a:t>
            </a:r>
          </a:p>
          <a:p>
            <a:r>
              <a:rPr lang="de-DE" sz="2400" b="1" dirty="0">
                <a:latin typeface="Montserrat" panose="02000505000000020004" pitchFamily="2" charset="0"/>
              </a:rPr>
              <a:t>erzeugt</a:t>
            </a:r>
          </a:p>
        </p:txBody>
      </p:sp>
      <p:pic>
        <p:nvPicPr>
          <p:cNvPr id="4098" name="Picture 2" descr="A picture of a GUI that uses FlowLayout">
            <a:extLst>
              <a:ext uri="{FF2B5EF4-FFF2-40B4-BE49-F238E27FC236}">
                <a16:creationId xmlns:a16="http://schemas.microsoft.com/office/drawing/2014/main" id="{798609A6-41B3-42FC-BB53-B8A44385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056" y="2948283"/>
            <a:ext cx="448627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B10C6A8E-3F79-499D-BB08-17CF9A9DA914}"/>
              </a:ext>
            </a:extLst>
          </p:cNvPr>
          <p:cNvSpPr txBox="1"/>
          <p:nvPr/>
        </p:nvSpPr>
        <p:spPr>
          <a:xfrm>
            <a:off x="257797" y="6219157"/>
            <a:ext cx="92416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dirty="0">
                <a:latin typeface="Montserrat" panose="02000505000000020004" pitchFamily="2" charset="0"/>
              </a:rPr>
              <a:t>Notiz: </a:t>
            </a:r>
            <a:r>
              <a:rPr lang="de-DE" sz="2000" i="1" dirty="0" err="1">
                <a:latin typeface="Montserrat" panose="02000505000000020004" pitchFamily="2" charset="0"/>
              </a:rPr>
              <a:t>BoxLayout</a:t>
            </a:r>
            <a:r>
              <a:rPr lang="de-DE" sz="2000" i="1" dirty="0">
                <a:latin typeface="Montserrat" panose="02000505000000020004" pitchFamily="2" charset="0"/>
              </a:rPr>
              <a:t> ist von Oben nach unten. Gegenteilig zu </a:t>
            </a:r>
            <a:r>
              <a:rPr lang="de-DE" sz="2000" i="1" dirty="0" err="1">
                <a:latin typeface="Montserrat" panose="02000505000000020004" pitchFamily="2" charset="0"/>
              </a:rPr>
              <a:t>FlowLayout</a:t>
            </a:r>
            <a:r>
              <a:rPr lang="de-DE" sz="2000" i="1" dirty="0">
                <a:latin typeface="Montserrat" panose="020005050000000200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3463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187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Montserrat ExtraBold" panose="00000900000000000000" pitchFamily="2" charset="0"/>
              </a:rPr>
              <a:t>BorderLayout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10153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Anordnung anhand der Himmelsrichtungen und eines Zentrums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445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StandardLayout</a:t>
            </a:r>
            <a:r>
              <a:rPr lang="de-DE" sz="2400" b="1" dirty="0">
                <a:latin typeface="Montserrat" panose="02000505000000020004" pitchFamily="2" charset="0"/>
              </a:rPr>
              <a:t> für </a:t>
            </a:r>
            <a:r>
              <a:rPr lang="de-DE" sz="2400" b="1" dirty="0" err="1">
                <a:latin typeface="Montserrat" panose="02000505000000020004" pitchFamily="2" charset="0"/>
              </a:rPr>
              <a:t>JFrame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3390AB-490E-4F5E-9EDE-810BB007C5E2}"/>
              </a:ext>
            </a:extLst>
          </p:cNvPr>
          <p:cNvSpPr txBox="1"/>
          <p:nvPr/>
        </p:nvSpPr>
        <p:spPr>
          <a:xfrm>
            <a:off x="1154486" y="2213754"/>
            <a:ext cx="5610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North, East, South, West, Center</a:t>
            </a:r>
          </a:p>
        </p:txBody>
      </p:sp>
      <p:pic>
        <p:nvPicPr>
          <p:cNvPr id="5122" name="Picture 2" descr="A picture of a GUI that uses BorderLayout">
            <a:extLst>
              <a:ext uri="{FF2B5EF4-FFF2-40B4-BE49-F238E27FC236}">
                <a16:creationId xmlns:a16="http://schemas.microsoft.com/office/drawing/2014/main" id="{8DA7E78A-5A72-4802-8744-15C0039B2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19" y="2912326"/>
            <a:ext cx="45910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353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Montserrat ExtraBold" panose="00000900000000000000" pitchFamily="2" charset="0"/>
              </a:rPr>
              <a:t>GridLayout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10956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Anordnung in einem Raster mit gleicher Höhe und Breite von Spalten</a:t>
            </a:r>
          </a:p>
          <a:p>
            <a:r>
              <a:rPr lang="de-DE" sz="2400" dirty="0">
                <a:latin typeface="Montserrat" panose="02000505000000020004" pitchFamily="2" charset="0"/>
              </a:rPr>
              <a:t>und Zeilen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130731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Anzahl an Zeilen und Spalten wird dem Konstruktor übergeben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83390AB-490E-4F5E-9EDE-810BB007C5E2}"/>
              </a:ext>
            </a:extLst>
          </p:cNvPr>
          <p:cNvSpPr txBox="1"/>
          <p:nvPr/>
        </p:nvSpPr>
        <p:spPr>
          <a:xfrm>
            <a:off x="1154486" y="2607373"/>
            <a:ext cx="5517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setLayout</a:t>
            </a:r>
            <a:r>
              <a:rPr lang="de-DE" sz="2400" dirty="0">
                <a:latin typeface="Montserrat" panose="02000505000000020004" pitchFamily="2" charset="0"/>
              </a:rPr>
              <a:t>(</a:t>
            </a:r>
            <a:r>
              <a:rPr lang="de-DE" sz="2400" dirty="0" err="1">
                <a:latin typeface="Montserrat" panose="02000505000000020004" pitchFamily="2" charset="0"/>
              </a:rPr>
              <a:t>new</a:t>
            </a:r>
            <a:r>
              <a:rPr lang="de-DE" sz="2400" dirty="0">
                <a:latin typeface="Montserrat" panose="02000505000000020004" pitchFamily="2" charset="0"/>
              </a:rPr>
              <a:t> </a:t>
            </a:r>
            <a:r>
              <a:rPr lang="de-DE" sz="2400" dirty="0" err="1">
                <a:latin typeface="Montserrat" panose="02000505000000020004" pitchFamily="2" charset="0"/>
              </a:rPr>
              <a:t>GridLayout</a:t>
            </a:r>
            <a:r>
              <a:rPr lang="de-DE" sz="2400" dirty="0">
                <a:latin typeface="Montserrat" panose="02000505000000020004" pitchFamily="2" charset="0"/>
              </a:rPr>
              <a:t>(3,2));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186206-D6B5-4E09-BB5E-1CD34EF2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53" y="3429000"/>
            <a:ext cx="4582164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11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974793" y="2551837"/>
            <a:ext cx="6242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Layout-Manager</a:t>
            </a:r>
          </a:p>
          <a:p>
            <a:pPr algn="ctr"/>
            <a:r>
              <a:rPr lang="de-DE" sz="5400" b="1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(Beispiele)</a:t>
            </a:r>
          </a:p>
        </p:txBody>
      </p:sp>
    </p:spTree>
    <p:extLst>
      <p:ext uri="{BB962C8B-B14F-4D97-AF65-F5344CB8AC3E}">
        <p14:creationId xmlns:p14="http://schemas.microsoft.com/office/powerpoint/2010/main" val="2320968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2938728" y="2967335"/>
            <a:ext cx="63145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 err="1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WindowAdapter</a:t>
            </a:r>
            <a:endParaRPr lang="de-DE" sz="5400" b="1" dirty="0">
              <a:solidFill>
                <a:schemeClr val="bg1">
                  <a:lumMod val="85000"/>
                </a:schemeClr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594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3815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>
                <a:latin typeface="Montserrat ExtraBold" panose="00000900000000000000" pitchFamily="2" charset="0"/>
              </a:rPr>
              <a:t>WindowAdapter</a:t>
            </a:r>
            <a:endParaRPr lang="de-DE" sz="3200" dirty="0">
              <a:latin typeface="Montserrat ExtraBold" panose="00000900000000000000" pitchFamily="2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Übersichtlicher als </a:t>
            </a:r>
            <a:r>
              <a:rPr lang="de-DE" sz="2400" dirty="0" err="1">
                <a:latin typeface="Montserrat" panose="02000505000000020004" pitchFamily="2" charset="0"/>
              </a:rPr>
              <a:t>WindowListener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213754"/>
            <a:ext cx="2937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Übersichtlicher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828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Nur die Methoden überschreiben, die wir benötigen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2F7EEA8-55CE-406E-B0B8-AE2E2A59505C}"/>
              </a:ext>
            </a:extLst>
          </p:cNvPr>
          <p:cNvSpPr txBox="1"/>
          <p:nvPr/>
        </p:nvSpPr>
        <p:spPr>
          <a:xfrm>
            <a:off x="1154486" y="2632602"/>
            <a:ext cx="2738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Siehe Beispiel</a:t>
            </a:r>
          </a:p>
        </p:txBody>
      </p:sp>
    </p:spTree>
    <p:extLst>
      <p:ext uri="{BB962C8B-B14F-4D97-AF65-F5344CB8AC3E}">
        <p14:creationId xmlns:p14="http://schemas.microsoft.com/office/powerpoint/2010/main" val="339029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684399" y="2967335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JavaFX</a:t>
            </a:r>
            <a:endParaRPr lang="de-DE" sz="5400" b="1" dirty="0">
              <a:solidFill>
                <a:schemeClr val="bg1">
                  <a:lumMod val="85000"/>
                </a:schemeClr>
              </a:solidFill>
              <a:latin typeface="Montserrat ExtraBold" panose="000009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394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1750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JavaFX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Montserrat" panose="02000505000000020004" pitchFamily="2" charset="0"/>
              </a:rPr>
              <a:t>Script</a:t>
            </a:r>
            <a:r>
              <a:rPr lang="de-DE" sz="2400" dirty="0">
                <a:latin typeface="Montserrat" panose="02000505000000020004" pitchFamily="2" charset="0"/>
              </a:rPr>
              <a:t>-Sprache um Entwicklung von GUI zu vereinfachen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213754"/>
            <a:ext cx="2662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Format FXML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7782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XML-basierte GUI-Deklaration wurde ermöglicht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C9BAE6-22FC-49B0-9D05-D596E7195736}"/>
              </a:ext>
            </a:extLst>
          </p:cNvPr>
          <p:cNvSpPr txBox="1"/>
          <p:nvPr/>
        </p:nvSpPr>
        <p:spPr>
          <a:xfrm>
            <a:off x="1124001" y="3901341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Scene </a:t>
            </a:r>
            <a:r>
              <a:rPr lang="de-DE" sz="2400" dirty="0" err="1">
                <a:latin typeface="Montserrat" panose="02000505000000020004" pitchFamily="2" charset="0"/>
              </a:rPr>
              <a:t>Builder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483AA1C-0D0B-49AF-87B2-FE8E7AC85E17}"/>
              </a:ext>
            </a:extLst>
          </p:cNvPr>
          <p:cNvSpPr txBox="1"/>
          <p:nvPr/>
        </p:nvSpPr>
        <p:spPr>
          <a:xfrm>
            <a:off x="675429" y="3424699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Tool zum Erstellen von GUI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CB5BC5C-1FA2-40F8-B466-BAE5BEF520C2}"/>
              </a:ext>
            </a:extLst>
          </p:cNvPr>
          <p:cNvSpPr txBox="1"/>
          <p:nvPr/>
        </p:nvSpPr>
        <p:spPr>
          <a:xfrm>
            <a:off x="1148430" y="4363006"/>
            <a:ext cx="5176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Kann in IDE integriert werden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6C349A-EACB-428E-BF08-B92B163D2711}"/>
              </a:ext>
            </a:extLst>
          </p:cNvPr>
          <p:cNvSpPr txBox="1"/>
          <p:nvPr/>
        </p:nvSpPr>
        <p:spPr>
          <a:xfrm>
            <a:off x="1166125" y="2658757"/>
            <a:ext cx="80986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Wesentlich einfacher als durch Programmierung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EDD9CE9-3C69-415E-BD22-BBC56D2D4FE5}"/>
              </a:ext>
            </a:extLst>
          </p:cNvPr>
          <p:cNvSpPr txBox="1"/>
          <p:nvPr/>
        </p:nvSpPr>
        <p:spPr>
          <a:xfrm>
            <a:off x="675429" y="5143925"/>
            <a:ext cx="10556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Verwendung von CSS für weitere Design-Entscheidungen möglich</a:t>
            </a:r>
          </a:p>
        </p:txBody>
      </p:sp>
    </p:spTree>
    <p:extLst>
      <p:ext uri="{BB962C8B-B14F-4D97-AF65-F5344CB8AC3E}">
        <p14:creationId xmlns:p14="http://schemas.microsoft.com/office/powerpoint/2010/main" val="131609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924045" y="2967335"/>
            <a:ext cx="23439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1622254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83550" y="2551837"/>
            <a:ext cx="114249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Model-View-Controller-Prinzip</a:t>
            </a:r>
          </a:p>
          <a:p>
            <a:pPr algn="ctr"/>
            <a:r>
              <a:rPr lang="de-DE" sz="5400" b="1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(MVC)</a:t>
            </a:r>
          </a:p>
        </p:txBody>
      </p:sp>
    </p:spTree>
    <p:extLst>
      <p:ext uri="{BB962C8B-B14F-4D97-AF65-F5344CB8AC3E}">
        <p14:creationId xmlns:p14="http://schemas.microsoft.com/office/powerpoint/2010/main" val="1794737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56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Model-View-Controller (MVC)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>
                <a:latin typeface="Montserrat" panose="02000505000000020004" pitchFamily="2" charset="0"/>
              </a:rPr>
              <a:t>Script</a:t>
            </a:r>
            <a:r>
              <a:rPr lang="de-DE" sz="2400" dirty="0">
                <a:latin typeface="Montserrat" panose="02000505000000020004" pitchFamily="2" charset="0"/>
              </a:rPr>
              <a:t>-Sprache um Entwicklung von GUI zu vereinfachen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213754"/>
            <a:ext cx="7228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Verwaltung und Transformation von Daten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2398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Trennung in …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26C349A-EACB-428E-BF08-B92B163D2711}"/>
              </a:ext>
            </a:extLst>
          </p:cNvPr>
          <p:cNvSpPr txBox="1"/>
          <p:nvPr/>
        </p:nvSpPr>
        <p:spPr>
          <a:xfrm>
            <a:off x="1166125" y="265875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Präsentation der Daten</a:t>
            </a:r>
          </a:p>
        </p:txBody>
      </p:sp>
      <p:pic>
        <p:nvPicPr>
          <p:cNvPr id="15" name="Picture 2" descr="Model-View-Controller-Paradigma – GlossarWiki">
            <a:extLst>
              <a:ext uri="{FF2B5EF4-FFF2-40B4-BE49-F238E27FC236}">
                <a16:creationId xmlns:a16="http://schemas.microsoft.com/office/drawing/2014/main" id="{7AB217D7-80E4-40B9-8152-D004F48E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18" y="3158135"/>
            <a:ext cx="4058912" cy="32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07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25740E7-90CE-4BA8-BA68-4B309B3A0484}"/>
              </a:ext>
            </a:extLst>
          </p:cNvPr>
          <p:cNvSpPr/>
          <p:nvPr/>
        </p:nvSpPr>
        <p:spPr>
          <a:xfrm>
            <a:off x="5643846" y="4438776"/>
            <a:ext cx="4178384" cy="66611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567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Model-View-Controller (MVC)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Lösung in Java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213754"/>
            <a:ext cx="739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Zusammenfassung von View und Controller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1737112"/>
            <a:ext cx="1625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In Swing:</a:t>
            </a:r>
          </a:p>
        </p:txBody>
      </p:sp>
      <p:pic>
        <p:nvPicPr>
          <p:cNvPr id="1026" name="Picture 2" descr="Model-View-Controller-Paradigma – GlossarWiki">
            <a:extLst>
              <a:ext uri="{FF2B5EF4-FFF2-40B4-BE49-F238E27FC236}">
                <a16:creationId xmlns:a16="http://schemas.microsoft.com/office/drawing/2014/main" id="{8FFDB215-F685-463C-8104-AE91DA04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818" y="3158135"/>
            <a:ext cx="4058912" cy="322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8DB260C-B2B5-41A2-A95F-34531D8E17AE}"/>
              </a:ext>
            </a:extLst>
          </p:cNvPr>
          <p:cNvSpPr txBox="1"/>
          <p:nvPr/>
        </p:nvSpPr>
        <p:spPr>
          <a:xfrm>
            <a:off x="1154486" y="3634777"/>
            <a:ext cx="3365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View: FXML-Datei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15C5FA0-47E5-4309-85D1-FEE9D8761C87}"/>
              </a:ext>
            </a:extLst>
          </p:cNvPr>
          <p:cNvSpPr txBox="1"/>
          <p:nvPr/>
        </p:nvSpPr>
        <p:spPr>
          <a:xfrm>
            <a:off x="705914" y="3158135"/>
            <a:ext cx="168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In JavaFX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1FBA015-1D24-4093-A189-210BD729B347}"/>
              </a:ext>
            </a:extLst>
          </p:cNvPr>
          <p:cNvSpPr txBox="1"/>
          <p:nvPr/>
        </p:nvSpPr>
        <p:spPr>
          <a:xfrm>
            <a:off x="1154486" y="4096442"/>
            <a:ext cx="341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Model: Java-Datei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253BA9F-AB04-48F4-A121-698D9ED16251}"/>
              </a:ext>
            </a:extLst>
          </p:cNvPr>
          <p:cNvSpPr txBox="1"/>
          <p:nvPr/>
        </p:nvSpPr>
        <p:spPr>
          <a:xfrm>
            <a:off x="1154486" y="4559118"/>
            <a:ext cx="3990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Controller: Java-Datei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2240432-F0D8-4CCF-B99E-84E3C8238303}"/>
              </a:ext>
            </a:extLst>
          </p:cNvPr>
          <p:cNvSpPr txBox="1"/>
          <p:nvPr/>
        </p:nvSpPr>
        <p:spPr>
          <a:xfrm>
            <a:off x="9863242" y="4537337"/>
            <a:ext cx="1529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rgbClr val="8FAADC"/>
                </a:solidFill>
                <a:latin typeface="Montserrat" panose="02000505000000020004" pitchFamily="2" charset="0"/>
              </a:rPr>
              <a:t>In Swing</a:t>
            </a:r>
          </a:p>
        </p:txBody>
      </p:sp>
    </p:spTree>
    <p:extLst>
      <p:ext uri="{BB962C8B-B14F-4D97-AF65-F5344CB8AC3E}">
        <p14:creationId xmlns:p14="http://schemas.microsoft.com/office/powerpoint/2010/main" val="33488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302099" y="2967335"/>
            <a:ext cx="35878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Übungen</a:t>
            </a:r>
          </a:p>
        </p:txBody>
      </p:sp>
    </p:spTree>
    <p:extLst>
      <p:ext uri="{BB962C8B-B14F-4D97-AF65-F5344CB8AC3E}">
        <p14:creationId xmlns:p14="http://schemas.microsoft.com/office/powerpoint/2010/main" val="3607252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4496865" y="2967335"/>
            <a:ext cx="3198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714185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753876" y="2967335"/>
            <a:ext cx="4684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Vielen Dank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ECD1459-D2C8-4D1B-8390-9670FC3E323F}"/>
              </a:ext>
            </a:extLst>
          </p:cNvPr>
          <p:cNvSpPr txBox="1"/>
          <p:nvPr/>
        </p:nvSpPr>
        <p:spPr>
          <a:xfrm>
            <a:off x="5165298" y="3779631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400" i="1" dirty="0">
                <a:solidFill>
                  <a:schemeClr val="bg1">
                    <a:lumMod val="85000"/>
                  </a:schemeClr>
                </a:solidFill>
                <a:latin typeface="Montserrat" panose="02000505000000020004" pitchFamily="2" charset="0"/>
              </a:rPr>
              <a:t>Feedback?</a:t>
            </a:r>
          </a:p>
        </p:txBody>
      </p:sp>
    </p:spTree>
    <p:extLst>
      <p:ext uri="{BB962C8B-B14F-4D97-AF65-F5344CB8AC3E}">
        <p14:creationId xmlns:p14="http://schemas.microsoft.com/office/powerpoint/2010/main" val="3404513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357109" y="2551837"/>
            <a:ext cx="54777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Beispiele von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Komponenten</a:t>
            </a:r>
          </a:p>
        </p:txBody>
      </p:sp>
    </p:spTree>
    <p:extLst>
      <p:ext uri="{BB962C8B-B14F-4D97-AF65-F5344CB8AC3E}">
        <p14:creationId xmlns:p14="http://schemas.microsoft.com/office/powerpoint/2010/main" val="320152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52132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Beispiel-Komponenten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2996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Ein erster Einstieg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841605" y="1965217"/>
            <a:ext cx="3995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JLabel</a:t>
            </a:r>
            <a:r>
              <a:rPr lang="de-DE" sz="2400" b="1" dirty="0">
                <a:latin typeface="Montserrat" panose="02000505000000020004" pitchFamily="2" charset="0"/>
              </a:rPr>
              <a:t> </a:t>
            </a:r>
            <a:r>
              <a:rPr lang="de-DE" sz="2400" dirty="0">
                <a:latin typeface="Montserrat" panose="02000505000000020004" pitchFamily="2" charset="0"/>
              </a:rPr>
              <a:t>➜ Einfacher Text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01E03D-1F07-4CE0-B4C3-272452B81FC0}"/>
              </a:ext>
            </a:extLst>
          </p:cNvPr>
          <p:cNvSpPr txBox="1"/>
          <p:nvPr/>
        </p:nvSpPr>
        <p:spPr>
          <a:xfrm>
            <a:off x="841605" y="2761892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JTextField</a:t>
            </a:r>
            <a:r>
              <a:rPr lang="de-DE" sz="2400" b="1" dirty="0">
                <a:latin typeface="Montserrat" panose="02000505000000020004" pitchFamily="2" charset="0"/>
              </a:rPr>
              <a:t> </a:t>
            </a:r>
            <a:r>
              <a:rPr lang="de-DE" sz="2400" dirty="0">
                <a:latin typeface="Montserrat" panose="02000505000000020004" pitchFamily="2" charset="0"/>
              </a:rPr>
              <a:t>➜ Texteingabefeld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0DE410A-79F5-407E-B800-D8732D1618F3}"/>
              </a:ext>
            </a:extLst>
          </p:cNvPr>
          <p:cNvSpPr txBox="1"/>
          <p:nvPr/>
        </p:nvSpPr>
        <p:spPr>
          <a:xfrm>
            <a:off x="841605" y="3558567"/>
            <a:ext cx="9759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JRadioButton</a:t>
            </a:r>
            <a:r>
              <a:rPr lang="de-DE" sz="2400" b="1" dirty="0">
                <a:latin typeface="Montserrat" panose="02000505000000020004" pitchFamily="2" charset="0"/>
              </a:rPr>
              <a:t> </a:t>
            </a:r>
            <a:r>
              <a:rPr lang="de-DE" sz="2400" dirty="0">
                <a:latin typeface="Montserrat" panose="02000505000000020004" pitchFamily="2" charset="0"/>
              </a:rPr>
              <a:t>➜ Optionsfeld mit nur einer Wahlmöglichkeit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406FAAB-9941-44A9-8CC9-732128CA5A56}"/>
              </a:ext>
            </a:extLst>
          </p:cNvPr>
          <p:cNvSpPr txBox="1"/>
          <p:nvPr/>
        </p:nvSpPr>
        <p:spPr>
          <a:xfrm>
            <a:off x="841605" y="4355242"/>
            <a:ext cx="7468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JComboBox</a:t>
            </a:r>
            <a:r>
              <a:rPr lang="de-DE" sz="2400" dirty="0">
                <a:latin typeface="Montserrat" panose="02000505000000020004" pitchFamily="2" charset="0"/>
              </a:rPr>
              <a:t> ➜ Elementauswahl aus einer Liste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D32CB68-BDCA-4470-BDD2-FD27071A9999}"/>
              </a:ext>
            </a:extLst>
          </p:cNvPr>
          <p:cNvSpPr txBox="1"/>
          <p:nvPr/>
        </p:nvSpPr>
        <p:spPr>
          <a:xfrm>
            <a:off x="841605" y="5151918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JButton</a:t>
            </a:r>
            <a:r>
              <a:rPr lang="de-DE" sz="2400" dirty="0">
                <a:latin typeface="Montserrat" panose="02000505000000020004" pitchFamily="2" charset="0"/>
              </a:rPr>
              <a:t> ➜ Einfacher Knopf</a:t>
            </a:r>
            <a:endParaRPr lang="de-DE" sz="2400" b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99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1424689" y="2967335"/>
            <a:ext cx="9342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Arten von Komponenten</a:t>
            </a:r>
          </a:p>
        </p:txBody>
      </p:sp>
    </p:spTree>
    <p:extLst>
      <p:ext uri="{BB962C8B-B14F-4D97-AF65-F5344CB8AC3E}">
        <p14:creationId xmlns:p14="http://schemas.microsoft.com/office/powerpoint/2010/main" val="3545035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604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Arten von Komponenten (1/2)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356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Wichtige Klassem </a:t>
            </a:r>
            <a:r>
              <a:rPr lang="de-DE" sz="2400" dirty="0" err="1">
                <a:latin typeface="Montserrat" panose="02000505000000020004" pitchFamily="2" charset="0"/>
              </a:rPr>
              <a:t>java.awt</a:t>
            </a:r>
            <a:r>
              <a:rPr lang="de-DE" sz="2400" dirty="0">
                <a:latin typeface="Montserrat" panose="02000505000000020004" pitchFamily="2" charset="0"/>
              </a:rPr>
              <a:t> &amp; </a:t>
            </a:r>
            <a:r>
              <a:rPr lang="de-DE" sz="2400" dirty="0" err="1">
                <a:latin typeface="Montserrat" panose="02000505000000020004" pitchFamily="2" charset="0"/>
              </a:rPr>
              <a:t>java.swing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3699565"/>
            <a:ext cx="294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JFrame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JPanel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237900"/>
            <a:ext cx="7505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Container, die Komponenten zusammenfassen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7356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JButton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JLabel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JTextField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JOptionPane</a:t>
            </a:r>
            <a:r>
              <a:rPr lang="de-DE" sz="2400" dirty="0">
                <a:latin typeface="Montserrat" panose="02000505000000020004" pitchFamily="2" charset="0"/>
              </a:rPr>
              <a:t>,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679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Komponenten zur Anzeige und Bedienung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1486A2D-AF2F-4752-96AA-AA73F0B7C409}"/>
              </a:ext>
            </a:extLst>
          </p:cNvPr>
          <p:cNvSpPr txBox="1"/>
          <p:nvPr/>
        </p:nvSpPr>
        <p:spPr>
          <a:xfrm>
            <a:off x="1171645" y="4161230"/>
            <a:ext cx="576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JFrame</a:t>
            </a:r>
            <a:r>
              <a:rPr lang="de-DE" sz="2400" dirty="0">
                <a:latin typeface="Montserrat" panose="02000505000000020004" pitchFamily="2" charset="0"/>
              </a:rPr>
              <a:t> umfasst mehrere </a:t>
            </a:r>
            <a:r>
              <a:rPr lang="de-DE" sz="2400" dirty="0" err="1">
                <a:latin typeface="Montserrat" panose="02000505000000020004" pitchFamily="2" charset="0"/>
              </a:rPr>
              <a:t>JPanels</a:t>
            </a:r>
            <a:endParaRPr lang="de-DE" sz="2400" dirty="0">
              <a:latin typeface="Montserrat" panose="02000505000000020004" pitchFamily="2" charset="0"/>
            </a:endParaRPr>
          </a:p>
        </p:txBody>
      </p:sp>
      <p:pic>
        <p:nvPicPr>
          <p:cNvPr id="1026" name="Picture 2" descr="JOptionPane als Input Dialog">
            <a:extLst>
              <a:ext uri="{FF2B5EF4-FFF2-40B4-BE49-F238E27FC236}">
                <a16:creationId xmlns:a16="http://schemas.microsoft.com/office/drawing/2014/main" id="{5B354EFF-A1FE-4F24-968E-200F10D8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56" y="971170"/>
            <a:ext cx="2867025" cy="120967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9B4DFBA-48F8-4D40-BCDD-4F3A023FE0D1}"/>
              </a:ext>
            </a:extLst>
          </p:cNvPr>
          <p:cNvSpPr txBox="1"/>
          <p:nvPr/>
        </p:nvSpPr>
        <p:spPr>
          <a:xfrm>
            <a:off x="1124209" y="5250815"/>
            <a:ext cx="6987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FlowLayout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GridLayout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BorderLayout</a:t>
            </a:r>
            <a:r>
              <a:rPr lang="de-DE" sz="2400" dirty="0">
                <a:latin typeface="Montserrat" panose="02000505000000020004" pitchFamily="2" charset="0"/>
              </a:rPr>
              <a:t>, …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98796C4-4A67-44D6-80F0-03E36CD3DE35}"/>
              </a:ext>
            </a:extLst>
          </p:cNvPr>
          <p:cNvSpPr txBox="1"/>
          <p:nvPr/>
        </p:nvSpPr>
        <p:spPr>
          <a:xfrm>
            <a:off x="705914" y="4789150"/>
            <a:ext cx="733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Layout-Manager, die Komponenten anordnen</a:t>
            </a:r>
          </a:p>
        </p:txBody>
      </p:sp>
    </p:spTree>
    <p:extLst>
      <p:ext uri="{BB962C8B-B14F-4D97-AF65-F5344CB8AC3E}">
        <p14:creationId xmlns:p14="http://schemas.microsoft.com/office/powerpoint/2010/main" val="32383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326074" y="438788"/>
            <a:ext cx="6683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>
                <a:latin typeface="Montserrat ExtraBold" panose="00000900000000000000" pitchFamily="2" charset="0"/>
              </a:rPr>
              <a:t>Arten von Komponenten (2/2)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A9CA21D-B65E-4280-B7F8-3ED74ED5E4B7}"/>
              </a:ext>
            </a:extLst>
          </p:cNvPr>
          <p:cNvSpPr txBox="1"/>
          <p:nvPr/>
        </p:nvSpPr>
        <p:spPr>
          <a:xfrm>
            <a:off x="841605" y="971170"/>
            <a:ext cx="6356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Wichtige Klassem </a:t>
            </a:r>
            <a:r>
              <a:rPr lang="de-DE" sz="2400" dirty="0" err="1">
                <a:latin typeface="Montserrat" panose="02000505000000020004" pitchFamily="2" charset="0"/>
              </a:rPr>
              <a:t>java.awt</a:t>
            </a:r>
            <a:r>
              <a:rPr lang="de-DE" sz="2400" dirty="0">
                <a:latin typeface="Montserrat" panose="02000505000000020004" pitchFamily="2" charset="0"/>
              </a:rPr>
              <a:t> &amp; </a:t>
            </a:r>
            <a:r>
              <a:rPr lang="de-DE" sz="2400" dirty="0" err="1">
                <a:latin typeface="Montserrat" panose="02000505000000020004" pitchFamily="2" charset="0"/>
              </a:rPr>
              <a:t>java.swing</a:t>
            </a:r>
            <a:endParaRPr lang="de-DE" sz="2400" dirty="0">
              <a:latin typeface="Montserrat" panose="02000505000000020004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2C6725A-82A3-4242-B215-0F78722B6485}"/>
              </a:ext>
            </a:extLst>
          </p:cNvPr>
          <p:cNvSpPr txBox="1"/>
          <p:nvPr/>
        </p:nvSpPr>
        <p:spPr>
          <a:xfrm>
            <a:off x="1171645" y="4087128"/>
            <a:ext cx="8603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ActionListener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WindowsListener</a:t>
            </a:r>
            <a:r>
              <a:rPr lang="de-DE" sz="2400" dirty="0">
                <a:latin typeface="Montserrat" panose="02000505000000020004" pitchFamily="2" charset="0"/>
              </a:rPr>
              <a:t>, </a:t>
            </a:r>
            <a:r>
              <a:rPr lang="de-DE" sz="2400" dirty="0" err="1">
                <a:latin typeface="Montserrat" panose="02000505000000020004" pitchFamily="2" charset="0"/>
              </a:rPr>
              <a:t>MouseListener</a:t>
            </a:r>
            <a:r>
              <a:rPr lang="de-DE" sz="2400" dirty="0">
                <a:latin typeface="Montserrat" panose="02000505000000020004" pitchFamily="2" charset="0"/>
              </a:rPr>
              <a:t>,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7CA1DD6-E0ED-42DB-8BE5-51938058C6F7}"/>
              </a:ext>
            </a:extLst>
          </p:cNvPr>
          <p:cNvSpPr txBox="1"/>
          <p:nvPr/>
        </p:nvSpPr>
        <p:spPr>
          <a:xfrm>
            <a:off x="753350" y="3625463"/>
            <a:ext cx="5969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 err="1">
                <a:latin typeface="Montserrat" panose="02000505000000020004" pitchFamily="2" charset="0"/>
              </a:rPr>
              <a:t>Listener</a:t>
            </a:r>
            <a:r>
              <a:rPr lang="de-DE" sz="2400" b="1" dirty="0">
                <a:latin typeface="Montserrat" panose="02000505000000020004" pitchFamily="2" charset="0"/>
              </a:rPr>
              <a:t>, die auf Ereignisse reagieren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66671A-00AF-43C6-BED5-1DDA82CF642E}"/>
              </a:ext>
            </a:extLst>
          </p:cNvPr>
          <p:cNvSpPr txBox="1"/>
          <p:nvPr/>
        </p:nvSpPr>
        <p:spPr>
          <a:xfrm>
            <a:off x="1154486" y="2492315"/>
            <a:ext cx="685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ActionEvent</a:t>
            </a:r>
            <a:r>
              <a:rPr lang="de-DE" sz="2400" dirty="0">
                <a:latin typeface="Montserrat" panose="02000505000000020004" pitchFamily="2" charset="0"/>
              </a:rPr>
              <a:t> (z.B. Klick auf einen Button)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370D56D-4FE8-4F3D-A7F0-09170FB91964}"/>
              </a:ext>
            </a:extLst>
          </p:cNvPr>
          <p:cNvSpPr txBox="1"/>
          <p:nvPr/>
        </p:nvSpPr>
        <p:spPr>
          <a:xfrm>
            <a:off x="705914" y="2015673"/>
            <a:ext cx="6481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Montserrat" panose="02000505000000020004" pitchFamily="2" charset="0"/>
              </a:rPr>
              <a:t>Ereignisse, auf die reagiert werden kann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A26142C-BEC2-477A-8329-03248D747014}"/>
              </a:ext>
            </a:extLst>
          </p:cNvPr>
          <p:cNvSpPr txBox="1"/>
          <p:nvPr/>
        </p:nvSpPr>
        <p:spPr>
          <a:xfrm>
            <a:off x="1154486" y="2943903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latin typeface="Montserrat" panose="02000505000000020004" pitchFamily="2" charset="0"/>
              </a:rPr>
              <a:t>➜ </a:t>
            </a:r>
            <a:r>
              <a:rPr lang="de-DE" sz="2400" dirty="0" err="1">
                <a:latin typeface="Montserrat" panose="02000505000000020004" pitchFamily="2" charset="0"/>
              </a:rPr>
              <a:t>WindowsEvent</a:t>
            </a:r>
            <a:r>
              <a:rPr lang="de-DE" sz="2400" dirty="0">
                <a:latin typeface="Montserrat" panose="02000505000000020004" pitchFamily="2" charset="0"/>
              </a:rPr>
              <a:t> (z.B. Fenster wird geschlossen)</a:t>
            </a:r>
          </a:p>
        </p:txBody>
      </p:sp>
    </p:spTree>
    <p:extLst>
      <p:ext uri="{BB962C8B-B14F-4D97-AF65-F5344CB8AC3E}">
        <p14:creationId xmlns:p14="http://schemas.microsoft.com/office/powerpoint/2010/main" val="64242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1B641AA-3455-41B8-9047-6F716330842E}"/>
              </a:ext>
            </a:extLst>
          </p:cNvPr>
          <p:cNvSpPr txBox="1"/>
          <p:nvPr/>
        </p:nvSpPr>
        <p:spPr>
          <a:xfrm>
            <a:off x="1979335" y="2551837"/>
            <a:ext cx="82333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Starten und beenden </a:t>
            </a:r>
          </a:p>
          <a:p>
            <a:pPr algn="ctr"/>
            <a:r>
              <a:rPr lang="de-DE" sz="5400" dirty="0">
                <a:solidFill>
                  <a:schemeClr val="bg1">
                    <a:lumMod val="85000"/>
                  </a:schemeClr>
                </a:solidFill>
                <a:latin typeface="Montserrat ExtraBold" panose="00000900000000000000" pitchFamily="2" charset="0"/>
              </a:rPr>
              <a:t>eines GUI</a:t>
            </a:r>
          </a:p>
        </p:txBody>
      </p:sp>
    </p:spTree>
    <p:extLst>
      <p:ext uri="{BB962C8B-B14F-4D97-AF65-F5344CB8AC3E}">
        <p14:creationId xmlns:p14="http://schemas.microsoft.com/office/powerpoint/2010/main" val="88792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Office PowerPoint</Application>
  <PresentationFormat>Breitbild</PresentationFormat>
  <Paragraphs>147</Paragraphs>
  <Slides>35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JetBrains Mono</vt:lpstr>
      <vt:lpstr>Montserrat</vt:lpstr>
      <vt:lpstr>Montserrat ExtraBold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Aleks</dc:creator>
  <cp:lastModifiedBy>Aleks</cp:lastModifiedBy>
  <cp:revision>375</cp:revision>
  <dcterms:created xsi:type="dcterms:W3CDTF">2021-10-18T16:33:05Z</dcterms:created>
  <dcterms:modified xsi:type="dcterms:W3CDTF">2021-12-02T12:23:39Z</dcterms:modified>
</cp:coreProperties>
</file>