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5" r:id="rId3"/>
    <p:sldId id="295" r:id="rId4"/>
    <p:sldId id="296" r:id="rId5"/>
    <p:sldId id="473" r:id="rId6"/>
    <p:sldId id="474" r:id="rId7"/>
    <p:sldId id="464" r:id="rId8"/>
    <p:sldId id="475" r:id="rId9"/>
    <p:sldId id="476" r:id="rId10"/>
    <p:sldId id="465" r:id="rId11"/>
    <p:sldId id="477" r:id="rId12"/>
    <p:sldId id="466" r:id="rId13"/>
    <p:sldId id="478" r:id="rId14"/>
    <p:sldId id="479" r:id="rId15"/>
    <p:sldId id="467" r:id="rId16"/>
    <p:sldId id="480" r:id="rId17"/>
    <p:sldId id="468" r:id="rId18"/>
    <p:sldId id="483" r:id="rId19"/>
    <p:sldId id="482" r:id="rId20"/>
    <p:sldId id="469" r:id="rId21"/>
    <p:sldId id="484" r:id="rId22"/>
    <p:sldId id="487" r:id="rId23"/>
    <p:sldId id="470" r:id="rId24"/>
    <p:sldId id="485" r:id="rId25"/>
    <p:sldId id="471" r:id="rId26"/>
    <p:sldId id="486" r:id="rId27"/>
    <p:sldId id="300" r:id="rId28"/>
    <p:sldId id="293" r:id="rId29"/>
    <p:sldId id="294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" initials="A" lastIdx="1" clrIdx="0">
    <p:extLst>
      <p:ext uri="{19B8F6BF-5375-455C-9EA6-DF929625EA0E}">
        <p15:presenceInfo xmlns:p15="http://schemas.microsoft.com/office/powerpoint/2012/main" userId="Alek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0000"/>
    <a:srgbClr val="404040"/>
    <a:srgbClr val="8FAADC"/>
    <a:srgbClr val="FFFFFF"/>
    <a:srgbClr val="EAEAEA"/>
    <a:srgbClr val="D9D9D9"/>
    <a:srgbClr val="C678DD"/>
    <a:srgbClr val="000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7402" autoAdjust="0"/>
  </p:normalViewPr>
  <p:slideViewPr>
    <p:cSldViewPr snapToGrid="0">
      <p:cViewPr varScale="1">
        <p:scale>
          <a:sx n="111" d="100"/>
          <a:sy n="111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32801-27A8-4E4F-9D75-8A0A0E8C5D17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26FAE-1383-4050-8ED5-B7811A33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FD7D2-1753-43B6-97C9-3925DFE8F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FCD95-FC75-4092-9032-AED6B7AB3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9BD24-6BD7-4EDE-B418-D5A34B1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587-3809-4DE0-B5B0-A4947455DE1A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77F885-7402-41F4-AFAF-A0E7DD85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4F0D9-FAEE-4365-A775-1F9F3D4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84BC8-447B-47E7-853F-AE21B4D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047E95-1B97-4B29-9F12-CF795ABEB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EDF83-E03B-4227-BA0C-B0595E50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08E-79D8-4FEA-84F2-8CC46B8F8E1C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47C46-57D3-4DC2-8511-B7F036F9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EDFC4D-315F-4845-A1EF-1D412A9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23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152EBD-44D7-4B9A-94AD-16AA1DDB8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818E98-E423-4940-9798-7583B381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8B9D08-D361-4316-8B64-3E676134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E623-C399-4180-A630-D7B7BCC81CC6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E6989-92E8-4F10-B85B-4E26C7D9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FADD1-6E4E-4972-A8AA-2FC946A9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0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3FC51-7E7A-44A8-A9CF-154A283C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750C80-F8A0-4CCE-A9A5-F31E2D111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E24F0-7702-4786-B90C-EAF196E9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143-CE36-4FA0-BADA-EE0DE94CC9CD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C1D0B-15FB-4410-8ED1-D63D90B7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D6771-AE13-4878-A558-335D5D39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23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E8DE5-60EC-4AF0-96D2-A00E74DE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7E698-CC09-48EA-9EA3-94E79A09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721D9-C2ED-493B-AE52-06BC2D31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ED5A-00A1-4F04-9B63-8A36DF91DDD0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38A13-A48A-4545-A861-71981FB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C2525-BB03-49B0-BC2B-FE8EAD0F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69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45133-2C97-4DFE-AE8C-5EDE2920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13638-1AAB-43AA-8D15-EECEFFE55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31E579-9924-42BD-9F75-83353567E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D38EE-DCAA-4880-9C4F-B92114B6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446F-15F8-43DB-A3EB-E30DAE7BD008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5B919A-703A-4F7A-B9AE-FCD4998F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9C508-1EC2-4630-8DC5-400BD598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76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91053-321C-49CA-81A5-4BDB8BB7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EADC2-BF4F-4833-964C-A32F975A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8A424F-62E5-481E-A779-F5CD4C64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1219DB-51D4-4783-A6C0-A58B4AA62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D21DA2-7EE2-4431-86EB-F00DB6B85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71847-C5CE-4ADB-97D3-28E47DEB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5646-C6E3-4F19-8A31-30DE8B91496B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CF6175-9492-490A-9C3C-54E7A100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4752A7-1953-4DA8-9BE6-DF284773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49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3DFA-13CB-4C2E-BC78-A72CEE70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DB01A9-9AEB-443D-8156-3C7B4AF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64C2-8292-4C78-878A-4ED135A1CC6C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590E-B254-43A8-908A-6BC28FDE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67E5C9-0A10-4BDA-98F4-A5B3654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99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D1D613-9022-49FD-BDE9-5163532D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0AE-C107-439E-B0B4-A0D295D9AF25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239082-929E-4022-A7B2-EDF7C52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2AB03E-0DA6-41DD-9F6A-E4AF9490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4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6F6C5-3BA8-4845-9095-21EFD3C9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037D8-B294-4482-BA95-65EDD2B4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E6F866-ABAB-45ED-A54E-53F502BB4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A618B0-D2EC-4583-BAD0-8EBACBAB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BCD6-BB1E-49DB-B1AF-6BF4520920C7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61D41-A689-480C-BA1D-651232D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B63A56-BE84-406E-85E1-AD6E2C53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3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D416B-1D42-4799-AC2E-487767A8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63607F-CAD4-4F61-8F07-7AADA5A5B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7F16D-9DDF-4A47-8964-5848DD86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3B5EB5-2F1F-4F04-BA24-FC156A28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C6B8-848E-47C1-9FE8-2EC5A27B56AC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2ECFD-4367-46CF-8B8C-1ACE32AE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271B42-67F4-4763-A366-AE3FA095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1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25B352-584E-4C27-93E7-DDE5B15C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0C612-CF1B-47CA-B192-4D72804D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07255-8F62-4B4B-B1FB-882646B05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54DD-0E75-4ACB-8BE5-FE7962960D72}" type="datetime1">
              <a:rPr lang="de-DE" smtClean="0"/>
              <a:t>16.12.2021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FD677-E67D-4ED1-99B9-4E967CC03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62E92-1B59-40B4-BD28-17A09E8A4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63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933497" y="2559050"/>
            <a:ext cx="1058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Montserrat ExtraBold" panose="00000900000000000000" pitchFamily="2" charset="0"/>
              </a:rPr>
              <a:t>Objektorientierte Programmentwicklung II - Tutorium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0FF9D8F-AEBD-4AEC-869E-00EDF504D917}"/>
              </a:ext>
            </a:extLst>
          </p:cNvPr>
          <p:cNvSpPr txBox="1"/>
          <p:nvPr/>
        </p:nvSpPr>
        <p:spPr>
          <a:xfrm>
            <a:off x="5327200" y="319816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Threads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2EC3B39-E62A-4074-A9C8-10D6136E2876}"/>
              </a:ext>
            </a:extLst>
          </p:cNvPr>
          <p:cNvSpPr txBox="1"/>
          <p:nvPr/>
        </p:nvSpPr>
        <p:spPr>
          <a:xfrm>
            <a:off x="9283372" y="6426870"/>
            <a:ext cx="279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Aleksandr Maj | 16.12.2021</a:t>
            </a:r>
          </a:p>
        </p:txBody>
      </p:sp>
    </p:spTree>
    <p:extLst>
      <p:ext uri="{BB962C8B-B14F-4D97-AF65-F5344CB8AC3E}">
        <p14:creationId xmlns:p14="http://schemas.microsoft.com/office/powerpoint/2010/main" val="63241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38495" y="2551837"/>
            <a:ext cx="57150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Vorteile von 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291196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6059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Vorteile für Multithreading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388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Ich kann weiterarbeiten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173848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Vor allem Animationen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5626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Verbessert Bedienbarkeit von GUIs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727A53F-6F66-4CDC-A4E8-FDEBF357E88F}"/>
              </a:ext>
            </a:extLst>
          </p:cNvPr>
          <p:cNvSpPr txBox="1"/>
          <p:nvPr/>
        </p:nvSpPr>
        <p:spPr>
          <a:xfrm>
            <a:off x="1154486" y="2680007"/>
            <a:ext cx="959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Main-Thread kann sich weiterhin mit Eingabe des Nutzers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beschäftigen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F4DE65-86CA-4377-842D-9074DE745C0C}"/>
              </a:ext>
            </a:extLst>
          </p:cNvPr>
          <p:cNvSpPr txBox="1"/>
          <p:nvPr/>
        </p:nvSpPr>
        <p:spPr>
          <a:xfrm>
            <a:off x="1154486" y="3511004"/>
            <a:ext cx="6250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Neuer Thread führt Animation durch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519F16-CDE2-4A24-971C-578C66D86DF0}"/>
              </a:ext>
            </a:extLst>
          </p:cNvPr>
          <p:cNvSpPr txBox="1"/>
          <p:nvPr/>
        </p:nvSpPr>
        <p:spPr>
          <a:xfrm>
            <a:off x="758885" y="4182336"/>
            <a:ext cx="4709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Client-Server-Anwendungen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5716C2-A8E9-4C4A-8EDF-7DBC6219DEE1}"/>
              </a:ext>
            </a:extLst>
          </p:cNvPr>
          <p:cNvSpPr txBox="1"/>
          <p:nvPr/>
        </p:nvSpPr>
        <p:spPr>
          <a:xfrm>
            <a:off x="1154485" y="4622835"/>
            <a:ext cx="9215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Server muss Anfragen von mehreren Clients bearbeiten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A8B8AE-C92C-4594-904A-18B543D556EC}"/>
              </a:ext>
            </a:extLst>
          </p:cNvPr>
          <p:cNvSpPr txBox="1"/>
          <p:nvPr/>
        </p:nvSpPr>
        <p:spPr>
          <a:xfrm>
            <a:off x="1154485" y="5032898"/>
            <a:ext cx="696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Server startet pro Nutzer eigenen Thread</a:t>
            </a:r>
          </a:p>
        </p:txBody>
      </p:sp>
    </p:spTree>
    <p:extLst>
      <p:ext uri="{BB962C8B-B14F-4D97-AF65-F5344CB8AC3E}">
        <p14:creationId xmlns:p14="http://schemas.microsoft.com/office/powerpoint/2010/main" val="86541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06437" y="2551837"/>
            <a:ext cx="5779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Erzeugung von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758624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5371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Erzeugung von Threads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Durch die Klasse Thread oder das Interface </a:t>
            </a:r>
            <a:r>
              <a:rPr lang="de-DE" sz="2400" dirty="0" err="1">
                <a:latin typeface="Montserrat" panose="02000505000000020004" pitchFamily="2" charset="0"/>
              </a:rPr>
              <a:t>Runnable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173848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Erben von Klasse Thread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Variante 1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46659B7-34FE-4419-B8CD-C3B4A4A5D373}"/>
              </a:ext>
            </a:extLst>
          </p:cNvPr>
          <p:cNvSpPr txBox="1"/>
          <p:nvPr/>
        </p:nvSpPr>
        <p:spPr>
          <a:xfrm>
            <a:off x="1154486" y="2610584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Überschreibung von Methode </a:t>
            </a:r>
            <a:r>
              <a:rPr lang="de-DE" sz="2400" dirty="0" err="1">
                <a:latin typeface="Montserrat" panose="02000505000000020004" pitchFamily="2" charset="0"/>
              </a:rPr>
              <a:t>run</a:t>
            </a:r>
            <a:r>
              <a:rPr lang="de-DE" sz="2400" dirty="0">
                <a:latin typeface="Montserrat" panose="02000505000000020004" pitchFamily="2" charset="0"/>
              </a:rPr>
              <a:t>()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B22E69-2973-429A-A1FF-21E7B8AD3E22}"/>
              </a:ext>
            </a:extLst>
          </p:cNvPr>
          <p:cNvSpPr txBox="1"/>
          <p:nvPr/>
        </p:nvSpPr>
        <p:spPr>
          <a:xfrm>
            <a:off x="1154485" y="3072249"/>
            <a:ext cx="464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start</a:t>
            </a:r>
            <a:r>
              <a:rPr lang="de-DE" sz="2400" dirty="0">
                <a:latin typeface="Montserrat" panose="02000505000000020004" pitchFamily="2" charset="0"/>
              </a:rPr>
              <a:t>() Methode ausführen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1C7BA09-7BEA-42E3-8C78-987F809B60FB}"/>
              </a:ext>
            </a:extLst>
          </p:cNvPr>
          <p:cNvSpPr txBox="1"/>
          <p:nvPr/>
        </p:nvSpPr>
        <p:spPr>
          <a:xfrm>
            <a:off x="1154486" y="4305176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Runnable</a:t>
            </a:r>
            <a:r>
              <a:rPr lang="de-DE" sz="2400" dirty="0">
                <a:latin typeface="Montserrat" panose="02000505000000020004" pitchFamily="2" charset="0"/>
              </a:rPr>
              <a:t> implementieren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4D2027-7BF9-43B4-98E6-62CFCB2C89F7}"/>
              </a:ext>
            </a:extLst>
          </p:cNvPr>
          <p:cNvSpPr txBox="1"/>
          <p:nvPr/>
        </p:nvSpPr>
        <p:spPr>
          <a:xfrm>
            <a:off x="705914" y="3868440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Variante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9CCF246-3B16-43EA-A08E-8210DFB009DD}"/>
              </a:ext>
            </a:extLst>
          </p:cNvPr>
          <p:cNvSpPr txBox="1"/>
          <p:nvPr/>
        </p:nvSpPr>
        <p:spPr>
          <a:xfrm>
            <a:off x="1154486" y="4750222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Überschreibung von Methode </a:t>
            </a:r>
            <a:r>
              <a:rPr lang="de-DE" sz="2400" dirty="0" err="1">
                <a:latin typeface="Montserrat" panose="02000505000000020004" pitchFamily="2" charset="0"/>
              </a:rPr>
              <a:t>run</a:t>
            </a:r>
            <a:r>
              <a:rPr lang="de-DE" sz="2400" dirty="0">
                <a:latin typeface="Montserrat" panose="02000505000000020004" pitchFamily="2" charset="0"/>
              </a:rPr>
              <a:t>()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224294F-97FD-4CA4-A317-C31D1C9431AD}"/>
              </a:ext>
            </a:extLst>
          </p:cNvPr>
          <p:cNvSpPr txBox="1"/>
          <p:nvPr/>
        </p:nvSpPr>
        <p:spPr>
          <a:xfrm>
            <a:off x="1154485" y="5195268"/>
            <a:ext cx="977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Thread-Objekt erzeugen mit unserem Objekt als Argument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4BEA003-1E8A-4E6D-B7DC-8F286DF504D9}"/>
              </a:ext>
            </a:extLst>
          </p:cNvPr>
          <p:cNvSpPr txBox="1"/>
          <p:nvPr/>
        </p:nvSpPr>
        <p:spPr>
          <a:xfrm>
            <a:off x="1149677" y="5640313"/>
            <a:ext cx="54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Thread-Objekt mit </a:t>
            </a:r>
            <a:r>
              <a:rPr lang="de-DE" sz="2400" dirty="0" err="1">
                <a:latin typeface="Montserrat" panose="02000505000000020004" pitchFamily="2" charset="0"/>
              </a:rPr>
              <a:t>run</a:t>
            </a:r>
            <a:r>
              <a:rPr lang="de-DE" sz="2400" dirty="0">
                <a:latin typeface="Montserrat" panose="02000505000000020004" pitchFamily="2" charset="0"/>
              </a:rPr>
              <a:t>() starten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CB3D9FA-F448-44DF-9337-259602CAA5F9}"/>
              </a:ext>
            </a:extLst>
          </p:cNvPr>
          <p:cNvSpPr txBox="1"/>
          <p:nvPr/>
        </p:nvSpPr>
        <p:spPr>
          <a:xfrm>
            <a:off x="2228110" y="3474179"/>
            <a:ext cx="740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>
                <a:solidFill>
                  <a:srgbClr val="800000"/>
                </a:solidFill>
                <a:latin typeface="Montserrat" panose="02000505000000020004" pitchFamily="2" charset="0"/>
              </a:rPr>
              <a:t>Nachteil: </a:t>
            </a:r>
            <a:r>
              <a:rPr lang="de-DE" i="1" dirty="0">
                <a:latin typeface="Montserrat" panose="02000505000000020004" pitchFamily="2" charset="0"/>
              </a:rPr>
              <a:t>Ich kann nicht mehr von einer anderen Klasse erben!</a:t>
            </a:r>
          </a:p>
        </p:txBody>
      </p:sp>
    </p:spTree>
    <p:extLst>
      <p:ext uri="{BB962C8B-B14F-4D97-AF65-F5344CB8AC3E}">
        <p14:creationId xmlns:p14="http://schemas.microsoft.com/office/powerpoint/2010/main" val="183734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5371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Erzeugung von Threads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Durch die Klasse Thread oder das Interface </a:t>
            </a:r>
            <a:r>
              <a:rPr lang="de-DE" sz="2400" dirty="0" err="1">
                <a:latin typeface="Montserrat" panose="02000505000000020004" pitchFamily="2" charset="0"/>
              </a:rPr>
              <a:t>Runnable</a:t>
            </a:r>
            <a:endParaRPr lang="de-DE" sz="2400" dirty="0">
              <a:latin typeface="Montserrat" panose="02000505000000020004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A27435A-0A25-4B79-ACE8-8EFC6243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88" y="1741585"/>
            <a:ext cx="8800695" cy="4793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99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210977" y="2551837"/>
            <a:ext cx="7770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Synchronisation von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89918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74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Synchronisation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Gleichzeitigen Zugriff verhindern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40838" y="2568109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Kritische Programmteile werden geschützt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10705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Zugriffe koordinieren und nur einem Thread erlauben zeitgleich auf</a:t>
            </a:r>
          </a:p>
          <a:p>
            <a:r>
              <a:rPr lang="de-DE" sz="2400" b="1" dirty="0">
                <a:latin typeface="Montserrat" panose="02000505000000020004" pitchFamily="2" charset="0"/>
              </a:rPr>
              <a:t>unsere Daten zuzugreifen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694FAD-1737-4180-91F2-7F05091179FB}"/>
              </a:ext>
            </a:extLst>
          </p:cNvPr>
          <p:cNvSpPr txBox="1"/>
          <p:nvPr/>
        </p:nvSpPr>
        <p:spPr>
          <a:xfrm>
            <a:off x="1140838" y="3689727"/>
            <a:ext cx="631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Schützen einer kompletten Methode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040DDB-183E-4CBD-8F7A-7882BBD8AE3C}"/>
              </a:ext>
            </a:extLst>
          </p:cNvPr>
          <p:cNvSpPr txBox="1"/>
          <p:nvPr/>
        </p:nvSpPr>
        <p:spPr>
          <a:xfrm>
            <a:off x="705914" y="3228062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Möglichkeiten der Synchronisierung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1B963D3-3B47-453B-9365-43480C15D1D4}"/>
              </a:ext>
            </a:extLst>
          </p:cNvPr>
          <p:cNvSpPr txBox="1"/>
          <p:nvPr/>
        </p:nvSpPr>
        <p:spPr>
          <a:xfrm>
            <a:off x="1140838" y="4151392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Schützen eines Codeblocks</a:t>
            </a:r>
          </a:p>
        </p:txBody>
      </p:sp>
    </p:spTree>
    <p:extLst>
      <p:ext uri="{BB962C8B-B14F-4D97-AF65-F5344CB8AC3E}">
        <p14:creationId xmlns:p14="http://schemas.microsoft.com/office/powerpoint/2010/main" val="133126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1265211" y="2967335"/>
            <a:ext cx="9661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Modifikator </a:t>
            </a:r>
            <a:r>
              <a:rPr lang="de-DE" sz="5400" dirty="0" err="1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synchronized</a:t>
            </a:r>
            <a:endParaRPr lang="de-DE" sz="5400" dirty="0">
              <a:solidFill>
                <a:schemeClr val="bg1">
                  <a:lumMod val="85000"/>
                </a:schemeClr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07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579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Modifikator </a:t>
            </a:r>
            <a:r>
              <a:rPr lang="de-DE" sz="3200" dirty="0" err="1">
                <a:latin typeface="Montserrat ExtraBold" panose="00000900000000000000" pitchFamily="2" charset="0"/>
              </a:rPr>
              <a:t>synchronized</a:t>
            </a:r>
            <a:endParaRPr lang="de-DE" sz="3200" dirty="0">
              <a:latin typeface="Montserrat ExtraBold" panose="000009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401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Schützen einer Methode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045303" y="2198777"/>
            <a:ext cx="765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b="1" dirty="0">
                <a:latin typeface="Montserrat" panose="02000505000000020004" pitchFamily="2" charset="0"/>
              </a:rPr>
              <a:t>Objekt</a:t>
            </a:r>
            <a:r>
              <a:rPr lang="de-DE" sz="2400" dirty="0">
                <a:latin typeface="Montserrat" panose="02000505000000020004" pitchFamily="2" charset="0"/>
              </a:rPr>
              <a:t> wird für alle anderen Threads gesperrt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1090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Diese Methode kann nicht gleichzeitig mehrmals aufgerufen werden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766D343-39CF-4E43-9C73-75D061032472}"/>
              </a:ext>
            </a:extLst>
          </p:cNvPr>
          <p:cNvSpPr txBox="1"/>
          <p:nvPr/>
        </p:nvSpPr>
        <p:spPr>
          <a:xfrm>
            <a:off x="1045303" y="2681493"/>
            <a:ext cx="782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Wenn Objekt gesperrt ist, muss Thread warten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AEBA60-DDDC-44C9-A42C-00A2B72A9ECF}"/>
              </a:ext>
            </a:extLst>
          </p:cNvPr>
          <p:cNvSpPr txBox="1"/>
          <p:nvPr/>
        </p:nvSpPr>
        <p:spPr>
          <a:xfrm>
            <a:off x="1045302" y="3164209"/>
            <a:ext cx="831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Nach Ausführung wird Sperre wieder aufgehoben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D41DF0-78AE-4401-945E-3E1E539359DD}"/>
              </a:ext>
            </a:extLst>
          </p:cNvPr>
          <p:cNvSpPr txBox="1"/>
          <p:nvPr/>
        </p:nvSpPr>
        <p:spPr>
          <a:xfrm>
            <a:off x="290289" y="6059808"/>
            <a:ext cx="841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atin typeface="Montserrat" panose="02000505000000020004" pitchFamily="2" charset="0"/>
              </a:rPr>
              <a:t>Notiz: </a:t>
            </a:r>
            <a:r>
              <a:rPr lang="de-DE" sz="2400" i="1" dirty="0">
                <a:latin typeface="Montserrat" panose="02000505000000020004" pitchFamily="2" charset="0"/>
              </a:rPr>
              <a:t>Sperre gilt nur für Methoden mit </a:t>
            </a:r>
            <a:r>
              <a:rPr lang="de-DE" sz="2400" i="1" dirty="0" err="1">
                <a:latin typeface="Montserrat" panose="02000505000000020004" pitchFamily="2" charset="0"/>
              </a:rPr>
              <a:t>synchronized</a:t>
            </a:r>
            <a:endParaRPr lang="de-DE" sz="2400" i="1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0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579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Modifikator </a:t>
            </a:r>
            <a:r>
              <a:rPr lang="de-DE" sz="3200" dirty="0" err="1">
                <a:latin typeface="Montserrat ExtraBold" panose="00000900000000000000" pitchFamily="2" charset="0"/>
              </a:rPr>
              <a:t>synchronized</a:t>
            </a:r>
            <a:endParaRPr lang="de-DE" sz="3200" dirty="0">
              <a:latin typeface="Montserrat ExtraBold" panose="000009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401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Schützen einer Methode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ED7120-005F-4E68-A4B6-76EAD3B3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25" y="1432835"/>
            <a:ext cx="6232831" cy="5146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3683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496865" y="2967335"/>
            <a:ext cx="3198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24003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1714062" y="2551837"/>
            <a:ext cx="87639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 err="1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Synchronized</a:t>
            </a:r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 für einen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Codeblock</a:t>
            </a:r>
          </a:p>
        </p:txBody>
      </p:sp>
    </p:spTree>
    <p:extLst>
      <p:ext uri="{BB962C8B-B14F-4D97-AF65-F5344CB8AC3E}">
        <p14:creationId xmlns:p14="http://schemas.microsoft.com/office/powerpoint/2010/main" val="471917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5" y="438788"/>
            <a:ext cx="787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>
                <a:latin typeface="Montserrat ExtraBold" panose="00000900000000000000" pitchFamily="2" charset="0"/>
              </a:rPr>
              <a:t>Synchronized</a:t>
            </a:r>
            <a:r>
              <a:rPr lang="de-DE" sz="3200" dirty="0">
                <a:latin typeface="Montserrat ExtraBold" panose="00000900000000000000" pitchFamily="2" charset="0"/>
              </a:rPr>
              <a:t> für einen Codeblock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4458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Schützen eines Codeblocks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045303" y="2198777"/>
            <a:ext cx="768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b="1" dirty="0">
                <a:latin typeface="Montserrat" panose="02000505000000020004" pitchFamily="2" charset="0"/>
              </a:rPr>
              <a:t>Objekt</a:t>
            </a:r>
            <a:r>
              <a:rPr lang="de-DE" sz="2400" dirty="0">
                <a:latin typeface="Montserrat" panose="02000505000000020004" pitchFamily="2" charset="0"/>
              </a:rPr>
              <a:t> wird für alle anderen Threads gesperrt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11298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Dieser Codeblock kann nicht gleichzeitig mehrmals aufgerufen werden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766D343-39CF-4E43-9C73-75D061032472}"/>
              </a:ext>
            </a:extLst>
          </p:cNvPr>
          <p:cNvSpPr txBox="1"/>
          <p:nvPr/>
        </p:nvSpPr>
        <p:spPr>
          <a:xfrm>
            <a:off x="1045303" y="2681493"/>
            <a:ext cx="782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Wenn Objekt gesperrt ist, muss Thread warten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AEBA60-DDDC-44C9-A42C-00A2B72A9ECF}"/>
              </a:ext>
            </a:extLst>
          </p:cNvPr>
          <p:cNvSpPr txBox="1"/>
          <p:nvPr/>
        </p:nvSpPr>
        <p:spPr>
          <a:xfrm>
            <a:off x="1045302" y="3164209"/>
            <a:ext cx="831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Nach Ausführung wird Sperre wieder aufgehoben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8EA6931-755D-4CA4-AFD9-6962830EF8FA}"/>
              </a:ext>
            </a:extLst>
          </p:cNvPr>
          <p:cNvSpPr txBox="1"/>
          <p:nvPr/>
        </p:nvSpPr>
        <p:spPr>
          <a:xfrm>
            <a:off x="1014088" y="4309631"/>
            <a:ext cx="4168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Weniger Code wird als </a:t>
            </a:r>
          </a:p>
          <a:p>
            <a:r>
              <a:rPr lang="de-DE" sz="2400" dirty="0" err="1">
                <a:latin typeface="Montserrat" panose="02000505000000020004" pitchFamily="2" charset="0"/>
              </a:rPr>
              <a:t>synchronized</a:t>
            </a:r>
            <a:r>
              <a:rPr lang="de-DE" sz="2400" dirty="0">
                <a:latin typeface="Montserrat" panose="02000505000000020004" pitchFamily="2" charset="0"/>
              </a:rPr>
              <a:t> markiert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593D9C-DE97-4E4C-AD32-8D73DA3C34D2}"/>
              </a:ext>
            </a:extLst>
          </p:cNvPr>
          <p:cNvSpPr txBox="1"/>
          <p:nvPr/>
        </p:nvSpPr>
        <p:spPr>
          <a:xfrm>
            <a:off x="674699" y="3847966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Vorteil: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47366F3-9DB1-4BCF-AAB4-26AEEA1C288B}"/>
              </a:ext>
            </a:extLst>
          </p:cNvPr>
          <p:cNvSpPr txBox="1"/>
          <p:nvPr/>
        </p:nvSpPr>
        <p:spPr>
          <a:xfrm>
            <a:off x="1030118" y="5160260"/>
            <a:ext cx="4012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Objekt bleibt nicht so 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lange gesperrt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9D5A64-47C4-4673-9500-78FA3E06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73" y="4129641"/>
            <a:ext cx="5759728" cy="25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4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68247B-59CE-40BD-BD47-41EED296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33" y="1720840"/>
            <a:ext cx="8799588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abheben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double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"Geld wird abgehoben. Bitte Warten"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synchronized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this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{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//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this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--&gt; Welches Objekt soll gesperrt werden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money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-=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"Geld wurde abgehoben"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5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642205" y="2551837"/>
            <a:ext cx="6907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Kommunikation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Zwischen Threads</a:t>
            </a:r>
          </a:p>
        </p:txBody>
      </p:sp>
    </p:spTree>
    <p:extLst>
      <p:ext uri="{BB962C8B-B14F-4D97-AF65-F5344CB8AC3E}">
        <p14:creationId xmlns:p14="http://schemas.microsoft.com/office/powerpoint/2010/main" val="126740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5" y="438788"/>
            <a:ext cx="787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Kommunikation zwischen Threads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7071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Durch spezielle Methoden der Klasse </a:t>
            </a:r>
            <a:r>
              <a:rPr lang="de-DE" sz="2400" dirty="0" err="1">
                <a:latin typeface="Montserrat" panose="02000505000000020004" pitchFamily="2" charset="0"/>
              </a:rPr>
              <a:t>Object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621104"/>
            <a:ext cx="11380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Wait</a:t>
            </a:r>
            <a:r>
              <a:rPr lang="de-DE" sz="2400" b="1" dirty="0">
                <a:latin typeface="Montserrat" panose="02000505000000020004" pitchFamily="2" charset="0"/>
              </a:rPr>
              <a:t>() </a:t>
            </a:r>
            <a:r>
              <a:rPr lang="de-DE" sz="2400" dirty="0">
                <a:latin typeface="Montserrat" panose="02000505000000020004" pitchFamily="2" charset="0"/>
              </a:rPr>
              <a:t>➜ Thread wechselt in Wartezustand und hebt eigene Sperren auf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24F2BC-442D-4338-A830-C781AA50C880}"/>
              </a:ext>
            </a:extLst>
          </p:cNvPr>
          <p:cNvSpPr txBox="1"/>
          <p:nvPr/>
        </p:nvSpPr>
        <p:spPr>
          <a:xfrm>
            <a:off x="705914" y="2265098"/>
            <a:ext cx="1092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notify</a:t>
            </a:r>
            <a:r>
              <a:rPr lang="de-DE" sz="2400" b="1" dirty="0">
                <a:latin typeface="Montserrat" panose="02000505000000020004" pitchFamily="2" charset="0"/>
              </a:rPr>
              <a:t>() </a:t>
            </a:r>
            <a:r>
              <a:rPr lang="de-DE" sz="2400" dirty="0">
                <a:latin typeface="Montserrat" panose="02000505000000020004" pitchFamily="2" charset="0"/>
              </a:rPr>
              <a:t>➜ Ein zufälliger Thread wird aus dem Wartezustand geweckt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32E5AA4-8D37-4031-BC6D-FD5735778217}"/>
              </a:ext>
            </a:extLst>
          </p:cNvPr>
          <p:cNvSpPr txBox="1"/>
          <p:nvPr/>
        </p:nvSpPr>
        <p:spPr>
          <a:xfrm>
            <a:off x="790075" y="2967335"/>
            <a:ext cx="1052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notifyAll</a:t>
            </a:r>
            <a:r>
              <a:rPr lang="de-DE" sz="2400" b="1" dirty="0">
                <a:latin typeface="Montserrat" panose="02000505000000020004" pitchFamily="2" charset="0"/>
              </a:rPr>
              <a:t>() </a:t>
            </a:r>
            <a:r>
              <a:rPr lang="de-DE" sz="2400" dirty="0">
                <a:latin typeface="Montserrat" panose="02000505000000020004" pitchFamily="2" charset="0"/>
              </a:rPr>
              <a:t>➜ Alle Threads werden aus dem Wartezustand geweckt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B3A9B8E-7F74-472F-A005-C70E21CFF2BB}"/>
              </a:ext>
            </a:extLst>
          </p:cNvPr>
          <p:cNvSpPr txBox="1"/>
          <p:nvPr/>
        </p:nvSpPr>
        <p:spPr>
          <a:xfrm>
            <a:off x="705914" y="3675967"/>
            <a:ext cx="11327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join</a:t>
            </a:r>
            <a:r>
              <a:rPr lang="de-DE" sz="2400" b="1" dirty="0">
                <a:latin typeface="Montserrat" panose="02000505000000020004" pitchFamily="2" charset="0"/>
              </a:rPr>
              <a:t>() </a:t>
            </a:r>
            <a:r>
              <a:rPr lang="de-DE" sz="2400" dirty="0">
                <a:latin typeface="Montserrat" panose="02000505000000020004" pitchFamily="2" charset="0"/>
              </a:rPr>
              <a:t>➜ Derzeitiger Thread wartet, bis der Thread, für den die Methode 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aufgerufen wurde, fertig ist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899182-19CD-4BBC-B6DB-7657E999BDAF}"/>
              </a:ext>
            </a:extLst>
          </p:cNvPr>
          <p:cNvSpPr txBox="1"/>
          <p:nvPr/>
        </p:nvSpPr>
        <p:spPr>
          <a:xfrm>
            <a:off x="705914" y="4811711"/>
            <a:ext cx="11272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yield</a:t>
            </a:r>
            <a:r>
              <a:rPr lang="de-DE" sz="2400" b="1" dirty="0">
                <a:latin typeface="Montserrat" panose="02000505000000020004" pitchFamily="2" charset="0"/>
              </a:rPr>
              <a:t>() </a:t>
            </a:r>
            <a:r>
              <a:rPr lang="de-DE" sz="2400" dirty="0">
                <a:latin typeface="Montserrat" panose="02000505000000020004" pitchFamily="2" charset="0"/>
              </a:rPr>
              <a:t>➜ Thread gibt anderem Chance zu arbeiten und stellt sich in der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Warteschlage wieder an</a:t>
            </a:r>
          </a:p>
        </p:txBody>
      </p:sp>
    </p:spTree>
    <p:extLst>
      <p:ext uri="{BB962C8B-B14F-4D97-AF65-F5344CB8AC3E}">
        <p14:creationId xmlns:p14="http://schemas.microsoft.com/office/powerpoint/2010/main" val="133547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100394" y="2551837"/>
            <a:ext cx="7991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Anwendungsbeispiel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Pipe</a:t>
            </a:r>
          </a:p>
        </p:txBody>
      </p:sp>
    </p:spTree>
    <p:extLst>
      <p:ext uri="{BB962C8B-B14F-4D97-AF65-F5344CB8AC3E}">
        <p14:creationId xmlns:p14="http://schemas.microsoft.com/office/powerpoint/2010/main" val="163548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5" y="438788"/>
            <a:ext cx="787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Anwendungsbeispiel Pipe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697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Daten zwischen zwei Prozessen übertragen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58AD5E-3F5A-4A30-B1FD-2D827C69197F}"/>
              </a:ext>
            </a:extLst>
          </p:cNvPr>
          <p:cNvSpPr txBox="1"/>
          <p:nvPr/>
        </p:nvSpPr>
        <p:spPr>
          <a:xfrm>
            <a:off x="1045303" y="2198777"/>
            <a:ext cx="855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Puffer wird von einem anderen Prozess ausgelesen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BD4ED2B-63D4-464F-B65C-F43B42B243FB}"/>
              </a:ext>
            </a:extLst>
          </p:cNvPr>
          <p:cNvSpPr txBox="1"/>
          <p:nvPr/>
        </p:nvSpPr>
        <p:spPr>
          <a:xfrm>
            <a:off x="705914" y="1737112"/>
            <a:ext cx="817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Daten von einem Prozess werden in Puffer geladen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455471-59E3-4C24-84B2-1417EE727327}"/>
              </a:ext>
            </a:extLst>
          </p:cNvPr>
          <p:cNvSpPr txBox="1"/>
          <p:nvPr/>
        </p:nvSpPr>
        <p:spPr>
          <a:xfrm>
            <a:off x="1045303" y="2681493"/>
            <a:ext cx="974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Ergebnis eines Programms wird an ein anderes übermittelt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E91704-0497-474D-B8E3-72E56D2F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13" y="3898807"/>
            <a:ext cx="8354591" cy="1667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8565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302099" y="2967335"/>
            <a:ext cx="358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Übungen</a:t>
            </a:r>
          </a:p>
        </p:txBody>
      </p:sp>
    </p:spTree>
    <p:extLst>
      <p:ext uri="{BB962C8B-B14F-4D97-AF65-F5344CB8AC3E}">
        <p14:creationId xmlns:p14="http://schemas.microsoft.com/office/powerpoint/2010/main" val="360725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496865" y="2967335"/>
            <a:ext cx="3198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1418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753876" y="2967335"/>
            <a:ext cx="468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Vielen Dank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CD1459-D2C8-4D1B-8390-9670FC3E323F}"/>
              </a:ext>
            </a:extLst>
          </p:cNvPr>
          <p:cNvSpPr txBox="1"/>
          <p:nvPr/>
        </p:nvSpPr>
        <p:spPr>
          <a:xfrm>
            <a:off x="5165298" y="3779631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</a:rPr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3404513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924045" y="2967335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62225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577250" y="2967335"/>
            <a:ext cx="7037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Definition Threads</a:t>
            </a:r>
          </a:p>
        </p:txBody>
      </p:sp>
    </p:spTree>
    <p:extLst>
      <p:ext uri="{BB962C8B-B14F-4D97-AF65-F5344CB8AC3E}">
        <p14:creationId xmlns:p14="http://schemas.microsoft.com/office/powerpoint/2010/main" val="320152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Definition Threads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4907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Sind Prozessen untergeordnet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74104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main-Methode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9789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Prozesse besitzen einen Hauptthread mit dem das Programm</a:t>
            </a:r>
          </a:p>
          <a:p>
            <a:r>
              <a:rPr lang="de-DE" sz="2400" b="1" dirty="0">
                <a:latin typeface="Montserrat" panose="02000505000000020004" pitchFamily="2" charset="0"/>
              </a:rPr>
              <a:t> startet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C89C8-6101-4C11-8D4A-E9014FEEA48A}"/>
              </a:ext>
            </a:extLst>
          </p:cNvPr>
          <p:cNvSpPr txBox="1"/>
          <p:nvPr/>
        </p:nvSpPr>
        <p:spPr>
          <a:xfrm>
            <a:off x="705914" y="3070651"/>
            <a:ext cx="5094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Prozesse bestehen aus Threads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88EEB11-6440-42E2-B2FD-08DE634A866A}"/>
              </a:ext>
            </a:extLst>
          </p:cNvPr>
          <p:cNvSpPr txBox="1"/>
          <p:nvPr/>
        </p:nvSpPr>
        <p:spPr>
          <a:xfrm>
            <a:off x="1154485" y="3532316"/>
            <a:ext cx="831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Threads sind ein in sich geschlossener Steuerfluss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BFBA2E8-8075-4FF9-BDCD-E3EF0EE864B9}"/>
              </a:ext>
            </a:extLst>
          </p:cNvPr>
          <p:cNvSpPr txBox="1"/>
          <p:nvPr/>
        </p:nvSpPr>
        <p:spPr>
          <a:xfrm>
            <a:off x="1154485" y="4034858"/>
            <a:ext cx="6356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Prozess kann neue Threads erzeugen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532D930-8797-4B62-B762-88F592993275}"/>
              </a:ext>
            </a:extLst>
          </p:cNvPr>
          <p:cNvSpPr txBox="1"/>
          <p:nvPr/>
        </p:nvSpPr>
        <p:spPr>
          <a:xfrm>
            <a:off x="1154484" y="4537400"/>
            <a:ext cx="539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Prozess kann Threads anhalten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542C703-5049-4CED-B006-433FBF47D149}"/>
              </a:ext>
            </a:extLst>
          </p:cNvPr>
          <p:cNvSpPr txBox="1"/>
          <p:nvPr/>
        </p:nvSpPr>
        <p:spPr>
          <a:xfrm>
            <a:off x="705914" y="5179317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Viele Threads laufen immer parallel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8C62433-E9E6-4D8F-8CD9-27F6718B5C75}"/>
              </a:ext>
            </a:extLst>
          </p:cNvPr>
          <p:cNvSpPr txBox="1"/>
          <p:nvPr/>
        </p:nvSpPr>
        <p:spPr>
          <a:xfrm>
            <a:off x="1154484" y="5640982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22637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Definition Threads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4907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Sind Prozessen untergeordnet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188354"/>
            <a:ext cx="8672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Arbeiten im Gegensatz zu Prozessen auf demselben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Speicherbereich im Hauptspeicher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556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Threads besitzen eigenen Zustand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5351EC-74A6-42DF-8DAB-3CC5C61A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3595448"/>
            <a:ext cx="10797540" cy="21275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4975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1563349" y="2551837"/>
            <a:ext cx="9065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Zuordnung von Threads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auf Kerne</a:t>
            </a:r>
          </a:p>
        </p:txBody>
      </p:sp>
    </p:spTree>
    <p:extLst>
      <p:ext uri="{BB962C8B-B14F-4D97-AF65-F5344CB8AC3E}">
        <p14:creationId xmlns:p14="http://schemas.microsoft.com/office/powerpoint/2010/main" val="589243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7688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Zuordnung von Threads auf Kerne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Wie das passiert ist schwer zu sagen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173848"/>
            <a:ext cx="816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Müssen CPU-Ressourcen zeitlich verteilt werden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770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Wenn mehr Threads existieren, als Rechenkerne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727A53F-6F66-4CDC-A4E8-FDEBF357E88F}"/>
              </a:ext>
            </a:extLst>
          </p:cNvPr>
          <p:cNvSpPr txBox="1"/>
          <p:nvPr/>
        </p:nvSpPr>
        <p:spPr>
          <a:xfrm>
            <a:off x="1154486" y="2680007"/>
            <a:ext cx="576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Threads müssen sich abwechseln</a:t>
            </a:r>
          </a:p>
        </p:txBody>
      </p:sp>
    </p:spTree>
    <p:extLst>
      <p:ext uri="{BB962C8B-B14F-4D97-AF65-F5344CB8AC3E}">
        <p14:creationId xmlns:p14="http://schemas.microsoft.com/office/powerpoint/2010/main" val="71818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7688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Zuordnung von Threads auf Kerne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Wie das passiert ist schwer zu sagen …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CEEAA5-DE9D-401E-9B25-99C55DBF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5" y="1705077"/>
            <a:ext cx="10297962" cy="4648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8380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Breitbild</PresentationFormat>
  <Paragraphs>115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JetBrains Mono</vt:lpstr>
      <vt:lpstr>Montserrat</vt:lpstr>
      <vt:lpstr>Montserrat ExtraBold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</dc:creator>
  <cp:lastModifiedBy>Aleks</cp:lastModifiedBy>
  <cp:revision>535</cp:revision>
  <dcterms:created xsi:type="dcterms:W3CDTF">2021-10-18T16:33:05Z</dcterms:created>
  <dcterms:modified xsi:type="dcterms:W3CDTF">2021-12-16T11:00:29Z</dcterms:modified>
</cp:coreProperties>
</file>