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4" r:id="rId1"/>
  </p:sldMasterIdLst>
  <p:notesMasterIdLst>
    <p:notesMasterId r:id="rId8"/>
  </p:notesMasterIdLst>
  <p:handoutMasterIdLst>
    <p:handoutMasterId r:id="rId9"/>
  </p:handoutMasterIdLst>
  <p:sldIdLst>
    <p:sldId id="258" r:id="rId2"/>
    <p:sldId id="299" r:id="rId3"/>
    <p:sldId id="337" r:id="rId4"/>
    <p:sldId id="372" r:id="rId5"/>
    <p:sldId id="373" r:id="rId6"/>
    <p:sldId id="374" r:id="rId7"/>
  </p:sldIdLst>
  <p:sldSz cx="9144000" cy="6858000" type="screen4x3"/>
  <p:notesSz cx="6819900" cy="9931400"/>
  <p:defaultTextStyle>
    <a:defPPr>
      <a:defRPr lang="de-A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3300"/>
    <a:srgbClr val="00FF00"/>
    <a:srgbClr val="5A9191"/>
    <a:srgbClr val="5A554B"/>
    <a:srgbClr val="B4BC68"/>
    <a:srgbClr val="33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884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926" y="-90"/>
      </p:cViewPr>
      <p:guideLst>
        <p:guide orient="horz" pos="3128"/>
        <p:guide pos="2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56033" cy="4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337" tIns="44170" rIns="88337" bIns="44170" numCol="1" anchor="t" anchorCtr="0" compatLnSpc="1">
            <a:prstTxWarp prst="textNoShape">
              <a:avLst/>
            </a:prstTxWarp>
          </a:bodyPr>
          <a:lstStyle>
            <a:lvl1pPr defTabSz="88395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2276" y="0"/>
            <a:ext cx="2956033" cy="4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337" tIns="44170" rIns="88337" bIns="44170" numCol="1" anchor="t" anchorCtr="0" compatLnSpc="1">
            <a:prstTxWarp prst="textNoShape">
              <a:avLst/>
            </a:prstTxWarp>
          </a:bodyPr>
          <a:lstStyle>
            <a:lvl1pPr algn="r" defTabSz="88395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4274"/>
            <a:ext cx="2956033" cy="4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337" tIns="44170" rIns="88337" bIns="44170" numCol="1" anchor="b" anchorCtr="0" compatLnSpc="1">
            <a:prstTxWarp prst="textNoShape">
              <a:avLst/>
            </a:prstTxWarp>
          </a:bodyPr>
          <a:lstStyle>
            <a:lvl1pPr defTabSz="88395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2276" y="9434274"/>
            <a:ext cx="2956033" cy="4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337" tIns="44170" rIns="88337" bIns="44170" numCol="1" anchor="b" anchorCtr="0" compatLnSpc="1">
            <a:prstTxWarp prst="textNoShape">
              <a:avLst/>
            </a:prstTxWarp>
          </a:bodyPr>
          <a:lstStyle>
            <a:lvl1pPr algn="r" defTabSz="883950">
              <a:defRPr sz="1200">
                <a:latin typeface="Arial" charset="0"/>
              </a:defRPr>
            </a:lvl1pPr>
          </a:lstStyle>
          <a:p>
            <a:pPr>
              <a:defRPr/>
            </a:pPr>
            <a:fld id="{A33C4DBA-6E6B-43AA-80DC-25A76F3A168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978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56033" cy="4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87" tIns="47843" rIns="95687" bIns="47843" numCol="1" anchor="t" anchorCtr="0" compatLnSpc="1">
            <a:prstTxWarp prst="textNoShape">
              <a:avLst/>
            </a:prstTxWarp>
          </a:bodyPr>
          <a:lstStyle>
            <a:lvl1pPr defTabSz="957083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276" y="0"/>
            <a:ext cx="2956033" cy="4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87" tIns="47843" rIns="95687" bIns="47843" numCol="1" anchor="t" anchorCtr="0" compatLnSpc="1">
            <a:prstTxWarp prst="textNoShape">
              <a:avLst/>
            </a:prstTxWarp>
          </a:bodyPr>
          <a:lstStyle>
            <a:lvl1pPr algn="r" defTabSz="957083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6125"/>
            <a:ext cx="4960938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672" y="4717138"/>
            <a:ext cx="5456557" cy="446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87" tIns="47843" rIns="95687" bIns="478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4274"/>
            <a:ext cx="2956033" cy="4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87" tIns="47843" rIns="95687" bIns="47843" numCol="1" anchor="b" anchorCtr="0" compatLnSpc="1">
            <a:prstTxWarp prst="textNoShape">
              <a:avLst/>
            </a:prstTxWarp>
          </a:bodyPr>
          <a:lstStyle>
            <a:lvl1pPr defTabSz="957083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276" y="9434274"/>
            <a:ext cx="2956033" cy="4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87" tIns="47843" rIns="95687" bIns="47843" numCol="1" anchor="b" anchorCtr="0" compatLnSpc="1">
            <a:prstTxWarp prst="textNoShape">
              <a:avLst/>
            </a:prstTxWarp>
          </a:bodyPr>
          <a:lstStyle>
            <a:lvl1pPr algn="r" defTabSz="957083">
              <a:defRPr sz="1300">
                <a:latin typeface="Arial" charset="0"/>
              </a:defRPr>
            </a:lvl1pPr>
          </a:lstStyle>
          <a:p>
            <a:pPr>
              <a:defRPr/>
            </a:pPr>
            <a:fld id="{AAA288B2-0A05-49CB-ADB6-8C2318B3B34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549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A288B2-0A05-49CB-ADB6-8C2318B3B342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612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862276" y="9434274"/>
            <a:ext cx="2956033" cy="4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87" tIns="47843" rIns="95687" bIns="47843" anchor="b"/>
          <a:lstStyle>
            <a:lvl1pPr defTabSz="9556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556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56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56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56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AF8C040C-AC69-411B-AADA-BBE65AB67A7C}" type="slidenum">
              <a:rPr lang="de-DE" sz="1300"/>
              <a:pPr algn="r" eaLnBrk="1" hangingPunct="1"/>
              <a:t>2</a:t>
            </a:fld>
            <a:endParaRPr lang="de-DE" sz="13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>
              <a:buClr>
                <a:srgbClr val="333333"/>
              </a:buClr>
              <a:buFont typeface="Wingdings" pitchFamily="2" charset="2"/>
              <a:buNone/>
            </a:pPr>
            <a:endParaRPr lang="en-GB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3862276" y="9434274"/>
            <a:ext cx="2956033" cy="4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87" tIns="47843" rIns="95687" bIns="47843" anchor="b"/>
          <a:lstStyle>
            <a:lvl1pPr defTabSz="9556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556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56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56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56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751FCF7A-BD37-4625-8ADB-147594FBD206}" type="slidenum">
              <a:rPr lang="de-DE" sz="1300"/>
              <a:pPr algn="r" eaLnBrk="1" hangingPunct="1"/>
              <a:t>3</a:t>
            </a:fld>
            <a:endParaRPr lang="de-DE" sz="13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>
              <a:buClr>
                <a:srgbClr val="333333"/>
              </a:buClr>
              <a:buFont typeface="Wingdings" pitchFamily="2" charset="2"/>
              <a:buNone/>
            </a:pPr>
            <a:endParaRPr lang="en-GB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3862276" y="9434274"/>
            <a:ext cx="2956033" cy="4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87" tIns="47843" rIns="95687" bIns="47843" anchor="b"/>
          <a:lstStyle>
            <a:lvl1pPr defTabSz="9556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556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56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56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56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751FCF7A-BD37-4625-8ADB-147594FBD206}" type="slidenum">
              <a:rPr lang="de-DE" sz="1300"/>
              <a:pPr algn="r" eaLnBrk="1" hangingPunct="1"/>
              <a:t>4</a:t>
            </a:fld>
            <a:endParaRPr lang="de-DE" sz="13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>
              <a:buClr>
                <a:srgbClr val="333333"/>
              </a:buClr>
              <a:buFont typeface="Wingdings" pitchFamily="2" charset="2"/>
              <a:buNone/>
            </a:pPr>
            <a:endParaRPr lang="en-GB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3862276" y="9434274"/>
            <a:ext cx="2956033" cy="4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87" tIns="47843" rIns="95687" bIns="47843" anchor="b"/>
          <a:lstStyle>
            <a:lvl1pPr defTabSz="9556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556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56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56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56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751FCF7A-BD37-4625-8ADB-147594FBD206}" type="slidenum">
              <a:rPr lang="de-DE" sz="1300"/>
              <a:pPr algn="r" eaLnBrk="1" hangingPunct="1"/>
              <a:t>5</a:t>
            </a:fld>
            <a:endParaRPr lang="de-DE" sz="13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>
              <a:buClr>
                <a:srgbClr val="333333"/>
              </a:buClr>
              <a:buFont typeface="Wingdings" pitchFamily="2" charset="2"/>
              <a:buNone/>
            </a:pPr>
            <a:endParaRPr lang="en-GB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3862276" y="9434274"/>
            <a:ext cx="2956033" cy="4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87" tIns="47843" rIns="95687" bIns="47843" anchor="b"/>
          <a:lstStyle>
            <a:lvl1pPr defTabSz="9556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556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56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56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56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751FCF7A-BD37-4625-8ADB-147594FBD206}" type="slidenum">
              <a:rPr lang="de-DE" sz="1300"/>
              <a:pPr algn="r" eaLnBrk="1" hangingPunct="1"/>
              <a:t>6</a:t>
            </a:fld>
            <a:endParaRPr lang="de-DE" sz="13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>
              <a:buClr>
                <a:srgbClr val="333333"/>
              </a:buClr>
              <a:buFont typeface="Wingdings" pitchFamily="2" charset="2"/>
              <a:buNone/>
            </a:pPr>
            <a:endParaRPr lang="en-GB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19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6"/>
          <p:cNvSpPr txBox="1">
            <a:spLocks noGrp="1"/>
          </p:cNvSpPr>
          <p:nvPr userDrawn="1"/>
        </p:nvSpPr>
        <p:spPr bwMode="auto">
          <a:xfrm>
            <a:off x="4724400" y="64166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nl-NL" sz="1200" dirty="0" smtClean="0">
                <a:solidFill>
                  <a:srgbClr val="31859C"/>
                </a:solidFill>
                <a:latin typeface="Tahoma" pitchFamily="34" charset="0"/>
                <a:cs typeface="Tahoma" pitchFamily="34" charset="0"/>
              </a:rPr>
              <a:t>ienc.openecdis.org</a:t>
            </a:r>
            <a:endParaRPr lang="en-US" sz="1200" dirty="0" smtClean="0">
              <a:solidFill>
                <a:srgbClr val="31859C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Footer Placeholder 8"/>
          <p:cNvSpPr txBox="1">
            <a:spLocks noGrp="1"/>
          </p:cNvSpPr>
          <p:nvPr userDrawn="1"/>
        </p:nvSpPr>
        <p:spPr bwMode="auto">
          <a:xfrm>
            <a:off x="2057400" y="6416675"/>
            <a:ext cx="2667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200" dirty="0" smtClean="0">
                <a:solidFill>
                  <a:srgbClr val="31859C"/>
                </a:solidFill>
                <a:latin typeface="Tahoma" pitchFamily="34" charset="0"/>
                <a:cs typeface="Tahoma" pitchFamily="34" charset="0"/>
              </a:rPr>
              <a:t>www.ris.eu</a:t>
            </a:r>
          </a:p>
        </p:txBody>
      </p:sp>
      <p:sp>
        <p:nvSpPr>
          <p:cNvPr id="5" name="Line 6"/>
          <p:cNvSpPr>
            <a:spLocks noChangeShapeType="1"/>
          </p:cNvSpPr>
          <p:nvPr userDrawn="1"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>
            <a:solidFill>
              <a:srgbClr val="5A919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5A919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dirty="0" smtClean="0"/>
              <a:t>Click to edit Master title style</a:t>
            </a:r>
            <a:endParaRPr lang="en-US" dirty="0" smtClean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DC42F84-EB40-4D7C-B0BC-E74BEC7A9289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789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244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1200">
                <a:solidFill>
                  <a:srgbClr val="31859C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nl-NL"/>
              <a:t>December 8, 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416675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>
              <a:defRPr sz="1200">
                <a:solidFill>
                  <a:srgbClr val="31859C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www.ris.eu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1828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1200">
                <a:solidFill>
                  <a:srgbClr val="31859C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5A98F617-1511-4386-9C0B-F09DB4E3CEC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8" r:id="rId2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Tahoma"/>
          <a:ea typeface="Tahoma" pitchFamily="-108" charset="0"/>
          <a:cs typeface="Tahoma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-108" charset="0"/>
          <a:ea typeface="Tahoma" pitchFamily="-108" charset="0"/>
          <a:cs typeface="Tahoma" pitchFamily="-108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-108" charset="0"/>
          <a:ea typeface="Tahoma" pitchFamily="-108" charset="0"/>
          <a:cs typeface="Tahoma" pitchFamily="-108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-108" charset="0"/>
          <a:ea typeface="Tahoma" pitchFamily="-108" charset="0"/>
          <a:cs typeface="Tahoma" pitchFamily="-108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-108" charset="0"/>
          <a:ea typeface="Tahoma" pitchFamily="-108" charset="0"/>
          <a:cs typeface="Tahoma" pitchFamily="-108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-108" charset="0"/>
          <a:ea typeface="Tahoma" pitchFamily="-108" charset="0"/>
          <a:cs typeface="Tahoma" pitchFamily="-108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-108" charset="0"/>
          <a:ea typeface="Tahoma" pitchFamily="-108" charset="0"/>
          <a:cs typeface="Tahoma" pitchFamily="-108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-108" charset="0"/>
          <a:ea typeface="Tahoma" pitchFamily="-108" charset="0"/>
          <a:cs typeface="Tahoma" pitchFamily="-108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-108" charset="0"/>
          <a:ea typeface="Tahoma" pitchFamily="-108" charset="0"/>
          <a:cs typeface="Tahoma" pitchFamily="-108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ahoma"/>
          <a:ea typeface="Tahoma" pitchFamily="-108" charset="0"/>
          <a:cs typeface="Tahom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ahoma"/>
          <a:ea typeface="Tahoma" pitchFamily="-108" charset="0"/>
          <a:cs typeface="Tahom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ahoma"/>
          <a:ea typeface="Tahoma" pitchFamily="-108" charset="0"/>
          <a:cs typeface="Tahom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ahoma"/>
          <a:ea typeface="Tahoma" pitchFamily="-108" charset="0"/>
          <a:cs typeface="Tahom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ahoma"/>
          <a:ea typeface="Tahoma" pitchFamily="-108" charset="0"/>
          <a:cs typeface="Tahom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01763" y="2205038"/>
            <a:ext cx="7161212" cy="1470025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AT" dirty="0" smtClean="0">
                <a:latin typeface="Tahoma" pitchFamily="34" charset="0"/>
                <a:cs typeface="Tahoma" pitchFamily="34" charset="0"/>
              </a:rPr>
              <a:t>Inland ECDIS</a:t>
            </a:r>
            <a:r>
              <a:rPr lang="de-AT" dirty="0">
                <a:latin typeface="Tahoma" pitchFamily="34" charset="0"/>
                <a:cs typeface="Tahoma" pitchFamily="34" charset="0"/>
              </a:rPr>
              <a:t>: </a:t>
            </a:r>
            <a:r>
              <a:rPr lang="de-AT" dirty="0" err="1" smtClean="0">
                <a:latin typeface="Tahoma" pitchFamily="34" charset="0"/>
                <a:cs typeface="Tahoma" pitchFamily="34" charset="0"/>
              </a:rPr>
              <a:t>next</a:t>
            </a:r>
            <a:r>
              <a:rPr lang="de-AT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de-AT" dirty="0" err="1">
                <a:latin typeface="Tahoma" pitchFamily="34" charset="0"/>
                <a:cs typeface="Tahoma" pitchFamily="34" charset="0"/>
              </a:rPr>
              <a:t>steps</a:t>
            </a:r>
            <a:r>
              <a:rPr lang="de-AT" dirty="0">
                <a:latin typeface="Tahoma" pitchFamily="34" charset="0"/>
                <a:cs typeface="Tahoma" pitchFamily="34" charset="0"/>
              </a:rPr>
              <a:t> </a:t>
            </a:r>
            <a:endParaRPr lang="de-DE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7161213" cy="1393825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de-DE" sz="2400" dirty="0" smtClean="0"/>
              <a:t>Common </a:t>
            </a:r>
            <a:r>
              <a:rPr lang="de-DE" sz="2400" dirty="0" err="1" smtClean="0"/>
              <a:t>Issues</a:t>
            </a:r>
            <a:r>
              <a:rPr lang="de-DE" sz="2400" dirty="0" smtClean="0"/>
              <a:t> Meeting 2013-11-13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de-DE" sz="2000" dirty="0" smtClean="0"/>
              <a:t>Zagreb</a:t>
            </a:r>
          </a:p>
        </p:txBody>
      </p:sp>
      <p:sp>
        <p:nvSpPr>
          <p:cNvPr id="5124" name="Rectangle 7"/>
          <p:cNvSpPr>
            <a:spLocks noChangeArrowheads="1"/>
          </p:cNvSpPr>
          <p:nvPr/>
        </p:nvSpPr>
        <p:spPr bwMode="auto">
          <a:xfrm>
            <a:off x="1403350" y="5013325"/>
            <a:ext cx="6121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004E62"/>
              </a:buClr>
              <a:buFont typeface="Wingdings" pitchFamily="2" charset="2"/>
              <a:buNone/>
            </a:pPr>
            <a:endParaRPr lang="nl-NL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jdelijke aanduiding voor dianummer 5"/>
          <p:cNvSpPr txBox="1">
            <a:spLocks noGrp="1"/>
          </p:cNvSpPr>
          <p:nvPr/>
        </p:nvSpPr>
        <p:spPr bwMode="auto">
          <a:xfrm>
            <a:off x="6588125" y="6475413"/>
            <a:ext cx="21336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37959717-7041-4FB0-9147-FFE4DEFCACDF}" type="slidenum">
              <a:rPr lang="de-AT" sz="1400"/>
              <a:pPr algn="r" eaLnBrk="1" hangingPunct="1"/>
              <a:t>2</a:t>
            </a:fld>
            <a:endParaRPr lang="de-AT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77875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" charset="0"/>
                <a:cs typeface="Tahoma" pitchFamily="34" charset="0"/>
              </a:rPr>
              <a:t>Commission Regulation Inland ECDIS</a:t>
            </a:r>
            <a:endParaRPr lang="de-AT" sz="3200" dirty="0" smtClean="0">
              <a:latin typeface="Arial" charset="0"/>
              <a:cs typeface="Tahoma" pitchFamily="34" charset="0"/>
            </a:endParaRPr>
          </a:p>
        </p:txBody>
      </p:sp>
      <p:sp>
        <p:nvSpPr>
          <p:cNvPr id="7172" name="Text Box 71"/>
          <p:cNvSpPr txBox="1">
            <a:spLocks noChangeArrowheads="1"/>
          </p:cNvSpPr>
          <p:nvPr/>
        </p:nvSpPr>
        <p:spPr bwMode="auto">
          <a:xfrm>
            <a:off x="755650" y="1647825"/>
            <a:ext cx="7561263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539750" y="1557338"/>
            <a:ext cx="8123238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defTabSz="600075">
              <a:spcBef>
                <a:spcPct val="20000"/>
              </a:spcBef>
              <a:buFontTx/>
              <a:buBlip>
                <a:blip r:embed="rId3"/>
              </a:buBlip>
              <a:tabLst>
                <a:tab pos="447675" algn="l"/>
              </a:tabLst>
            </a:pPr>
            <a:r>
              <a:rPr lang="de-AT" sz="2400" dirty="0" err="1" smtClean="0">
                <a:solidFill>
                  <a:srgbClr val="663300"/>
                </a:solidFill>
              </a:rPr>
              <a:t>Commission</a:t>
            </a:r>
            <a:r>
              <a:rPr lang="de-AT" sz="2400" dirty="0" smtClean="0">
                <a:solidFill>
                  <a:srgbClr val="663300"/>
                </a:solidFill>
              </a:rPr>
              <a:t> Regulation </a:t>
            </a:r>
            <a:r>
              <a:rPr lang="de-AT" sz="2400" dirty="0" err="1" smtClean="0">
                <a:solidFill>
                  <a:srgbClr val="663300"/>
                </a:solidFill>
              </a:rPr>
              <a:t>No</a:t>
            </a:r>
            <a:r>
              <a:rPr lang="de-AT" sz="2400" dirty="0" smtClean="0">
                <a:solidFill>
                  <a:srgbClr val="663300"/>
                </a:solidFill>
              </a:rPr>
              <a:t>. 909/2013</a:t>
            </a:r>
          </a:p>
          <a:p>
            <a:pPr marL="342900" indent="-342900" defTabSz="600075">
              <a:spcBef>
                <a:spcPct val="20000"/>
              </a:spcBef>
              <a:buBlip>
                <a:blip r:embed="rId3"/>
              </a:buBlip>
              <a:tabLst>
                <a:tab pos="447675" algn="l"/>
              </a:tabLst>
            </a:pPr>
            <a:r>
              <a:rPr lang="nl-NL" sz="2400" dirty="0">
                <a:solidFill>
                  <a:srgbClr val="663300"/>
                </a:solidFill>
              </a:rPr>
              <a:t>The Commission Regulation is based on edtion 2.3 of the standard, which as also been adopted by CCNR (2011) and UNECE (2012) and is recommended by the Danube Commission (2011)</a:t>
            </a:r>
          </a:p>
          <a:p>
            <a:pPr marL="342900" indent="-342900" defTabSz="600075">
              <a:spcBef>
                <a:spcPct val="20000"/>
              </a:spcBef>
              <a:buBlip>
                <a:blip r:embed="rId3"/>
              </a:buBlip>
              <a:tabLst>
                <a:tab pos="447675" algn="l"/>
              </a:tabLst>
            </a:pPr>
            <a:r>
              <a:rPr lang="en-GB" sz="2400" dirty="0" smtClean="0">
                <a:solidFill>
                  <a:srgbClr val="663300"/>
                </a:solidFill>
              </a:rPr>
              <a:t>Member </a:t>
            </a:r>
            <a:r>
              <a:rPr lang="en-GB" sz="2400" dirty="0">
                <a:solidFill>
                  <a:srgbClr val="663300"/>
                </a:solidFill>
              </a:rPr>
              <a:t>states have to produce Inland ENCs in accordance with this standard within 30 months after the entry into force </a:t>
            </a:r>
            <a:r>
              <a:rPr lang="en-GB" sz="2400" dirty="0" smtClean="0">
                <a:solidFill>
                  <a:srgbClr val="663300"/>
                </a:solidFill>
              </a:rPr>
              <a:t>of the Commission Regulation (29.09.2013)</a:t>
            </a:r>
            <a:endParaRPr lang="en-GB" sz="2400" dirty="0">
              <a:solidFill>
                <a:srgbClr val="66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jdelijke aanduiding voor dianummer 5"/>
          <p:cNvSpPr txBox="1">
            <a:spLocks noGrp="1"/>
          </p:cNvSpPr>
          <p:nvPr/>
        </p:nvSpPr>
        <p:spPr bwMode="auto">
          <a:xfrm>
            <a:off x="7596188" y="6475413"/>
            <a:ext cx="21336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19151AAC-95E7-462F-911C-24DD7F84CABB}" type="slidenum">
              <a:rPr lang="de-AT" sz="1400"/>
              <a:pPr algn="ctr" eaLnBrk="1" hangingPunct="1"/>
              <a:t>3</a:t>
            </a:fld>
            <a:endParaRPr lang="de-AT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77875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" charset="0"/>
                <a:cs typeface="Tahoma" pitchFamily="34" charset="0"/>
              </a:rPr>
              <a:t>Next steps: Encoding Guide</a:t>
            </a:r>
            <a:endParaRPr lang="de-AT" sz="3200" dirty="0" smtClean="0">
              <a:latin typeface="Arial" charset="0"/>
              <a:cs typeface="Tahoma" pitchFamily="34" charset="0"/>
            </a:endParaRP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539750" y="1412875"/>
            <a:ext cx="8123238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defTabSz="600075">
              <a:spcBef>
                <a:spcPts val="1200"/>
              </a:spcBef>
              <a:buFontTx/>
              <a:buBlip>
                <a:blip r:embed="rId3"/>
              </a:buBlip>
              <a:tabLst>
                <a:tab pos="444500" algn="l"/>
              </a:tabLst>
            </a:pPr>
            <a:r>
              <a:rPr lang="en-GB" sz="2400" dirty="0" smtClean="0">
                <a:solidFill>
                  <a:srgbClr val="663300"/>
                </a:solidFill>
              </a:rPr>
              <a:t>An updated version 2.3.6 of the Encoding Guide </a:t>
            </a:r>
            <a:r>
              <a:rPr lang="en-GB" sz="2400" dirty="0" smtClean="0">
                <a:solidFill>
                  <a:srgbClr val="663300"/>
                </a:solidFill>
              </a:rPr>
              <a:t>for Inland ENCs will </a:t>
            </a:r>
            <a:r>
              <a:rPr lang="en-GB" sz="2400" dirty="0" smtClean="0">
                <a:solidFill>
                  <a:srgbClr val="663300"/>
                </a:solidFill>
              </a:rPr>
              <a:t>be published based on the </a:t>
            </a:r>
            <a:r>
              <a:rPr lang="en-GB" sz="2400" dirty="0" smtClean="0">
                <a:solidFill>
                  <a:srgbClr val="663300"/>
                </a:solidFill>
              </a:rPr>
              <a:t>adopted Change </a:t>
            </a:r>
            <a:r>
              <a:rPr lang="en-GB" sz="2400" dirty="0" smtClean="0">
                <a:solidFill>
                  <a:srgbClr val="663300"/>
                </a:solidFill>
              </a:rPr>
              <a:t>Requests </a:t>
            </a:r>
            <a:r>
              <a:rPr lang="en-GB" sz="2400" dirty="0" smtClean="0">
                <a:solidFill>
                  <a:srgbClr val="663300"/>
                </a:solidFill>
              </a:rPr>
              <a:t>by </a:t>
            </a:r>
            <a:r>
              <a:rPr lang="en-GB" sz="2400" dirty="0" smtClean="0">
                <a:solidFill>
                  <a:srgbClr val="663300"/>
                </a:solidFill>
              </a:rPr>
              <a:t>the end of the </a:t>
            </a:r>
            <a:r>
              <a:rPr lang="en-GB" sz="2400" dirty="0" smtClean="0">
                <a:solidFill>
                  <a:srgbClr val="663300"/>
                </a:solidFill>
              </a:rPr>
              <a:t>year.</a:t>
            </a:r>
          </a:p>
          <a:p>
            <a:pPr marL="342900" indent="-342900" defTabSz="600075">
              <a:spcBef>
                <a:spcPts val="1200"/>
              </a:spcBef>
              <a:buFontTx/>
              <a:buBlip>
                <a:blip r:embed="rId3"/>
              </a:buBlip>
              <a:tabLst>
                <a:tab pos="444500" algn="l"/>
              </a:tabLst>
            </a:pPr>
            <a:r>
              <a:rPr lang="en-GB" sz="2400" dirty="0" smtClean="0">
                <a:solidFill>
                  <a:srgbClr val="663300"/>
                </a:solidFill>
              </a:rPr>
              <a:t>It</a:t>
            </a:r>
            <a:r>
              <a:rPr lang="en-GB" sz="2400" dirty="0" smtClean="0">
                <a:solidFill>
                  <a:srgbClr val="663300"/>
                </a:solidFill>
              </a:rPr>
              <a:t> </a:t>
            </a:r>
            <a:r>
              <a:rPr lang="en-GB" sz="2400" dirty="0" smtClean="0">
                <a:solidFill>
                  <a:srgbClr val="663300"/>
                </a:solidFill>
              </a:rPr>
              <a:t>will be fully compatible with edition 2.3 of the Product Specification and the Feature Catalogue</a:t>
            </a:r>
          </a:p>
          <a:p>
            <a:pPr marL="342900" indent="-342900" defTabSz="600075">
              <a:spcBef>
                <a:spcPts val="1200"/>
              </a:spcBef>
              <a:buFontTx/>
              <a:buBlip>
                <a:blip r:embed="rId3"/>
              </a:buBlip>
              <a:tabLst>
                <a:tab pos="444500" algn="l"/>
              </a:tabLst>
            </a:pPr>
            <a:r>
              <a:rPr lang="en-GB" sz="2400" dirty="0" smtClean="0">
                <a:solidFill>
                  <a:srgbClr val="663300"/>
                </a:solidFill>
              </a:rPr>
              <a:t>No </a:t>
            </a:r>
            <a:r>
              <a:rPr lang="en-GB" sz="2400" dirty="0" smtClean="0">
                <a:solidFill>
                  <a:srgbClr val="663300"/>
                </a:solidFill>
              </a:rPr>
              <a:t>change of the data exchange format, </a:t>
            </a:r>
            <a:r>
              <a:rPr lang="en-GB" sz="2400" dirty="0" smtClean="0">
                <a:solidFill>
                  <a:srgbClr val="663300"/>
                </a:solidFill>
              </a:rPr>
              <a:t>no software update necessary, just a recommendation of the Expert Group  </a:t>
            </a:r>
            <a:r>
              <a:rPr lang="en-GB" sz="2400" dirty="0" smtClean="0">
                <a:solidFill>
                  <a:srgbClr val="663300"/>
                </a:solidFill>
              </a:rPr>
              <a:t>to the chart </a:t>
            </a:r>
            <a:r>
              <a:rPr lang="en-GB" sz="2400" dirty="0" smtClean="0">
                <a:solidFill>
                  <a:srgbClr val="663300"/>
                </a:solidFill>
              </a:rPr>
              <a:t>producers how to encode certain elements which are not mentioned in earlier </a:t>
            </a:r>
            <a:r>
              <a:rPr lang="en-GB" sz="2400" dirty="0" smtClean="0">
                <a:solidFill>
                  <a:srgbClr val="663300"/>
                </a:solidFill>
              </a:rPr>
              <a:t>versions; therefore no formalisation </a:t>
            </a:r>
            <a:r>
              <a:rPr lang="en-GB" sz="2400" dirty="0">
                <a:solidFill>
                  <a:srgbClr val="663300"/>
                </a:solidFill>
              </a:rPr>
              <a:t>necessary</a:t>
            </a:r>
            <a:endParaRPr lang="en-GB" sz="2400" dirty="0" smtClean="0">
              <a:solidFill>
                <a:srgbClr val="66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91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jdelijke aanduiding voor dianummer 5"/>
          <p:cNvSpPr txBox="1">
            <a:spLocks noGrp="1"/>
          </p:cNvSpPr>
          <p:nvPr/>
        </p:nvSpPr>
        <p:spPr bwMode="auto">
          <a:xfrm>
            <a:off x="7596188" y="6475413"/>
            <a:ext cx="21336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19151AAC-95E7-462F-911C-24DD7F84CABB}" type="slidenum">
              <a:rPr lang="de-AT" sz="1400"/>
              <a:pPr algn="ctr" eaLnBrk="1" hangingPunct="1"/>
              <a:t>4</a:t>
            </a:fld>
            <a:endParaRPr lang="de-AT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77875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" charset="0"/>
                <a:cs typeface="Tahoma" pitchFamily="34" charset="0"/>
              </a:rPr>
              <a:t>Next steps: future editions</a:t>
            </a:r>
            <a:endParaRPr lang="de-AT" sz="3200" dirty="0" smtClean="0">
              <a:latin typeface="Arial" charset="0"/>
              <a:cs typeface="Tahoma" pitchFamily="34" charset="0"/>
            </a:endParaRP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539750" y="1412875"/>
            <a:ext cx="8123238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defTabSz="600075">
              <a:spcBef>
                <a:spcPts val="1200"/>
              </a:spcBef>
              <a:buFontTx/>
              <a:buBlip>
                <a:blip r:embed="rId3"/>
              </a:buBlip>
              <a:tabLst>
                <a:tab pos="444500" algn="l"/>
              </a:tabLst>
            </a:pPr>
            <a:r>
              <a:rPr lang="en-GB" sz="2400" dirty="0" smtClean="0">
                <a:solidFill>
                  <a:srgbClr val="663300"/>
                </a:solidFill>
              </a:rPr>
              <a:t>Italy has announced some Change Requests because of different fairway marks on the river Po</a:t>
            </a:r>
          </a:p>
          <a:p>
            <a:pPr marL="342900" indent="-342900" defTabSz="600075">
              <a:spcBef>
                <a:spcPts val="1200"/>
              </a:spcBef>
              <a:buFontTx/>
              <a:buBlip>
                <a:blip r:embed="rId3"/>
              </a:buBlip>
              <a:tabLst>
                <a:tab pos="444500" algn="l"/>
              </a:tabLst>
            </a:pPr>
            <a:r>
              <a:rPr lang="en-GB" sz="2400" dirty="0" smtClean="0">
                <a:solidFill>
                  <a:srgbClr val="663300"/>
                </a:solidFill>
              </a:rPr>
              <a:t>More than 30 Change Requests which can only become effective in a new edition </a:t>
            </a:r>
            <a:r>
              <a:rPr lang="en-GB" sz="2400" dirty="0" smtClean="0">
                <a:solidFill>
                  <a:srgbClr val="663300"/>
                </a:solidFill>
              </a:rPr>
              <a:t>of the standard have </a:t>
            </a:r>
            <a:r>
              <a:rPr lang="en-GB" sz="2400" dirty="0" smtClean="0">
                <a:solidFill>
                  <a:srgbClr val="663300"/>
                </a:solidFill>
              </a:rPr>
              <a:t>been adopted since 2010</a:t>
            </a:r>
          </a:p>
          <a:p>
            <a:pPr marL="342900" indent="-342900" defTabSz="600075">
              <a:spcBef>
                <a:spcPts val="1200"/>
              </a:spcBef>
              <a:buFontTx/>
              <a:buBlip>
                <a:blip r:embed="rId3"/>
              </a:buBlip>
              <a:tabLst>
                <a:tab pos="444500" algn="l"/>
              </a:tabLst>
            </a:pPr>
            <a:r>
              <a:rPr lang="en-GB" sz="2400" dirty="0" smtClean="0">
                <a:solidFill>
                  <a:srgbClr val="663300"/>
                </a:solidFill>
              </a:rPr>
              <a:t>China has also announced CRs for 2014</a:t>
            </a:r>
          </a:p>
          <a:p>
            <a:pPr marL="342900" indent="-342900" defTabSz="600075">
              <a:spcBef>
                <a:spcPts val="1200"/>
              </a:spcBef>
              <a:buFontTx/>
              <a:buBlip>
                <a:blip r:embed="rId3"/>
              </a:buBlip>
              <a:tabLst>
                <a:tab pos="444500" algn="l"/>
              </a:tabLst>
            </a:pPr>
            <a:r>
              <a:rPr lang="en-GB" sz="2400" dirty="0" smtClean="0">
                <a:solidFill>
                  <a:srgbClr val="663300"/>
                </a:solidFill>
              </a:rPr>
              <a:t>CCNR is discussing minimum requirements for information mode</a:t>
            </a:r>
          </a:p>
          <a:p>
            <a:pPr marL="342900" indent="-342900" defTabSz="600075">
              <a:spcBef>
                <a:spcPts val="1200"/>
              </a:spcBef>
              <a:buFontTx/>
              <a:buBlip>
                <a:blip r:embed="rId3"/>
              </a:buBlip>
              <a:tabLst>
                <a:tab pos="444500" algn="l"/>
              </a:tabLst>
            </a:pPr>
            <a:r>
              <a:rPr lang="en-GB" sz="2400" dirty="0" smtClean="0">
                <a:solidFill>
                  <a:srgbClr val="663300"/>
                </a:solidFill>
              </a:rPr>
              <a:t>A new edition 2.4 could be adopted by the expert group in autumn 2014 </a:t>
            </a:r>
          </a:p>
        </p:txBody>
      </p:sp>
    </p:spTree>
    <p:extLst>
      <p:ext uri="{BB962C8B-B14F-4D97-AF65-F5344CB8AC3E}">
        <p14:creationId xmlns:p14="http://schemas.microsoft.com/office/powerpoint/2010/main" val="30535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jdelijke aanduiding voor dianummer 5"/>
          <p:cNvSpPr txBox="1">
            <a:spLocks noGrp="1"/>
          </p:cNvSpPr>
          <p:nvPr/>
        </p:nvSpPr>
        <p:spPr bwMode="auto">
          <a:xfrm>
            <a:off x="7596188" y="6475413"/>
            <a:ext cx="21336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19151AAC-95E7-462F-911C-24DD7F84CABB}" type="slidenum">
              <a:rPr lang="de-AT" sz="1400"/>
              <a:pPr algn="ctr" eaLnBrk="1" hangingPunct="1"/>
              <a:t>5</a:t>
            </a:fld>
            <a:endParaRPr lang="de-AT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77875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" charset="0"/>
                <a:cs typeface="Tahoma" pitchFamily="34" charset="0"/>
              </a:rPr>
              <a:t>Next steps: alignment with S-101</a:t>
            </a:r>
            <a:endParaRPr lang="de-AT" sz="3200" dirty="0" smtClean="0">
              <a:latin typeface="Arial" charset="0"/>
              <a:cs typeface="Tahoma" pitchFamily="34" charset="0"/>
            </a:endParaRP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539750" y="1412875"/>
            <a:ext cx="8123238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defTabSz="600075">
              <a:spcBef>
                <a:spcPts val="1200"/>
              </a:spcBef>
              <a:buFontTx/>
              <a:buBlip>
                <a:blip r:embed="rId3"/>
              </a:buBlip>
              <a:tabLst>
                <a:tab pos="444500" algn="l"/>
              </a:tabLst>
            </a:pPr>
            <a:r>
              <a:rPr lang="en-GB" sz="2400" dirty="0" smtClean="0">
                <a:solidFill>
                  <a:srgbClr val="663300"/>
                </a:solidFill>
              </a:rPr>
              <a:t>The current Inland ECDIS standard is based on the </a:t>
            </a:r>
            <a:br>
              <a:rPr lang="en-GB" sz="2400" dirty="0" smtClean="0">
                <a:solidFill>
                  <a:srgbClr val="663300"/>
                </a:solidFill>
              </a:rPr>
            </a:br>
            <a:r>
              <a:rPr lang="en-GB" sz="2400" dirty="0" smtClean="0">
                <a:solidFill>
                  <a:srgbClr val="663300"/>
                </a:solidFill>
              </a:rPr>
              <a:t>S-57 and S-52 standards of IHO for maritime navigation</a:t>
            </a:r>
          </a:p>
          <a:p>
            <a:pPr marL="342900" indent="-342900" defTabSz="600075">
              <a:spcBef>
                <a:spcPts val="1200"/>
              </a:spcBef>
              <a:buFontTx/>
              <a:buBlip>
                <a:blip r:embed="rId3"/>
              </a:buBlip>
              <a:tabLst>
                <a:tab pos="444500" algn="l"/>
              </a:tabLst>
            </a:pPr>
            <a:r>
              <a:rPr lang="en-GB" sz="2400" dirty="0" smtClean="0">
                <a:solidFill>
                  <a:srgbClr val="663300"/>
                </a:solidFill>
              </a:rPr>
              <a:t>IHO will replace these standards by the new S-101</a:t>
            </a:r>
          </a:p>
          <a:p>
            <a:pPr marL="342900" indent="-342900" defTabSz="600075">
              <a:spcBef>
                <a:spcPts val="1200"/>
              </a:spcBef>
              <a:buFontTx/>
              <a:buBlip>
                <a:blip r:embed="rId3"/>
              </a:buBlip>
              <a:tabLst>
                <a:tab pos="444500" algn="l"/>
              </a:tabLst>
            </a:pPr>
            <a:r>
              <a:rPr lang="en-GB" sz="2400" dirty="0" smtClean="0">
                <a:solidFill>
                  <a:srgbClr val="663300"/>
                </a:solidFill>
              </a:rPr>
              <a:t>Existing maritime ECDIS applications could theoretically be updated to read Inland ENCs, but most providers do not even offer such an update and everyone waits for </a:t>
            </a:r>
            <a:br>
              <a:rPr lang="en-GB" sz="2400" dirty="0" smtClean="0">
                <a:solidFill>
                  <a:srgbClr val="663300"/>
                </a:solidFill>
              </a:rPr>
            </a:br>
            <a:r>
              <a:rPr lang="en-GB" sz="2400" dirty="0" smtClean="0">
                <a:solidFill>
                  <a:srgbClr val="663300"/>
                </a:solidFill>
              </a:rPr>
              <a:t>S-101 (which will be open for other products)</a:t>
            </a:r>
          </a:p>
          <a:p>
            <a:pPr marL="342900" indent="-342900" defTabSz="600075">
              <a:spcBef>
                <a:spcPts val="1200"/>
              </a:spcBef>
              <a:buFontTx/>
              <a:buBlip>
                <a:blip r:embed="rId3"/>
              </a:buBlip>
              <a:tabLst>
                <a:tab pos="444500" algn="l"/>
              </a:tabLst>
            </a:pPr>
            <a:r>
              <a:rPr lang="en-GB" sz="2400" dirty="0" smtClean="0">
                <a:solidFill>
                  <a:srgbClr val="663300"/>
                </a:solidFill>
              </a:rPr>
              <a:t>Inland ECDIS should be aligned with S-101 to ensure full compatibility</a:t>
            </a:r>
          </a:p>
          <a:p>
            <a:pPr marL="342900" indent="-342900" defTabSz="600075">
              <a:spcBef>
                <a:spcPts val="1200"/>
              </a:spcBef>
              <a:buFontTx/>
              <a:buBlip>
                <a:blip r:embed="rId3"/>
              </a:buBlip>
              <a:tabLst>
                <a:tab pos="444500" algn="l"/>
              </a:tabLst>
            </a:pPr>
            <a:r>
              <a:rPr lang="en-GB" sz="2400" dirty="0" smtClean="0">
                <a:solidFill>
                  <a:srgbClr val="663300"/>
                </a:solidFill>
              </a:rPr>
              <a:t>Time planning: in use by 2018</a:t>
            </a:r>
          </a:p>
        </p:txBody>
      </p:sp>
    </p:spTree>
    <p:extLst>
      <p:ext uri="{BB962C8B-B14F-4D97-AF65-F5344CB8AC3E}">
        <p14:creationId xmlns:p14="http://schemas.microsoft.com/office/powerpoint/2010/main" val="95927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jdelijke aanduiding voor dianummer 5"/>
          <p:cNvSpPr txBox="1">
            <a:spLocks noGrp="1"/>
          </p:cNvSpPr>
          <p:nvPr/>
        </p:nvSpPr>
        <p:spPr bwMode="auto">
          <a:xfrm>
            <a:off x="7596188" y="6475413"/>
            <a:ext cx="21336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fld id="{19151AAC-95E7-462F-911C-24DD7F84CABB}" type="slidenum">
              <a:rPr lang="de-AT" sz="1400"/>
              <a:pPr algn="ctr" eaLnBrk="1" hangingPunct="1"/>
              <a:t>6</a:t>
            </a:fld>
            <a:endParaRPr lang="de-AT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77875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" charset="0"/>
                <a:cs typeface="Tahoma" pitchFamily="34" charset="0"/>
              </a:rPr>
              <a:t>Next steps: organizational</a:t>
            </a:r>
            <a:endParaRPr lang="de-AT" sz="3200" dirty="0" smtClean="0">
              <a:latin typeface="Arial" charset="0"/>
              <a:cs typeface="Tahoma" pitchFamily="34" charset="0"/>
            </a:endParaRP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539750" y="1412875"/>
            <a:ext cx="8123238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defTabSz="600075">
              <a:spcBef>
                <a:spcPts val="1200"/>
              </a:spcBef>
              <a:buFontTx/>
              <a:buBlip>
                <a:blip r:embed="rId3"/>
              </a:buBlip>
              <a:tabLst>
                <a:tab pos="444500" algn="l"/>
              </a:tabLst>
            </a:pPr>
            <a:r>
              <a:rPr lang="en-GB" sz="2400" dirty="0" smtClean="0">
                <a:solidFill>
                  <a:srgbClr val="663300"/>
                </a:solidFill>
              </a:rPr>
              <a:t>For Inland ENCs there is a worldwide standard maintained by the Inland ENC Harmonization Group (IEHG)</a:t>
            </a:r>
          </a:p>
          <a:p>
            <a:pPr marL="342900" indent="-342900" defTabSz="600075">
              <a:spcBef>
                <a:spcPts val="1200"/>
              </a:spcBef>
              <a:buFontTx/>
              <a:buBlip>
                <a:blip r:embed="rId3"/>
              </a:buBlip>
              <a:tabLst>
                <a:tab pos="444500" algn="l"/>
              </a:tabLst>
            </a:pPr>
            <a:r>
              <a:rPr lang="en-GB" sz="2400" dirty="0" smtClean="0">
                <a:solidFill>
                  <a:srgbClr val="663300"/>
                </a:solidFill>
              </a:rPr>
              <a:t>The Inland ECDIS expert group represents Europe within IEHG</a:t>
            </a:r>
          </a:p>
          <a:p>
            <a:pPr marL="342900" indent="-342900" defTabSz="600075">
              <a:spcBef>
                <a:spcPts val="1200"/>
              </a:spcBef>
              <a:buFontTx/>
              <a:buBlip>
                <a:blip r:embed="rId3"/>
              </a:buBlip>
              <a:tabLst>
                <a:tab pos="444500" algn="l"/>
              </a:tabLst>
            </a:pPr>
            <a:r>
              <a:rPr lang="en-GB" sz="2400" dirty="0" smtClean="0">
                <a:solidFill>
                  <a:srgbClr val="663300"/>
                </a:solidFill>
              </a:rPr>
              <a:t>Applications are currently only standardized in Europe and the Russian Federation</a:t>
            </a:r>
          </a:p>
          <a:p>
            <a:pPr marL="342900" indent="-342900" defTabSz="600075">
              <a:spcBef>
                <a:spcPts val="1200"/>
              </a:spcBef>
              <a:buFontTx/>
              <a:buBlip>
                <a:blip r:embed="rId3"/>
              </a:buBlip>
              <a:tabLst>
                <a:tab pos="444500" algn="l"/>
              </a:tabLst>
            </a:pPr>
            <a:r>
              <a:rPr lang="en-GB" sz="2400" dirty="0" smtClean="0">
                <a:solidFill>
                  <a:srgbClr val="663300"/>
                </a:solidFill>
              </a:rPr>
              <a:t>S-101 will include display, but </a:t>
            </a:r>
            <a:r>
              <a:rPr lang="en-GB" sz="2400" smtClean="0">
                <a:solidFill>
                  <a:srgbClr val="663300"/>
                </a:solidFill>
              </a:rPr>
              <a:t>not applications</a:t>
            </a:r>
          </a:p>
          <a:p>
            <a:pPr defTabSz="600075">
              <a:spcBef>
                <a:spcPts val="1200"/>
              </a:spcBef>
              <a:tabLst>
                <a:tab pos="444500" algn="l"/>
              </a:tabLst>
            </a:pPr>
            <a:endParaRPr lang="en-GB" sz="2400" dirty="0" smtClean="0">
              <a:solidFill>
                <a:srgbClr val="66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12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319</Words>
  <Application>Microsoft Office PowerPoint</Application>
  <PresentationFormat>Bildschirmpräsentation (4:3)</PresentationFormat>
  <Paragraphs>53</Paragraphs>
  <Slides>6</Slides>
  <Notes>6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 Theme</vt:lpstr>
      <vt:lpstr>Inland ECDIS: next steps </vt:lpstr>
      <vt:lpstr>Commission Regulation Inland ECDIS</vt:lpstr>
      <vt:lpstr>Next steps: Encoding Guide</vt:lpstr>
      <vt:lpstr>Next steps: future editions</vt:lpstr>
      <vt:lpstr>Next steps: alignment with S-101</vt:lpstr>
      <vt:lpstr>Next steps: organizational</vt:lpstr>
    </vt:vector>
  </TitlesOfParts>
  <Company>via-donau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Bernd.Birklhuber@bmvit.gv.at</dc:creator>
  <cp:lastModifiedBy>Birklhuber Bernd</cp:lastModifiedBy>
  <cp:revision>361</cp:revision>
  <cp:lastPrinted>2013-11-07T13:19:13Z</cp:lastPrinted>
  <dcterms:created xsi:type="dcterms:W3CDTF">2008-03-13T09:41:27Z</dcterms:created>
  <dcterms:modified xsi:type="dcterms:W3CDTF">2013-11-13T06:38:33Z</dcterms:modified>
</cp:coreProperties>
</file>