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D14B-5EBE-4F83-97D8-336A1B5735EB}" type="datetimeFigureOut">
              <a:rPr lang="de-AT" smtClean="0"/>
              <a:t>17.01.2014</a:t>
            </a:fld>
            <a:endParaRPr lang="de-AT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7213-2954-44C4-8C70-7D9E680F965F}" type="slidenum">
              <a:rPr lang="de-AT" smtClean="0"/>
              <a:t>‹Nr.›</a:t>
            </a:fld>
            <a:endParaRPr lang="de-A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D14B-5EBE-4F83-97D8-336A1B5735EB}" type="datetimeFigureOut">
              <a:rPr lang="de-AT" smtClean="0"/>
              <a:t>17.01.2014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7213-2954-44C4-8C70-7D9E680F965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D14B-5EBE-4F83-97D8-336A1B5735EB}" type="datetimeFigureOut">
              <a:rPr lang="de-AT" smtClean="0"/>
              <a:t>17.01.2014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7213-2954-44C4-8C70-7D9E680F965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D14B-5EBE-4F83-97D8-336A1B5735EB}" type="datetimeFigureOut">
              <a:rPr lang="de-AT" smtClean="0"/>
              <a:t>17.01.2014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7213-2954-44C4-8C70-7D9E680F965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0352" y="2704665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D14B-5EBE-4F83-97D8-336A1B5735EB}" type="datetimeFigureOut">
              <a:rPr lang="de-AT" smtClean="0"/>
              <a:t>17.01.2014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7213-2954-44C4-8C70-7D9E680F965F}" type="slidenum">
              <a:rPr lang="de-AT" smtClean="0"/>
              <a:t>‹Nr.›</a:t>
            </a:fld>
            <a:endParaRPr lang="de-A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D14B-5EBE-4F83-97D8-336A1B5735EB}" type="datetimeFigureOut">
              <a:rPr lang="de-AT" smtClean="0"/>
              <a:t>17.01.2014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7213-2954-44C4-8C70-7D9E680F965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1859758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1" y="2514601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514601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D14B-5EBE-4F83-97D8-336A1B5735EB}" type="datetimeFigureOut">
              <a:rPr lang="de-AT" smtClean="0"/>
              <a:t>17.01.2014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7213-2954-44C4-8C70-7D9E680F965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D14B-5EBE-4F83-97D8-336A1B5735EB}" type="datetimeFigureOut">
              <a:rPr lang="de-AT" smtClean="0"/>
              <a:t>17.01.2014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7213-2954-44C4-8C70-7D9E680F965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D14B-5EBE-4F83-97D8-336A1B5735EB}" type="datetimeFigureOut">
              <a:rPr lang="de-AT" smtClean="0"/>
              <a:t>17.01.2014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7213-2954-44C4-8C70-7D9E680F965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1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D14B-5EBE-4F83-97D8-336A1B5735EB}" type="datetimeFigureOut">
              <a:rPr lang="de-AT" smtClean="0"/>
              <a:t>17.01.2014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7213-2954-44C4-8C70-7D9E680F965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ine Ecke des Rechtecks schneiden und abrunde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winkliges Dreieck 11"/>
          <p:cNvSpPr/>
          <p:nvPr/>
        </p:nvSpPr>
        <p:spPr>
          <a:xfrm rot="420000" flipV="1">
            <a:off x="8004135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176997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D14B-5EBE-4F83-97D8-336A1B5735EB}" type="datetimeFigureOut">
              <a:rPr lang="de-AT" smtClean="0"/>
              <a:t>17.01.2014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609600" cy="365125"/>
          </a:xfrm>
        </p:spPr>
        <p:txBody>
          <a:bodyPr/>
          <a:lstStyle/>
          <a:p>
            <a:fld id="{18D97213-2954-44C4-8C70-7D9E680F965F}" type="slidenum">
              <a:rPr lang="de-AT" smtClean="0"/>
              <a:t>‹Nr.›</a:t>
            </a:fld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10" name="Freihandform 9"/>
          <p:cNvSpPr>
            <a:spLocks/>
          </p:cNvSpPr>
          <p:nvPr/>
        </p:nvSpPr>
        <p:spPr bwMode="auto">
          <a:xfrm flipV="1">
            <a:off x="-9526" y="5816601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ihandform 10"/>
          <p:cNvSpPr>
            <a:spLocks/>
          </p:cNvSpPr>
          <p:nvPr/>
        </p:nvSpPr>
        <p:spPr bwMode="auto">
          <a:xfrm flipV="1">
            <a:off x="4381501" y="6219826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-9526" y="-7144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381501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03DD14B-5EBE-4F83-97D8-336A1B5735EB}" type="datetimeFigureOut">
              <a:rPr lang="de-AT" smtClean="0"/>
              <a:t>17.01.2014</a:t>
            </a:fld>
            <a:endParaRPr lang="de-AT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8D97213-2954-44C4-8C70-7D9E680F965F}" type="slidenum">
              <a:rPr lang="de-AT" smtClean="0"/>
              <a:t>‹Nr.›</a:t>
            </a:fld>
            <a:endParaRPr lang="de-AT"/>
          </a:p>
        </p:txBody>
      </p:sp>
      <p:grpSp>
        <p:nvGrpSpPr>
          <p:cNvPr id="2" name="Gruppieren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ihand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ihand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fiserv.com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Bazinga</a:t>
            </a:r>
            <a:r>
              <a:rPr lang="de-AT" dirty="0" smtClean="0"/>
              <a:t> Bank 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432712"/>
          </a:xfrm>
        </p:spPr>
        <p:txBody>
          <a:bodyPr/>
          <a:lstStyle/>
          <a:p>
            <a:r>
              <a:rPr lang="de-AT" dirty="0" smtClean="0"/>
              <a:t>Anbieterprofile</a:t>
            </a:r>
          </a:p>
          <a:p>
            <a:r>
              <a:rPr lang="de-AT" dirty="0" err="1" smtClean="0"/>
              <a:t>Fiserv</a:t>
            </a:r>
            <a:r>
              <a:rPr lang="de-AT" dirty="0" smtClean="0"/>
              <a:t> Inc.</a:t>
            </a:r>
          </a:p>
          <a:p>
            <a:r>
              <a:rPr lang="de-AT" dirty="0" smtClean="0"/>
              <a:t>XY</a:t>
            </a:r>
          </a:p>
          <a:p>
            <a:r>
              <a:rPr lang="de-AT" dirty="0" smtClean="0"/>
              <a:t>XY</a:t>
            </a:r>
          </a:p>
          <a:p>
            <a:endParaRPr lang="de-A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Fiserv</a:t>
            </a:r>
            <a:r>
              <a:rPr lang="de-AT" dirty="0" smtClean="0"/>
              <a:t> Inc.</a:t>
            </a:r>
            <a:endParaRPr lang="de-AT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Innovationsfeld Mobile Banking</a:t>
            </a:r>
            <a:endParaRPr lang="de-A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323528" y="1268761"/>
            <a:ext cx="8496944" cy="5040560"/>
          </a:xfrm>
        </p:spPr>
        <p:txBody>
          <a:bodyPr/>
          <a:lstStyle/>
          <a:p>
            <a:endParaRPr lang="de-AT" dirty="0" smtClean="0"/>
          </a:p>
          <a:p>
            <a:r>
              <a:rPr lang="de-AT" dirty="0" smtClean="0"/>
              <a:t>Über </a:t>
            </a:r>
            <a:r>
              <a:rPr lang="de-AT" dirty="0" err="1" smtClean="0"/>
              <a:t>Fiserv</a:t>
            </a:r>
            <a:r>
              <a:rPr lang="de-AT" dirty="0" smtClean="0"/>
              <a:t> Inc.</a:t>
            </a:r>
          </a:p>
          <a:p>
            <a:pPr>
              <a:buFont typeface="Wingdings" pitchFamily="2" charset="2"/>
              <a:buChar char="§"/>
            </a:pPr>
            <a:endParaRPr lang="de-AT" dirty="0" smtClean="0"/>
          </a:p>
          <a:p>
            <a:pPr>
              <a:buFont typeface="Wingdings" pitchFamily="2" charset="2"/>
              <a:buChar char="§"/>
            </a:pPr>
            <a:r>
              <a:rPr lang="de-AT" dirty="0" smtClean="0"/>
              <a:t> Globaler Technologie Provider von  Finanzdienstleistungen</a:t>
            </a:r>
          </a:p>
          <a:p>
            <a:pPr>
              <a:buFont typeface="Wingdings" pitchFamily="2" charset="2"/>
              <a:buChar char="§"/>
            </a:pPr>
            <a:r>
              <a:rPr lang="de-AT" dirty="0" smtClean="0"/>
              <a:t> </a:t>
            </a:r>
            <a:r>
              <a:rPr lang="de-AT" dirty="0" smtClean="0"/>
              <a:t>Weltweit über 16.000 Kunden</a:t>
            </a:r>
          </a:p>
          <a:p>
            <a:pPr>
              <a:buFont typeface="Wingdings" pitchFamily="2" charset="2"/>
              <a:buChar char="§"/>
            </a:pPr>
            <a:r>
              <a:rPr lang="de-AT" dirty="0" smtClean="0"/>
              <a:t> Gegründet 1984</a:t>
            </a:r>
          </a:p>
          <a:p>
            <a:pPr>
              <a:buFont typeface="Wingdings" pitchFamily="2" charset="2"/>
              <a:buChar char="§"/>
            </a:pPr>
            <a:r>
              <a:rPr lang="de-AT" dirty="0" smtClean="0"/>
              <a:t> </a:t>
            </a:r>
            <a:r>
              <a:rPr lang="de-AT" dirty="0" smtClean="0"/>
              <a:t>Börsennotiert  im Aktienindex  S&amp;P 500 und NASDAQ-100</a:t>
            </a:r>
          </a:p>
          <a:p>
            <a:pPr>
              <a:buFont typeface="Wingdings" pitchFamily="2" charset="2"/>
              <a:buChar char="§"/>
            </a:pPr>
            <a:r>
              <a:rPr lang="de-AT" dirty="0" smtClean="0"/>
              <a:t> Hauptsitz </a:t>
            </a:r>
            <a:r>
              <a:rPr lang="de-AT" dirty="0" err="1" smtClean="0"/>
              <a:t>Brookfield</a:t>
            </a:r>
            <a:r>
              <a:rPr lang="de-AT" dirty="0" smtClean="0"/>
              <a:t> / Wisconsin U.S.</a:t>
            </a:r>
          </a:p>
          <a:p>
            <a:pPr>
              <a:buFont typeface="Wingdings" pitchFamily="2" charset="2"/>
              <a:buChar char="§"/>
            </a:pPr>
            <a:r>
              <a:rPr lang="de-AT" dirty="0" smtClean="0"/>
              <a:t> </a:t>
            </a:r>
            <a:r>
              <a:rPr lang="de-AT" dirty="0" smtClean="0"/>
              <a:t>155 Standorte weltweit</a:t>
            </a:r>
          </a:p>
          <a:p>
            <a:pPr>
              <a:buFont typeface="Wingdings" pitchFamily="2" charset="2"/>
              <a:buChar char="§"/>
            </a:pPr>
            <a:r>
              <a:rPr lang="de-AT" dirty="0" smtClean="0"/>
              <a:t> </a:t>
            </a:r>
            <a:r>
              <a:rPr lang="de-AT" dirty="0" smtClean="0"/>
              <a:t>Mitarbeiter 21.000 (2011)</a:t>
            </a:r>
          </a:p>
          <a:p>
            <a:pPr>
              <a:buFont typeface="Wingdings" pitchFamily="2" charset="2"/>
              <a:buChar char="§"/>
            </a:pPr>
            <a:r>
              <a:rPr lang="de-AT" dirty="0" smtClean="0"/>
              <a:t> </a:t>
            </a:r>
            <a:r>
              <a:rPr lang="de-AT" dirty="0" smtClean="0"/>
              <a:t>Website </a:t>
            </a:r>
            <a:r>
              <a:rPr lang="de-AT" dirty="0" smtClean="0">
                <a:hlinkClick r:id="rId2"/>
              </a:rPr>
              <a:t>www.fiserv.com</a:t>
            </a:r>
            <a:endParaRPr lang="de-AT" dirty="0" smtClean="0"/>
          </a:p>
          <a:p>
            <a:pPr>
              <a:buFont typeface="Wingdings" pitchFamily="2" charset="2"/>
              <a:buChar char="§"/>
            </a:pPr>
            <a:r>
              <a:rPr lang="de-AT" dirty="0" smtClean="0"/>
              <a:t> </a:t>
            </a:r>
            <a:r>
              <a:rPr lang="de-AT" dirty="0" smtClean="0"/>
              <a:t>Umsatz $4.48 Milliarden (2012)</a:t>
            </a:r>
          </a:p>
          <a:p>
            <a:endParaRPr lang="de-AT" dirty="0" smtClean="0"/>
          </a:p>
        </p:txBody>
      </p:sp>
      <p:pic>
        <p:nvPicPr>
          <p:cNvPr id="8" name="Picture 8" descr="http://www.uni-collect.com/uniwebsite/portals/0/fiserv_logo_orange_rg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3" y="764705"/>
            <a:ext cx="2472420" cy="15728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323528" y="1268761"/>
            <a:ext cx="8496944" cy="5040560"/>
          </a:xfrm>
        </p:spPr>
        <p:txBody>
          <a:bodyPr>
            <a:normAutofit lnSpcReduction="10000"/>
          </a:bodyPr>
          <a:lstStyle/>
          <a:p>
            <a:endParaRPr lang="de-AT" dirty="0" smtClean="0"/>
          </a:p>
          <a:p>
            <a:r>
              <a:rPr lang="de-AT" dirty="0" smtClean="0"/>
              <a:t>Mobile Banking Solution</a:t>
            </a:r>
          </a:p>
          <a:p>
            <a:endParaRPr lang="de-AT" dirty="0" smtClean="0"/>
          </a:p>
          <a:p>
            <a:pPr>
              <a:buFont typeface="Wingdings" pitchFamily="2" charset="2"/>
              <a:buChar char="§"/>
            </a:pPr>
            <a:r>
              <a:rPr lang="de-AT" dirty="0" smtClean="0"/>
              <a:t> Mobility Enterprise</a:t>
            </a:r>
          </a:p>
          <a:p>
            <a:pPr>
              <a:buFont typeface="Wingdings" pitchFamily="2" charset="2"/>
              <a:buChar char="§"/>
            </a:pPr>
            <a:r>
              <a:rPr lang="de-AT" dirty="0" smtClean="0"/>
              <a:t> </a:t>
            </a:r>
            <a:r>
              <a:rPr lang="de-AT" dirty="0" smtClean="0"/>
              <a:t>Bevorzugte Lösung von über 450 Finanzinstitutionen und Banken</a:t>
            </a:r>
          </a:p>
          <a:p>
            <a:pPr>
              <a:buFont typeface="Wingdings" pitchFamily="2" charset="2"/>
              <a:buChar char="§"/>
            </a:pPr>
            <a:r>
              <a:rPr lang="de-AT" dirty="0" smtClean="0"/>
              <a:t> </a:t>
            </a:r>
            <a:r>
              <a:rPr lang="de-AT" dirty="0" smtClean="0"/>
              <a:t>Umfangreiche, sichere, kostengünstige Mobile Banking Plattform</a:t>
            </a:r>
          </a:p>
          <a:p>
            <a:pPr>
              <a:buFont typeface="Wingdings" pitchFamily="2" charset="2"/>
              <a:buChar char="§"/>
            </a:pPr>
            <a:r>
              <a:rPr lang="de-AT" dirty="0" smtClean="0"/>
              <a:t> </a:t>
            </a:r>
            <a:r>
              <a:rPr lang="de-AT" dirty="0" err="1" smtClean="0"/>
              <a:t>App</a:t>
            </a:r>
            <a:r>
              <a:rPr lang="de-AT" dirty="0" smtClean="0"/>
              <a:t> verfügbar für </a:t>
            </a:r>
            <a:r>
              <a:rPr lang="de-AT" dirty="0" err="1" smtClean="0"/>
              <a:t>iOS</a:t>
            </a:r>
            <a:r>
              <a:rPr lang="de-AT" dirty="0" smtClean="0"/>
              <a:t>, </a:t>
            </a:r>
            <a:r>
              <a:rPr lang="de-AT" dirty="0" err="1" smtClean="0"/>
              <a:t>Android</a:t>
            </a:r>
            <a:r>
              <a:rPr lang="de-AT" dirty="0" smtClean="0"/>
              <a:t> OS, Windows Phone</a:t>
            </a:r>
          </a:p>
          <a:p>
            <a:pPr>
              <a:buFont typeface="Wingdings" pitchFamily="2" charset="2"/>
              <a:buChar char="§"/>
            </a:pPr>
            <a:r>
              <a:rPr lang="de-AT" dirty="0" smtClean="0"/>
              <a:t> </a:t>
            </a:r>
            <a:r>
              <a:rPr lang="de-AT" dirty="0" smtClean="0"/>
              <a:t>Flexible Skalierbarkeit und Erweiterbarkeit der Funktionalität</a:t>
            </a:r>
          </a:p>
          <a:p>
            <a:pPr>
              <a:buFont typeface="Wingdings" pitchFamily="2" charset="2"/>
              <a:buChar char="§"/>
            </a:pPr>
            <a:r>
              <a:rPr lang="de-AT" dirty="0" smtClean="0"/>
              <a:t> </a:t>
            </a:r>
            <a:r>
              <a:rPr lang="de-AT" dirty="0" smtClean="0"/>
              <a:t>Volle Integration mit Online Banking System</a:t>
            </a:r>
          </a:p>
          <a:p>
            <a:pPr>
              <a:buFont typeface="Wingdings" pitchFamily="2" charset="2"/>
              <a:buChar char="§"/>
            </a:pPr>
            <a:r>
              <a:rPr lang="de-AT" dirty="0" smtClean="0"/>
              <a:t> Universelle Zugriffsmöglichkeiten</a:t>
            </a:r>
          </a:p>
          <a:p>
            <a:pPr>
              <a:buFont typeface="Wingdings" pitchFamily="2" charset="2"/>
              <a:buChar char="§"/>
            </a:pPr>
            <a:r>
              <a:rPr lang="de-AT" dirty="0" smtClean="0"/>
              <a:t> </a:t>
            </a:r>
            <a:r>
              <a:rPr lang="de-AT" dirty="0" smtClean="0"/>
              <a:t>Systemwartung und	Weiterentwicklung</a:t>
            </a:r>
          </a:p>
          <a:p>
            <a:pPr>
              <a:buFont typeface="Wingdings" pitchFamily="2" charset="2"/>
              <a:buChar char="§"/>
            </a:pPr>
            <a:r>
              <a:rPr lang="de-AT" dirty="0" smtClean="0"/>
              <a:t> </a:t>
            </a:r>
            <a:r>
              <a:rPr lang="de-AT" dirty="0" smtClean="0"/>
              <a:t>Kundensupport und Reporting Tools</a:t>
            </a:r>
          </a:p>
          <a:p>
            <a:pPr>
              <a:buFont typeface="Wingdings" pitchFamily="2" charset="2"/>
              <a:buChar char="§"/>
            </a:pPr>
            <a:r>
              <a:rPr lang="de-AT" dirty="0" smtClean="0"/>
              <a:t> </a:t>
            </a:r>
            <a:r>
              <a:rPr lang="de-AT" dirty="0" smtClean="0"/>
              <a:t>Analyse und Diagnose Tools</a:t>
            </a:r>
          </a:p>
        </p:txBody>
      </p:sp>
      <p:pic>
        <p:nvPicPr>
          <p:cNvPr id="8" name="Picture 8" descr="http://www.uni-collect.com/uniwebsite/portals/0/fiserv_logo_orange_rg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3" y="764705"/>
            <a:ext cx="2472420" cy="15728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XY</a:t>
            </a:r>
            <a:endParaRPr lang="de-AT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Innovationsfeld </a:t>
            </a:r>
            <a:r>
              <a:rPr lang="de-AT" dirty="0" err="1" smtClean="0"/>
              <a:t>Cloud</a:t>
            </a:r>
            <a:r>
              <a:rPr lang="de-AT" dirty="0" smtClean="0"/>
              <a:t> Computing</a:t>
            </a:r>
            <a:endParaRPr lang="de-A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XY</a:t>
            </a:r>
            <a:endParaRPr lang="de-AT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Innovationsfeld </a:t>
            </a:r>
            <a:r>
              <a:rPr lang="de-AT" dirty="0" err="1" smtClean="0"/>
              <a:t>Contactless</a:t>
            </a:r>
            <a:r>
              <a:rPr lang="de-AT" dirty="0" smtClean="0"/>
              <a:t> Payment</a:t>
            </a:r>
            <a:endParaRPr lang="de-AT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yperion">
  <a:themeElements>
    <a:clrScheme name="Hyperion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Hyperion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yperio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131</Words>
  <Application>Microsoft Office PowerPoint</Application>
  <PresentationFormat>Bildschirmpräsentation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Hyperion</vt:lpstr>
      <vt:lpstr>Bazinga Bank </vt:lpstr>
      <vt:lpstr>Fiserv Inc.</vt:lpstr>
      <vt:lpstr>Folie 3</vt:lpstr>
      <vt:lpstr>Folie 4</vt:lpstr>
      <vt:lpstr>XY</vt:lpstr>
      <vt:lpstr>XY</vt:lpstr>
    </vt:vector>
  </TitlesOfParts>
  <Company>TU Wien - Studentenversion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Bazinga Bank</dc:title>
  <dc:creator>Li</dc:creator>
  <cp:lastModifiedBy>Li</cp:lastModifiedBy>
  <cp:revision>11</cp:revision>
  <dcterms:created xsi:type="dcterms:W3CDTF">2014-01-17T18:23:28Z</dcterms:created>
  <dcterms:modified xsi:type="dcterms:W3CDTF">2014-01-17T19:44:53Z</dcterms:modified>
</cp:coreProperties>
</file>