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7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3DD14B-5EBE-4F83-97D8-336A1B5735EB}" type="datetimeFigureOut">
              <a:rPr lang="de-AT" smtClean="0"/>
              <a:t>19.01.2014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D97213-2954-44C4-8C70-7D9E680F965F}" type="slidenum">
              <a:rPr lang="de-AT" smtClean="0"/>
              <a:t>‹#›</a:t>
            </a:fld>
            <a:endParaRPr lang="de-AT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fiserv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atos.net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austriacard.a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Bazinga</a:t>
            </a:r>
            <a:r>
              <a:rPr lang="de-AT" dirty="0" smtClean="0"/>
              <a:t> Bank 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32712"/>
          </a:xfrm>
        </p:spPr>
        <p:txBody>
          <a:bodyPr/>
          <a:lstStyle/>
          <a:p>
            <a:r>
              <a:rPr lang="de-AT" dirty="0" smtClean="0"/>
              <a:t>Anbieterprofile</a:t>
            </a:r>
          </a:p>
          <a:p>
            <a:r>
              <a:rPr lang="de-AT" dirty="0" err="1" smtClean="0"/>
              <a:t>Fiserv</a:t>
            </a:r>
            <a:r>
              <a:rPr lang="de-AT" dirty="0" smtClean="0"/>
              <a:t> Inc.</a:t>
            </a:r>
          </a:p>
          <a:p>
            <a:r>
              <a:rPr lang="de-AT" dirty="0" err="1" smtClean="0"/>
              <a:t>Atos</a:t>
            </a:r>
            <a:endParaRPr lang="de-AT" dirty="0" smtClean="0"/>
          </a:p>
          <a:p>
            <a:r>
              <a:rPr lang="de-AT" dirty="0" err="1" smtClean="0"/>
              <a:t>Austriacard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23528" y="1268761"/>
            <a:ext cx="8496944" cy="5040560"/>
          </a:xfrm>
        </p:spPr>
        <p:txBody>
          <a:bodyPr>
            <a:normAutofit lnSpcReduction="10000"/>
          </a:bodyPr>
          <a:lstStyle/>
          <a:p>
            <a:endParaRPr lang="de-AT" dirty="0" smtClean="0"/>
          </a:p>
          <a:p>
            <a:r>
              <a:rPr lang="de-AT" dirty="0" err="1" smtClean="0"/>
              <a:t>Contactless</a:t>
            </a:r>
            <a:r>
              <a:rPr lang="de-AT" dirty="0" smtClean="0"/>
              <a:t> Payment </a:t>
            </a:r>
            <a:r>
              <a:rPr lang="de-AT" dirty="0" smtClean="0"/>
              <a:t>Solution</a:t>
            </a:r>
            <a:endParaRPr lang="de-AT" dirty="0" smtClean="0"/>
          </a:p>
          <a:p>
            <a:endParaRPr lang="de-AT" dirty="0" smtClean="0"/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Karte unterstützt </a:t>
            </a:r>
            <a:r>
              <a:rPr lang="de-AT" dirty="0" err="1" smtClean="0"/>
              <a:t>contactless</a:t>
            </a:r>
            <a:r>
              <a:rPr lang="de-AT" dirty="0" smtClean="0"/>
              <a:t> und </a:t>
            </a:r>
            <a:r>
              <a:rPr lang="de-AT" dirty="0" err="1" smtClean="0"/>
              <a:t>contact</a:t>
            </a:r>
            <a:r>
              <a:rPr lang="de-AT" dirty="0" smtClean="0"/>
              <a:t> </a:t>
            </a:r>
            <a:r>
              <a:rPr lang="de-AT" dirty="0" err="1" smtClean="0"/>
              <a:t>payment</a:t>
            </a:r>
            <a:endParaRPr lang="de-AT" dirty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Dual Interface Karte für</a:t>
            </a:r>
          </a:p>
          <a:p>
            <a:pPr lvl="1">
              <a:buFont typeface="Wingdings" pitchFamily="2" charset="2"/>
              <a:buChar char="§"/>
            </a:pPr>
            <a:r>
              <a:rPr lang="de-AT" dirty="0" smtClean="0"/>
              <a:t>MasterCard </a:t>
            </a:r>
            <a:r>
              <a:rPr lang="de-AT" dirty="0" err="1" smtClean="0"/>
              <a:t>PayPass</a:t>
            </a:r>
            <a:endParaRPr lang="de-AT" dirty="0" smtClean="0"/>
          </a:p>
          <a:p>
            <a:pPr lvl="1">
              <a:buFont typeface="Wingdings" pitchFamily="2" charset="2"/>
              <a:buChar char="§"/>
            </a:pPr>
            <a:r>
              <a:rPr lang="de-AT" dirty="0" smtClean="0"/>
              <a:t>Visa </a:t>
            </a:r>
            <a:r>
              <a:rPr lang="de-AT" dirty="0" err="1" smtClean="0"/>
              <a:t>PayWave</a:t>
            </a:r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ISO/IEC 7816-4 Filesystem mit besonderen Sicherheitsmechanismen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Unterstützung von mehr als 10 verschiedenen Sicherheitsmechanismen zum Schutz der Karte vor Kopien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Jährliche Produktion von rund 70 Millionen Karten</a:t>
            </a:r>
          </a:p>
          <a:p>
            <a:pPr>
              <a:buFont typeface="Wingdings" pitchFamily="2" charset="2"/>
              <a:buChar char="§"/>
            </a:pPr>
            <a:r>
              <a:rPr lang="de-AT" smtClean="0"/>
              <a:t>Eigens entwickelte EMV Maske (ACE)</a:t>
            </a:r>
            <a:endParaRPr lang="de-AT" dirty="0" smtClean="0"/>
          </a:p>
        </p:txBody>
      </p:sp>
      <p:pic>
        <p:nvPicPr>
          <p:cNvPr id="4" name="Picture 2" descr="http://www.sdw2014.com/creo_files/default/austria_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9363"/>
            <a:ext cx="4104456" cy="9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Fiserv</a:t>
            </a:r>
            <a:r>
              <a:rPr lang="de-AT" dirty="0" smtClean="0"/>
              <a:t> Inc.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Innovationsfeld Mobile Banking</a:t>
            </a:r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23528" y="1268761"/>
            <a:ext cx="8496944" cy="5040560"/>
          </a:xfrm>
        </p:spPr>
        <p:txBody>
          <a:bodyPr/>
          <a:lstStyle/>
          <a:p>
            <a:endParaRPr lang="de-AT" dirty="0" smtClean="0"/>
          </a:p>
          <a:p>
            <a:r>
              <a:rPr lang="de-AT" dirty="0" smtClean="0"/>
              <a:t>Über </a:t>
            </a:r>
            <a:r>
              <a:rPr lang="de-AT" dirty="0" err="1" smtClean="0"/>
              <a:t>Fiserv</a:t>
            </a:r>
            <a:r>
              <a:rPr lang="de-AT" dirty="0" smtClean="0"/>
              <a:t> Inc.</a:t>
            </a:r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Globaler Technologie Provider von  Finanzdienstleistungen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Weltweit über 16.000 Kunden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Gegründet 1984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Börsennotiert  im Aktienindex  S&amp;P 500 und NASDAQ-100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Hauptsitz </a:t>
            </a:r>
            <a:r>
              <a:rPr lang="de-AT" dirty="0" err="1" smtClean="0"/>
              <a:t>Brookfield</a:t>
            </a:r>
            <a:r>
              <a:rPr lang="de-AT" dirty="0" smtClean="0"/>
              <a:t> / Wisconsin U.S.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155 Standorte weltweit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Mitarbeiter 21.000 (2011)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Website </a:t>
            </a:r>
            <a:r>
              <a:rPr lang="de-AT" dirty="0" smtClean="0">
                <a:hlinkClick r:id="rId2"/>
              </a:rPr>
              <a:t>www.fiserv.com</a:t>
            </a:r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Umsatz $4.48 Milliarden (2012)</a:t>
            </a:r>
          </a:p>
          <a:p>
            <a:endParaRPr lang="de-AT" dirty="0" smtClean="0"/>
          </a:p>
        </p:txBody>
      </p:sp>
      <p:pic>
        <p:nvPicPr>
          <p:cNvPr id="8" name="Picture 8" descr="http://www.uni-collect.com/uniwebsite/portals/0/fiserv_logo_orange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764705"/>
            <a:ext cx="2472420" cy="1572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23528" y="1268761"/>
            <a:ext cx="8496944" cy="5040560"/>
          </a:xfrm>
        </p:spPr>
        <p:txBody>
          <a:bodyPr>
            <a:normAutofit lnSpcReduction="10000"/>
          </a:bodyPr>
          <a:lstStyle/>
          <a:p>
            <a:endParaRPr lang="de-AT" dirty="0" smtClean="0"/>
          </a:p>
          <a:p>
            <a:r>
              <a:rPr lang="de-AT" dirty="0" smtClean="0"/>
              <a:t>Mobile Banking Solution</a:t>
            </a:r>
          </a:p>
          <a:p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Mobility Enterprise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Bevorzugte Lösung von über 450 Finanzinstitutionen und Banken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Umfangreiche, sichere, kostengünstige Mobile Banking Plattform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err="1" smtClean="0"/>
              <a:t>App</a:t>
            </a:r>
            <a:r>
              <a:rPr lang="de-AT" dirty="0" smtClean="0"/>
              <a:t> verfügbar für </a:t>
            </a:r>
            <a:r>
              <a:rPr lang="de-AT" dirty="0" err="1" smtClean="0"/>
              <a:t>iOS</a:t>
            </a:r>
            <a:r>
              <a:rPr lang="de-AT" dirty="0" smtClean="0"/>
              <a:t>, </a:t>
            </a:r>
            <a:r>
              <a:rPr lang="de-AT" dirty="0" err="1" smtClean="0"/>
              <a:t>Android</a:t>
            </a:r>
            <a:r>
              <a:rPr lang="de-AT" dirty="0" smtClean="0"/>
              <a:t> OS, Windows Phone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Flexible Skalierbarkeit und Erweiterbarkeit der Funktionalität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Volle Integration mit Online Banking System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Universelle Zugriffsmöglichkeiten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Systemwartung und	Weiterentwicklung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Kundensupport und Reporting Tools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Analyse und Diagnose Tools</a:t>
            </a:r>
          </a:p>
        </p:txBody>
      </p:sp>
      <p:pic>
        <p:nvPicPr>
          <p:cNvPr id="8" name="Picture 8" descr="http://www.uni-collect.com/uniwebsite/portals/0/fiserv_logo_orange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3" y="764705"/>
            <a:ext cx="2472420" cy="1572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Atos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Innovationsfeld </a:t>
            </a:r>
            <a:r>
              <a:rPr lang="de-AT" dirty="0" err="1" smtClean="0"/>
              <a:t>Cloud</a:t>
            </a:r>
            <a:r>
              <a:rPr lang="de-AT" dirty="0" smtClean="0"/>
              <a:t> Computing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23528" y="1268761"/>
            <a:ext cx="8496944" cy="5040560"/>
          </a:xfrm>
        </p:spPr>
        <p:txBody>
          <a:bodyPr/>
          <a:lstStyle/>
          <a:p>
            <a:endParaRPr lang="de-AT" dirty="0" smtClean="0"/>
          </a:p>
          <a:p>
            <a:r>
              <a:rPr lang="de-AT" dirty="0" smtClean="0"/>
              <a:t>Über </a:t>
            </a:r>
            <a:r>
              <a:rPr lang="de-AT" dirty="0" err="1" smtClean="0"/>
              <a:t>Atos</a:t>
            </a:r>
            <a:endParaRPr lang="de-AT" dirty="0" smtClean="0"/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#</a:t>
            </a:r>
            <a:r>
              <a:rPr lang="de-AT" dirty="0"/>
              <a:t>2 am europäischen IT-Service Markt </a:t>
            </a:r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Börsennotiert im Euronext als ATO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Gegründet 1997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Mitarbeiter 76.000 (in 48 Ländern)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Hauptsitz </a:t>
            </a:r>
            <a:r>
              <a:rPr lang="de-AT" dirty="0" err="1" smtClean="0"/>
              <a:t>Bezons</a:t>
            </a:r>
            <a:r>
              <a:rPr lang="de-AT" dirty="0" smtClean="0"/>
              <a:t>, Frankreich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Website </a:t>
            </a:r>
            <a:r>
              <a:rPr lang="de-AT" dirty="0" smtClean="0">
                <a:hlinkClick r:id="rId2"/>
              </a:rPr>
              <a:t>www.atos.net</a:t>
            </a:r>
            <a:r>
              <a:rPr lang="de-AT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Umsatz € 8,85 </a:t>
            </a:r>
            <a:r>
              <a:rPr lang="de-AT" dirty="0" err="1" smtClean="0"/>
              <a:t>Millarden</a:t>
            </a:r>
            <a:r>
              <a:rPr lang="de-AT" dirty="0" smtClean="0"/>
              <a:t> (2012)</a:t>
            </a:r>
            <a:endParaRPr lang="de-AT" dirty="0" smtClean="0"/>
          </a:p>
        </p:txBody>
      </p:sp>
      <p:pic>
        <p:nvPicPr>
          <p:cNvPr id="2050" name="Picture 2" descr="http://www.wonderware.com/Solution_providers/SI/images/ato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836712"/>
            <a:ext cx="2232248" cy="15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63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23528" y="1268761"/>
            <a:ext cx="8496944" cy="5040560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Cloud Computing Solution</a:t>
            </a:r>
            <a:endParaRPr lang="de-AT" dirty="0" smtClean="0"/>
          </a:p>
          <a:p>
            <a:endParaRPr lang="de-AT" dirty="0" smtClean="0"/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Tochterfirma </a:t>
            </a:r>
            <a:r>
              <a:rPr lang="de-AT" dirty="0" err="1" smtClean="0"/>
              <a:t>Canopy</a:t>
            </a:r>
            <a:r>
              <a:rPr lang="de-AT" dirty="0" smtClean="0"/>
              <a:t> spezialisiert auf Cloud Computing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Bietet </a:t>
            </a:r>
            <a:r>
              <a:rPr lang="de-AT" dirty="0" err="1" smtClean="0"/>
              <a:t>PaaS</a:t>
            </a:r>
            <a:r>
              <a:rPr lang="de-AT" dirty="0" smtClean="0"/>
              <a:t>, SaaS und </a:t>
            </a:r>
            <a:r>
              <a:rPr lang="de-AT" dirty="0" err="1" smtClean="0"/>
              <a:t>IaaS</a:t>
            </a:r>
            <a:r>
              <a:rPr lang="de-AT" dirty="0" smtClean="0"/>
              <a:t> an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Spezielle Konzentration auf Sicherheit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Public und Private Cloud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Eigener SaaS Enterprise </a:t>
            </a:r>
            <a:r>
              <a:rPr lang="de-AT" dirty="0" err="1" smtClean="0"/>
              <a:t>Application</a:t>
            </a:r>
            <a:r>
              <a:rPr lang="de-AT" dirty="0" smtClean="0"/>
              <a:t> Store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Enterprise Level SLAs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Erfahrenes Consulting Team</a:t>
            </a:r>
            <a:endParaRPr lang="de-AT" dirty="0" smtClean="0"/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endParaRPr lang="de-AT" dirty="0" smtClean="0"/>
          </a:p>
        </p:txBody>
      </p:sp>
      <p:pic>
        <p:nvPicPr>
          <p:cNvPr id="4" name="Picture 2" descr="http://www.wonderware.com/Solution_providers/SI/images/at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836712"/>
            <a:ext cx="2232248" cy="15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4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Austriacard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Innovationsfeld </a:t>
            </a:r>
            <a:r>
              <a:rPr lang="de-AT" dirty="0" err="1" smtClean="0"/>
              <a:t>Contactless</a:t>
            </a:r>
            <a:r>
              <a:rPr lang="de-AT" dirty="0" smtClean="0"/>
              <a:t> Payment</a:t>
            </a:r>
            <a:endParaRPr lang="de-A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23528" y="1268761"/>
            <a:ext cx="8496944" cy="5040560"/>
          </a:xfrm>
        </p:spPr>
        <p:txBody>
          <a:bodyPr/>
          <a:lstStyle/>
          <a:p>
            <a:endParaRPr lang="de-AT" dirty="0" smtClean="0"/>
          </a:p>
          <a:p>
            <a:r>
              <a:rPr lang="de-AT" dirty="0" smtClean="0"/>
              <a:t>Über </a:t>
            </a:r>
            <a:r>
              <a:rPr lang="de-AT" dirty="0" err="1" smtClean="0"/>
              <a:t>Austriacard</a:t>
            </a:r>
            <a:endParaRPr lang="de-AT" dirty="0" smtClean="0"/>
          </a:p>
          <a:p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smtClean="0"/>
              <a:t>Spezialisiert auf  </a:t>
            </a:r>
            <a:r>
              <a:rPr lang="de-AT" dirty="0" err="1" smtClean="0"/>
              <a:t>Microchip</a:t>
            </a:r>
            <a:r>
              <a:rPr lang="de-AT" dirty="0" smtClean="0"/>
              <a:t> Karten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smtClean="0"/>
              <a:t>Hochinnovatives Unternehmen und Marktführer in Österreich</a:t>
            </a:r>
            <a:endParaRPr lang="de-A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smtClean="0"/>
              <a:t>Gegründet 1981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smtClean="0"/>
              <a:t>Mitarbeiter 300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smtClean="0"/>
              <a:t>Hauptsitz Wien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smtClean="0"/>
              <a:t>Teil der </a:t>
            </a:r>
            <a:r>
              <a:rPr lang="de-AT" dirty="0" err="1" smtClean="0"/>
              <a:t>Lykos</a:t>
            </a:r>
            <a:r>
              <a:rPr lang="de-AT" dirty="0" smtClean="0"/>
              <a:t>-Gruppe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smtClean="0"/>
              <a:t>Homepage </a:t>
            </a:r>
            <a:r>
              <a:rPr lang="de-AT" dirty="0" smtClean="0">
                <a:hlinkClick r:id="rId2"/>
              </a:rPr>
              <a:t>www.austriacard.at</a:t>
            </a:r>
            <a:r>
              <a:rPr lang="de-AT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smtClean="0"/>
              <a:t>Umsatz € 60 Millionen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http://www.sdw2014.com/creo_files/default/austria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9363"/>
            <a:ext cx="4104456" cy="9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636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278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Hyperion</vt:lpstr>
      <vt:lpstr>Bazinga Bank </vt:lpstr>
      <vt:lpstr>Fiserv Inc.</vt:lpstr>
      <vt:lpstr>PowerPoint Presentation</vt:lpstr>
      <vt:lpstr>PowerPoint Presentation</vt:lpstr>
      <vt:lpstr>Atos</vt:lpstr>
      <vt:lpstr>PowerPoint Presentation</vt:lpstr>
      <vt:lpstr>PowerPoint Presentation</vt:lpstr>
      <vt:lpstr>Austriacard</vt:lpstr>
      <vt:lpstr>PowerPoint Presentation</vt:lpstr>
      <vt:lpstr>PowerPoint Presentation</vt:lpstr>
    </vt:vector>
  </TitlesOfParts>
  <Company>TU Wien - Studentenversion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Bazinga Bank</dc:title>
  <dc:creator>Li</dc:creator>
  <cp:lastModifiedBy>Hafellner, Markus</cp:lastModifiedBy>
  <cp:revision>20</cp:revision>
  <dcterms:created xsi:type="dcterms:W3CDTF">2014-01-17T18:23:28Z</dcterms:created>
  <dcterms:modified xsi:type="dcterms:W3CDTF">2014-01-19T18:37:38Z</dcterms:modified>
</cp:coreProperties>
</file>