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1DF56-7F43-4BF7-A3A3-BBFDADAC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29CE2A-A62F-4BA4-B9FD-C3C84658F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67169-F0D9-42E9-A971-4EA63DE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CAC54-61A4-41E0-BD84-64241CFC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3E751-5490-4689-9ED7-E1DBCFD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8890F-F748-4052-A249-91547F2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14583-5008-49D9-9892-A9252FDF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7F476-1E08-47A1-B57C-3F4C17DA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D3FEB-7123-4EEF-AA12-86B4805E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C276-71F8-464E-97C3-4C43271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ED8177-E3DE-464C-B071-C362D2FA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68D2D-05ED-44D9-AF8E-95205F20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DB3A96-9F12-41DA-9205-478FDCF6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FB52-41E0-43FC-A624-420EC8CD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74CAC-1EE0-4982-A7F5-174914E9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5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27D7A-F265-49B8-8568-300DD1B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9D48-E92A-4C86-BD2B-0F7D4BDF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BA6AA-7DBF-43E9-A2EA-59DC75E2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8CA5B-26E2-423A-B266-F0BFCD3C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BBDFC5-FED3-42DE-A120-88A85280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2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562C2-C25E-40E2-BB9E-E0BEF9A9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66F88-0A19-47BE-840B-B6C32C50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84193-9FB3-4287-9540-8B060A30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A09CD-0A16-47FF-AC58-B0F913A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3E23E-DC4E-430C-8059-508187D9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3E3B4-A1A8-4205-83B1-3000E23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13B06B-2CB8-4996-B9D2-67DEDF431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9A1161-7970-49E6-8130-C96BA3440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EA373-8803-4728-B2F8-D99DA5B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8F5BD0-7FDD-41C9-BF4E-2F3B7DF1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327FE-5732-4240-80BB-100A612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6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BC08-8525-4EC8-82C4-D9382A8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945B22-A926-41AF-A45A-681D5881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E7A80-252C-4264-A920-1FA4C45B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24830-71D7-4D24-BFCD-94A6F22FF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09FB64-6B87-4A11-A048-28818EDB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B58CA3-A6C5-4CDE-87CB-648DC6BD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4D62B3-9288-4096-9551-6EC88E51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7B10D-8F68-4A5E-B43E-AFE6C91C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7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52EF-CE4C-4D30-9881-DDED918A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DD428E-1314-43C7-A880-1992E904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D07A2-2923-4DCA-B612-F16148A0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F67B96-8558-4663-AD54-C0EBCACD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65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7F408C-89AD-4EE4-9A08-31352A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67EA9E-DA80-462D-95B7-5182B032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66D5D7-BCD8-4CEB-AF34-94448EF7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17CA4-0EDD-4E5C-9BA3-6F5249D5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3A4E1-4F01-43B8-9DD8-8B97543A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D1E08B-8A47-4B94-B155-A147A494F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FA8001-E3C1-46AE-9CA5-64EA2466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6938B-98E7-4517-A11E-1AFCB467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B33F6-E055-40DA-8812-7D6FC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7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50BD-A687-4D23-B766-465C73F5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6458D5-2280-4C68-9D5B-1AC7DBD52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441D5E-B8BC-42B9-9C78-E363D545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5A0B80-7012-4EDC-BE2B-AD2D1B5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543A8E-84CA-4662-B87A-FE2FD329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B6ACC-5EDC-4CFF-9610-C860C88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DA5AC9-7586-4641-8E4F-FA9CD045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5B4C19-2B35-4646-9F37-44965395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F6646-1117-4967-A082-5A7FE04E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1757-FDB7-46D7-9EE9-C59A1940E3D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48FFD-3A06-47EB-81F1-4270B2BD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5E65-FBDD-4EB6-9615-6B36C7B8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3150-BE4B-4679-9FB5-AB1AE4FBF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5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3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AF941-16DD-4E28-9DC8-B6DF75AE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710"/>
          </a:xfrm>
        </p:spPr>
        <p:txBody>
          <a:bodyPr>
            <a:normAutofit fontScale="90000"/>
          </a:bodyPr>
          <a:lstStyle/>
          <a:p>
            <a:r>
              <a:rPr lang="de-DE" dirty="0"/>
              <a:t>Original KBGAN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53985D-219F-4C93-B204-69D9A27D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82" y="867538"/>
            <a:ext cx="8404895" cy="29597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C098A3-D83F-4004-845E-7EF4D89833F6}"/>
              </a:ext>
            </a:extLst>
          </p:cNvPr>
          <p:cNvSpPr txBox="1"/>
          <p:nvPr/>
        </p:nvSpPr>
        <p:spPr>
          <a:xfrm>
            <a:off x="2014361" y="1142386"/>
            <a:ext cx="74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7347968-3191-4C00-BD8A-C4590BBE9FD5}"/>
              </a:ext>
            </a:extLst>
          </p:cNvPr>
          <p:cNvSpPr/>
          <p:nvPr/>
        </p:nvSpPr>
        <p:spPr>
          <a:xfrm>
            <a:off x="1640331" y="1458346"/>
            <a:ext cx="1257475" cy="1886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D68EEA-EC18-45D3-8263-4EA2ABC24F3A}"/>
              </a:ext>
            </a:extLst>
          </p:cNvPr>
          <p:cNvSpPr txBox="1"/>
          <p:nvPr/>
        </p:nvSpPr>
        <p:spPr>
          <a:xfrm>
            <a:off x="1804202" y="3862961"/>
            <a:ext cx="5030730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Generator</a:t>
            </a:r>
            <a:endParaRPr lang="de-DE" sz="2400" b="1" dirty="0"/>
          </a:p>
          <a:p>
            <a:r>
              <a:rPr lang="de-DE" sz="1400" dirty="0"/>
              <a:t>Scoring </a:t>
            </a:r>
            <a:r>
              <a:rPr lang="de-DE" sz="1400" dirty="0" err="1"/>
              <a:t>function</a:t>
            </a:r>
            <a:r>
              <a:rPr lang="de-DE" sz="1400" dirty="0"/>
              <a:t>:   </a:t>
            </a:r>
          </a:p>
          <a:p>
            <a:endParaRPr lang="de-DE" sz="1400" dirty="0"/>
          </a:p>
          <a:p>
            <a:r>
              <a:rPr lang="de-DE" sz="1400" dirty="0"/>
              <a:t>Sampling:</a:t>
            </a:r>
            <a:br>
              <a:rPr lang="de-DE" sz="1400" dirty="0"/>
            </a:br>
            <a:r>
              <a:rPr lang="de-DE" sz="1050" dirty="0"/>
              <a:t>(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probability</a:t>
            </a:r>
            <a:r>
              <a:rPr lang="de-DE" sz="1050" dirty="0"/>
              <a:t> </a:t>
            </a:r>
            <a:r>
              <a:rPr lang="de-DE" sz="1050" dirty="0" err="1"/>
              <a:t>distribution</a:t>
            </a:r>
            <a:r>
              <a:rPr lang="de-DE" sz="1050" dirty="0"/>
              <a:t>)</a:t>
            </a:r>
            <a:endParaRPr lang="de-DE" dirty="0"/>
          </a:p>
          <a:p>
            <a:endParaRPr lang="de-DE" dirty="0"/>
          </a:p>
          <a:p>
            <a:r>
              <a:rPr lang="de-DE" sz="1400" dirty="0"/>
              <a:t>Gradient:</a:t>
            </a:r>
          </a:p>
          <a:p>
            <a:endParaRPr lang="de-DE" sz="1400" dirty="0"/>
          </a:p>
          <a:p>
            <a:endParaRPr lang="de-DE" sz="800" dirty="0"/>
          </a:p>
          <a:p>
            <a:r>
              <a:rPr lang="de-DE" sz="1400" dirty="0" err="1"/>
              <a:t>Objective</a:t>
            </a:r>
            <a:r>
              <a:rPr lang="de-DE" sz="1400" dirty="0"/>
              <a:t> (</a:t>
            </a:r>
            <a:r>
              <a:rPr lang="de-DE" sz="1400" dirty="0" err="1"/>
              <a:t>maximizing</a:t>
            </a:r>
            <a:r>
              <a:rPr lang="de-DE" sz="1400" dirty="0"/>
              <a:t> </a:t>
            </a:r>
            <a:r>
              <a:rPr lang="de-DE" sz="1400" dirty="0" err="1"/>
              <a:t>expectation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negative </a:t>
            </a:r>
            <a:r>
              <a:rPr lang="de-DE" sz="1400" dirty="0" err="1"/>
              <a:t>distances</a:t>
            </a:r>
            <a:r>
              <a:rPr lang="de-DE" sz="1400" dirty="0"/>
              <a:t>):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3752D7-A039-4AE5-9D61-40DB5CBE4F21}"/>
              </a:ext>
            </a:extLst>
          </p:cNvPr>
          <p:cNvSpPr txBox="1"/>
          <p:nvPr/>
        </p:nvSpPr>
        <p:spPr>
          <a:xfrm>
            <a:off x="7476622" y="3908952"/>
            <a:ext cx="43602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Discriminator</a:t>
            </a:r>
            <a:endParaRPr lang="de-DE" sz="2400" b="1" dirty="0"/>
          </a:p>
          <a:p>
            <a:r>
              <a:rPr lang="de-DE" sz="1400" dirty="0"/>
              <a:t>Scoring </a:t>
            </a:r>
            <a:r>
              <a:rPr lang="de-DE" sz="1400" dirty="0" err="1"/>
              <a:t>function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 err="1"/>
              <a:t>gradient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sz="1400" dirty="0" err="1"/>
              <a:t>objective</a:t>
            </a:r>
            <a:r>
              <a:rPr lang="de-DE" sz="1400" dirty="0"/>
              <a:t> (</a:t>
            </a:r>
            <a:r>
              <a:rPr lang="de-DE" sz="1400" dirty="0" err="1"/>
              <a:t>minimizing</a:t>
            </a:r>
            <a:r>
              <a:rPr lang="de-DE" sz="1400" dirty="0"/>
              <a:t> marginal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):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1F00A0-2061-4C35-9011-919D392E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37" y="4440264"/>
            <a:ext cx="2327334" cy="59936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F4A971-A445-49BB-90BA-BE676606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26" y="3383872"/>
            <a:ext cx="1303090" cy="2380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47B0AB0-1911-4672-A5CE-75727343B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568" y="4287994"/>
            <a:ext cx="790661" cy="24363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058DE4A-46FF-4678-A1EA-5FB09F355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992" y="4241014"/>
            <a:ext cx="783058" cy="23999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1AE4661-24AC-4537-B9D0-30E77891A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88" y="3426135"/>
            <a:ext cx="2320495" cy="27679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692D567-6BE2-48A5-BA87-B7868E82B8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4196" y="5023605"/>
            <a:ext cx="3194326" cy="17266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80BD64D-F74A-4334-935A-05EF64869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3249" y="5197081"/>
            <a:ext cx="2333625" cy="2000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9ED3637-8BD3-4600-B263-CF0F367CBB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3249" y="5464516"/>
            <a:ext cx="1348092" cy="21285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1D37608-B506-49EA-A8F9-51916B8FF6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2961" y="6113175"/>
            <a:ext cx="2412654" cy="6349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022E8E-512F-4B02-B0F7-DB42F7583F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0373" y="5570740"/>
            <a:ext cx="2575420" cy="63097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544C1A1-EAEF-458C-AA9F-FFF8102E4447}"/>
              </a:ext>
            </a:extLst>
          </p:cNvPr>
          <p:cNvSpPr txBox="1"/>
          <p:nvPr/>
        </p:nvSpPr>
        <p:spPr>
          <a:xfrm>
            <a:off x="548761" y="3668813"/>
            <a:ext cx="539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sz="1000" b="0" i="0" u="none" strike="noStrike" baseline="0" dirty="0">
                <a:latin typeface="NimbusRomNo9L-Regu"/>
              </a:rPr>
              <a:t>uniformly sampling of N</a:t>
            </a:r>
            <a:r>
              <a:rPr lang="en-US" sz="1000" b="0" i="0" u="none" strike="noStrike" baseline="-25000" dirty="0">
                <a:latin typeface="CMMI10"/>
              </a:rPr>
              <a:t>s</a:t>
            </a:r>
            <a:r>
              <a:rPr lang="en-US" sz="1000" b="0" i="0" u="none" strike="noStrike" baseline="0" dirty="0">
                <a:latin typeface="CMMI8"/>
              </a:rPr>
              <a:t> </a:t>
            </a:r>
            <a:r>
              <a:rPr lang="en-US" sz="1000" b="0" i="0" u="none" strike="noStrike" baseline="0" dirty="0">
                <a:latin typeface="NimbusRomNo9L-Regu"/>
              </a:rPr>
              <a:t>entities (small number) from </a:t>
            </a:r>
            <a:r>
              <a:rPr lang="en-US" sz="1000" b="0" i="0" u="none" strike="noStrike" baseline="0" dirty="0">
                <a:latin typeface="CMSY10"/>
              </a:rPr>
              <a:t>E </a:t>
            </a:r>
            <a:r>
              <a:rPr lang="en-US" sz="1000" b="0" i="0" u="none" strike="noStrike" baseline="0" dirty="0">
                <a:latin typeface="NimbusRomNo9L-Regu"/>
              </a:rPr>
              <a:t>to replace </a:t>
            </a:r>
            <a:r>
              <a:rPr lang="en-US" sz="1000" b="0" i="0" u="none" strike="noStrike" baseline="0" dirty="0">
                <a:latin typeface="CMMI10"/>
              </a:rPr>
              <a:t>h </a:t>
            </a:r>
            <a:r>
              <a:rPr lang="en-US" sz="1000" b="0" i="0" u="none" strike="noStrike" baseline="0" dirty="0">
                <a:latin typeface="NimbusRomNo9L-Regu"/>
              </a:rPr>
              <a:t>or </a:t>
            </a:r>
            <a:r>
              <a:rPr lang="en-US" sz="1000" b="0" i="0" u="none" strike="noStrike" baseline="0" dirty="0">
                <a:latin typeface="CMMI10"/>
              </a:rPr>
              <a:t>t</a:t>
            </a:r>
            <a:r>
              <a:rPr lang="en-US" sz="1000" b="0" i="0" u="none" strike="noStrike" baseline="0" dirty="0">
                <a:latin typeface="NimbusRomNo9L-Regu"/>
              </a:rPr>
              <a:t>.</a:t>
            </a:r>
            <a:endParaRPr lang="de-DE" sz="1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CFB2CD7-7F04-49C7-AB1F-514EACB84B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0337" y="1511718"/>
            <a:ext cx="530844" cy="24862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D95E382-1AC1-4683-94CD-36CACBD877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17216" y="2940418"/>
            <a:ext cx="586951" cy="2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6A68E-9A9C-4E30-8C24-E9BD681D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51573" cy="662780"/>
          </a:xfrm>
        </p:spPr>
        <p:txBody>
          <a:bodyPr>
            <a:normAutofit/>
          </a:bodyPr>
          <a:lstStyle/>
          <a:p>
            <a:r>
              <a:rPr lang="de-DE" sz="3200" dirty="0"/>
              <a:t>1) </a:t>
            </a:r>
            <a:r>
              <a:rPr lang="de-DE" sz="3200" dirty="0" err="1"/>
              <a:t>Improve</a:t>
            </a:r>
            <a:r>
              <a:rPr lang="de-DE" sz="3200" dirty="0"/>
              <a:t> </a:t>
            </a:r>
            <a:r>
              <a:rPr lang="de-DE" sz="3200" dirty="0" err="1"/>
              <a:t>quality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negatives in Negative Sample </a:t>
            </a:r>
            <a:r>
              <a:rPr lang="de-DE" sz="3200" dirty="0" err="1"/>
              <a:t>set</a:t>
            </a:r>
            <a:r>
              <a:rPr lang="de-DE" sz="3200" dirty="0"/>
              <a:t> </a:t>
            </a:r>
            <a:r>
              <a:rPr lang="de-DE" sz="3200" dirty="0" err="1"/>
              <a:t>Neg</a:t>
            </a:r>
            <a:endParaRPr lang="de-DE" sz="3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5C6047-720B-41B8-9062-6F039192DE13}"/>
              </a:ext>
            </a:extLst>
          </p:cNvPr>
          <p:cNvSpPr/>
          <p:nvPr/>
        </p:nvSpPr>
        <p:spPr>
          <a:xfrm>
            <a:off x="1698009" y="1515866"/>
            <a:ext cx="861135" cy="1962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Neg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creator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55F41FB-D16B-4B9F-9C1B-887BE3A2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89" y="1027906"/>
            <a:ext cx="7666053" cy="26996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547CBED-3D17-4A78-A0AA-C94BF9B11870}"/>
              </a:ext>
            </a:extLst>
          </p:cNvPr>
          <p:cNvSpPr txBox="1"/>
          <p:nvPr/>
        </p:nvSpPr>
        <p:spPr>
          <a:xfrm>
            <a:off x="3488861" y="11465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AC56BA-F08C-4676-9D12-1A2BA014A21A}"/>
              </a:ext>
            </a:extLst>
          </p:cNvPr>
          <p:cNvSpPr/>
          <p:nvPr/>
        </p:nvSpPr>
        <p:spPr>
          <a:xfrm>
            <a:off x="3223767" y="1534152"/>
            <a:ext cx="1013258" cy="18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5321446-F057-4075-80BD-7BABD591D6AE}"/>
              </a:ext>
            </a:extLst>
          </p:cNvPr>
          <p:cNvSpPr txBox="1"/>
          <p:nvPr/>
        </p:nvSpPr>
        <p:spPr>
          <a:xfrm>
            <a:off x="506510" y="2284457"/>
            <a:ext cx="52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F8DA6F9-6F59-4460-BCA5-5EEB7BD518BC}"/>
              </a:ext>
            </a:extLst>
          </p:cNvPr>
          <p:cNvCxnSpPr>
            <a:stCxn id="14" idx="3"/>
          </p:cNvCxnSpPr>
          <p:nvPr/>
        </p:nvCxnSpPr>
        <p:spPr>
          <a:xfrm flipV="1">
            <a:off x="1033386" y="2515289"/>
            <a:ext cx="6646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DCD3E73-51FF-4AB5-9EC8-17F0CFB6462D}"/>
              </a:ext>
            </a:extLst>
          </p:cNvPr>
          <p:cNvCxnSpPr/>
          <p:nvPr/>
        </p:nvCxnSpPr>
        <p:spPr>
          <a:xfrm flipV="1">
            <a:off x="2559144" y="2515289"/>
            <a:ext cx="6646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B30D49D-5A62-428A-BFAD-D291A2C44927}"/>
              </a:ext>
            </a:extLst>
          </p:cNvPr>
          <p:cNvSpPr txBox="1"/>
          <p:nvPr/>
        </p:nvSpPr>
        <p:spPr>
          <a:xfrm>
            <a:off x="1203460" y="3892836"/>
            <a:ext cx="98532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MR1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ollect entities that set expectations for statements that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MI10"/>
              </a:rPr>
              <a:t>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could have, the so-called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TI10"/>
              </a:rPr>
              <a:t>peer groups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MI1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Peer groups can be based 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on structured facets of the subject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</a:br>
            <a:r>
              <a:rPr lang="en-US" sz="1200" b="0" i="0" u="none" strike="noStrike" baseline="0" dirty="0">
                <a:solidFill>
                  <a:srgbClr val="000000"/>
                </a:solidFill>
                <a:latin typeface="CMR10"/>
              </a:rPr>
              <a:t>(such as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MTI10"/>
              </a:rPr>
              <a:t>occupation, nationality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MR10"/>
              </a:rPr>
              <a:t>, or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MTI10"/>
              </a:rPr>
              <a:t>eld of work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MR10"/>
              </a:rPr>
              <a:t>for humans, or classes/types for other entities)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graph-based measures such as distance or connectivity or 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entity embeddings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93F3A92-817E-41B5-8557-E7FF196E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238" y="1629164"/>
            <a:ext cx="530844" cy="24862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C9B8B36-E27A-4E3B-9497-EF82C38A0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117" y="3057864"/>
            <a:ext cx="586951" cy="2380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E92ADDF-3888-49F2-AB9C-0C756B9BA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779" y="3473571"/>
            <a:ext cx="2320495" cy="27679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A64D3C5-648D-4141-BC45-3765E274FDCE}"/>
              </a:ext>
            </a:extLst>
          </p:cNvPr>
          <p:cNvSpPr txBox="1"/>
          <p:nvPr/>
        </p:nvSpPr>
        <p:spPr>
          <a:xfrm>
            <a:off x="3184189" y="3714186"/>
            <a:ext cx="1498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sz="1000" b="0" i="0" u="none" strike="noStrike" baseline="0" dirty="0">
                <a:latin typeface="NimbusRomNo9L-Regu"/>
              </a:rPr>
              <a:t>Based on peer groups</a:t>
            </a:r>
            <a:endParaRPr lang="de-DE" sz="10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867C1FB-D77B-4B67-BF2B-1FB082CAA4D6}"/>
              </a:ext>
            </a:extLst>
          </p:cNvPr>
          <p:cNvSpPr/>
          <p:nvPr/>
        </p:nvSpPr>
        <p:spPr>
          <a:xfrm>
            <a:off x="3152378" y="3745797"/>
            <a:ext cx="1682921" cy="22104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57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1D0A83C-ED49-4F71-BC11-73611F7C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82" y="946781"/>
            <a:ext cx="8404895" cy="2959788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5CDAD6A8-DF2A-43DE-BFC0-26F2582239CC}"/>
              </a:ext>
            </a:extLst>
          </p:cNvPr>
          <p:cNvSpPr/>
          <p:nvPr/>
        </p:nvSpPr>
        <p:spPr>
          <a:xfrm>
            <a:off x="4208132" y="1462210"/>
            <a:ext cx="3190958" cy="2217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74326F-CAFD-4E3C-A7E1-A8B930F2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11"/>
          </a:xfrm>
        </p:spPr>
        <p:txBody>
          <a:bodyPr>
            <a:normAutofit/>
          </a:bodyPr>
          <a:lstStyle/>
          <a:p>
            <a:r>
              <a:rPr lang="de-DE" sz="4000" dirty="0"/>
              <a:t>2.1) </a:t>
            </a:r>
            <a:r>
              <a:rPr lang="de-DE" sz="4000" dirty="0" err="1"/>
              <a:t>Improve</a:t>
            </a:r>
            <a:r>
              <a:rPr lang="de-DE" sz="4000" dirty="0"/>
              <a:t> Sampling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generator</a:t>
            </a:r>
            <a:r>
              <a:rPr lang="de-DE" sz="4000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scoring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)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5C5E36A-799E-4BC2-82AC-7ED8158A4402}"/>
              </a:ext>
            </a:extLst>
          </p:cNvPr>
          <p:cNvSpPr txBox="1"/>
          <p:nvPr/>
        </p:nvSpPr>
        <p:spPr>
          <a:xfrm>
            <a:off x="2044312" y="1278611"/>
            <a:ext cx="74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1D29BBC-0FAC-4649-BDE5-ECA1A4C5B8C0}"/>
              </a:ext>
            </a:extLst>
          </p:cNvPr>
          <p:cNvSpPr/>
          <p:nvPr/>
        </p:nvSpPr>
        <p:spPr>
          <a:xfrm>
            <a:off x="1670282" y="1594908"/>
            <a:ext cx="1123252" cy="1886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B7B22C-EEBE-4BD4-AC63-A0EC016A2318}"/>
              </a:ext>
            </a:extLst>
          </p:cNvPr>
          <p:cNvSpPr txBox="1"/>
          <p:nvPr/>
        </p:nvSpPr>
        <p:spPr>
          <a:xfrm>
            <a:off x="513676" y="4063269"/>
            <a:ext cx="4704276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Generator</a:t>
            </a:r>
            <a:endParaRPr lang="de-DE" sz="2400" b="1" dirty="0"/>
          </a:p>
          <a:p>
            <a:r>
              <a:rPr lang="de-DE" sz="1400" dirty="0"/>
              <a:t>Scoring </a:t>
            </a:r>
            <a:r>
              <a:rPr lang="de-DE" sz="1400" dirty="0" err="1"/>
              <a:t>function</a:t>
            </a:r>
            <a:r>
              <a:rPr lang="de-DE" sz="1400" dirty="0"/>
              <a:t>:       </a:t>
            </a:r>
          </a:p>
          <a:p>
            <a:endParaRPr lang="de-DE" sz="1400" dirty="0"/>
          </a:p>
          <a:p>
            <a:r>
              <a:rPr lang="de-DE" sz="1400" dirty="0"/>
              <a:t>Sampling:</a:t>
            </a:r>
          </a:p>
          <a:p>
            <a:r>
              <a:rPr lang="de-DE" sz="1050" dirty="0"/>
              <a:t>(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probability</a:t>
            </a:r>
            <a:r>
              <a:rPr lang="de-DE" sz="1050" dirty="0"/>
              <a:t> </a:t>
            </a:r>
            <a:r>
              <a:rPr lang="de-DE" sz="1050" dirty="0" err="1"/>
              <a:t>distribution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 </a:t>
            </a:r>
            <a:r>
              <a:rPr lang="de-DE" sz="1050" dirty="0" err="1"/>
              <a:t>new</a:t>
            </a:r>
            <a:r>
              <a:rPr lang="de-DE" sz="1050" dirty="0"/>
              <a:t> </a:t>
            </a:r>
            <a:r>
              <a:rPr lang="de-DE" sz="1050" dirty="0" err="1"/>
              <a:t>scoring</a:t>
            </a:r>
            <a:r>
              <a:rPr lang="de-DE" sz="1050" dirty="0"/>
              <a:t> </a:t>
            </a:r>
            <a:r>
              <a:rPr lang="de-DE" sz="1050" dirty="0" err="1"/>
              <a:t>function</a:t>
            </a:r>
            <a:r>
              <a:rPr lang="de-DE" sz="1050" dirty="0"/>
              <a:t>)</a:t>
            </a:r>
          </a:p>
          <a:p>
            <a:br>
              <a:rPr lang="de-DE" sz="1400" dirty="0"/>
            </a:br>
            <a:endParaRPr lang="de-DE" sz="1400" dirty="0"/>
          </a:p>
          <a:p>
            <a:br>
              <a:rPr lang="de-DE" sz="1400" dirty="0"/>
            </a:br>
            <a:r>
              <a:rPr lang="de-DE" sz="1400" dirty="0"/>
              <a:t>Gradient:</a:t>
            </a:r>
          </a:p>
          <a:p>
            <a:endParaRPr lang="de-DE" sz="800" dirty="0"/>
          </a:p>
          <a:p>
            <a:r>
              <a:rPr lang="de-DE" sz="1400" dirty="0" err="1"/>
              <a:t>Objective</a:t>
            </a:r>
            <a:r>
              <a:rPr lang="de-DE" sz="1400" dirty="0"/>
              <a:t>: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B685D5B4-DAC1-4F3E-99CD-96B82F23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39" y="3416757"/>
            <a:ext cx="1303090" cy="23806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CCE2DD3-C638-42B2-AE0B-D1556698C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" y="3512421"/>
            <a:ext cx="2320495" cy="27679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83746DE-CF27-41C1-AFFB-181C5BCA1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798" y="5895810"/>
            <a:ext cx="2333625" cy="20002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2360B07-35F6-4F83-8451-B44F6ABCF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756" y="5911219"/>
            <a:ext cx="1348092" cy="212857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573D92A-B025-4E22-AD97-15CF5E936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132" y="6233102"/>
            <a:ext cx="2164821" cy="56969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04D67EA-A6C0-4068-9D17-4878F196B0B7}"/>
              </a:ext>
            </a:extLst>
          </p:cNvPr>
          <p:cNvSpPr txBox="1"/>
          <p:nvPr/>
        </p:nvSpPr>
        <p:spPr>
          <a:xfrm>
            <a:off x="513676" y="3742539"/>
            <a:ext cx="539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sz="1000" b="0" i="0" u="none" strike="noStrike" baseline="0" dirty="0">
                <a:latin typeface="NimbusRomNo9L-Regu"/>
              </a:rPr>
              <a:t>uniformly sampling of N</a:t>
            </a:r>
            <a:r>
              <a:rPr lang="en-US" sz="1000" b="0" i="0" u="none" strike="noStrike" baseline="-25000" dirty="0">
                <a:latin typeface="CMMI10"/>
              </a:rPr>
              <a:t>s</a:t>
            </a:r>
            <a:r>
              <a:rPr lang="en-US" sz="1000" b="0" i="0" u="none" strike="noStrike" baseline="0" dirty="0">
                <a:latin typeface="CMMI8"/>
              </a:rPr>
              <a:t> </a:t>
            </a:r>
            <a:r>
              <a:rPr lang="en-US" sz="1000" b="0" i="0" u="none" strike="noStrike" baseline="0" dirty="0">
                <a:latin typeface="NimbusRomNo9L-Regu"/>
              </a:rPr>
              <a:t>entities (small number) from </a:t>
            </a:r>
            <a:r>
              <a:rPr lang="en-US" sz="1000" b="0" i="0" u="none" strike="noStrike" baseline="0" dirty="0">
                <a:latin typeface="CMSY10"/>
              </a:rPr>
              <a:t>E </a:t>
            </a:r>
            <a:r>
              <a:rPr lang="en-US" sz="1000" b="0" i="0" u="none" strike="noStrike" baseline="0" dirty="0">
                <a:latin typeface="NimbusRomNo9L-Regu"/>
              </a:rPr>
              <a:t>to replace </a:t>
            </a:r>
            <a:r>
              <a:rPr lang="en-US" sz="1000" b="0" i="0" u="none" strike="noStrike" baseline="0" dirty="0">
                <a:latin typeface="CMMI10"/>
              </a:rPr>
              <a:t>h </a:t>
            </a:r>
            <a:r>
              <a:rPr lang="en-US" sz="1000" b="0" i="0" u="none" strike="noStrike" baseline="0" dirty="0">
                <a:latin typeface="NimbusRomNo9L-Regu"/>
              </a:rPr>
              <a:t>or </a:t>
            </a:r>
            <a:r>
              <a:rPr lang="en-US" sz="1000" b="0" i="0" u="none" strike="noStrike" baseline="0" dirty="0">
                <a:latin typeface="CMMI10"/>
              </a:rPr>
              <a:t>t</a:t>
            </a:r>
            <a:r>
              <a:rPr lang="en-US" sz="1000" b="0" i="0" u="none" strike="noStrike" baseline="0" dirty="0">
                <a:latin typeface="NimbusRomNo9L-Regu"/>
              </a:rPr>
              <a:t>.</a:t>
            </a:r>
            <a:endParaRPr lang="de-DE" sz="10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9D73CA4-79B6-4914-B041-BEB8ED84E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450" y="1626111"/>
            <a:ext cx="530844" cy="24862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A3D0F98-9703-4294-A706-30F5EBA48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329" y="3054811"/>
            <a:ext cx="586951" cy="23806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83962E0-66CF-4A82-9BB3-66108606D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450" y="1594571"/>
            <a:ext cx="530844" cy="24862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B610665-2C83-4E8C-899B-DA5B150E3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329" y="3023271"/>
            <a:ext cx="586951" cy="23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F78979-B701-4C4F-9867-6050C4B3A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8652" y="4084029"/>
            <a:ext cx="2915763" cy="878106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D0B4F90A-D3CF-4DCC-8A84-CD9790BE3A0A}"/>
              </a:ext>
            </a:extLst>
          </p:cNvPr>
          <p:cNvSpPr txBox="1"/>
          <p:nvPr/>
        </p:nvSpPr>
        <p:spPr>
          <a:xfrm>
            <a:off x="5603744" y="4342556"/>
            <a:ext cx="5750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PEER (</a:t>
            </a:r>
            <a:r>
              <a:rPr lang="de-DE" sz="1400" dirty="0" err="1"/>
              <a:t>peer</a:t>
            </a:r>
            <a:r>
              <a:rPr lang="de-DE" sz="1400" dirty="0"/>
              <a:t> </a:t>
            </a:r>
            <a:r>
              <a:rPr lang="de-DE" sz="1400" dirty="0" err="1"/>
              <a:t>frequency</a:t>
            </a:r>
            <a:r>
              <a:rPr lang="de-DE" sz="1400" dirty="0"/>
              <a:t>): relative </a:t>
            </a:r>
            <a:r>
              <a:rPr lang="de-DE" sz="1400" dirty="0" err="1"/>
              <a:t>frequency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relations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tails</a:t>
            </a:r>
            <a:r>
              <a:rPr lang="de-DE" sz="1400" dirty="0"/>
              <a:t> </a:t>
            </a:r>
            <a:r>
              <a:rPr lang="de-DE" sz="1400" dirty="0" err="1"/>
              <a:t>peers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POP (</a:t>
            </a:r>
            <a:r>
              <a:rPr lang="de-DE" sz="1400" dirty="0" err="1"/>
              <a:t>Object</a:t>
            </a:r>
            <a:r>
              <a:rPr lang="de-DE" sz="1400" dirty="0"/>
              <a:t> </a:t>
            </a:r>
            <a:r>
              <a:rPr lang="de-DE" sz="1400" dirty="0" err="1"/>
              <a:t>popularity</a:t>
            </a:r>
            <a:r>
              <a:rPr lang="de-DE" sz="1400" dirty="0"/>
              <a:t>): </a:t>
            </a:r>
            <a:r>
              <a:rPr lang="de-DE" sz="1400" dirty="0" err="1"/>
              <a:t>tail</a:t>
            </a:r>
            <a:r>
              <a:rPr lang="de-DE" sz="1400" dirty="0"/>
              <a:t> </a:t>
            </a:r>
            <a:r>
              <a:rPr lang="de-DE" sz="1400" dirty="0" err="1"/>
              <a:t>appears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frequently</a:t>
            </a:r>
            <a:r>
              <a:rPr lang="de-DE" sz="1400" dirty="0"/>
              <a:t> in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FRQ (</a:t>
            </a:r>
            <a:r>
              <a:rPr lang="de-DE" sz="1400" dirty="0" err="1"/>
              <a:t>Frequency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property</a:t>
            </a:r>
            <a:r>
              <a:rPr lang="de-DE" sz="1400" dirty="0"/>
              <a:t>): </a:t>
            </a:r>
            <a:r>
              <a:rPr lang="de-DE" sz="1400" dirty="0" err="1"/>
              <a:t>frequency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relation</a:t>
            </a:r>
            <a:r>
              <a:rPr lang="de-DE" sz="1400" dirty="0"/>
              <a:t> r in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PIVO (</a:t>
            </a:r>
            <a:r>
              <a:rPr lang="de-DE" sz="1400" dirty="0" err="1"/>
              <a:t>Pivoting</a:t>
            </a:r>
            <a:r>
              <a:rPr lang="de-DE" sz="1400" dirty="0"/>
              <a:t> </a:t>
            </a:r>
            <a:r>
              <a:rPr lang="de-DE" sz="1400" dirty="0" err="1"/>
              <a:t>likelihood</a:t>
            </a:r>
            <a:r>
              <a:rPr lang="de-DE" sz="1400" dirty="0"/>
              <a:t>): </a:t>
            </a:r>
            <a:r>
              <a:rPr lang="de-DE" sz="1400" dirty="0" err="1"/>
              <a:t>textual</a:t>
            </a:r>
            <a:r>
              <a:rPr lang="de-DE" sz="1400" dirty="0"/>
              <a:t> </a:t>
            </a:r>
            <a:r>
              <a:rPr lang="de-DE" sz="1400" dirty="0" err="1"/>
              <a:t>background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entities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       : Embedding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softmax</a:t>
            </a:r>
            <a:r>
              <a:rPr lang="de-DE" sz="1400" dirty="0"/>
              <a:t> </a:t>
            </a:r>
            <a:r>
              <a:rPr lang="de-DE" sz="1400" dirty="0" err="1"/>
              <a:t>probabilities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B0DC9F-0DF6-4F57-9725-5F5AB8707C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7198" y="5377839"/>
            <a:ext cx="1287365" cy="2260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073FCA-8CD6-4DB6-B4B1-7585506E37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8385" y="5193882"/>
            <a:ext cx="381000" cy="3333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5BEA4DB-40A8-4F53-BED4-0BB5A07D2D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981" y="5264565"/>
            <a:ext cx="2508318" cy="42852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18995CE-E1D9-47EA-BDC4-33823B22FA73}"/>
              </a:ext>
            </a:extLst>
          </p:cNvPr>
          <p:cNvSpPr/>
          <p:nvPr/>
        </p:nvSpPr>
        <p:spPr>
          <a:xfrm>
            <a:off x="509330" y="4135672"/>
            <a:ext cx="11394648" cy="1576006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196918-8791-4574-A01D-4726B4BE23C0}"/>
              </a:ext>
            </a:extLst>
          </p:cNvPr>
          <p:cNvSpPr/>
          <p:nvPr/>
        </p:nvSpPr>
        <p:spPr>
          <a:xfrm>
            <a:off x="4220118" y="3032914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09BEA57-213E-40FD-9E72-50B4CA3FD123}"/>
              </a:ext>
            </a:extLst>
          </p:cNvPr>
          <p:cNvGrpSpPr/>
          <p:nvPr/>
        </p:nvGrpSpPr>
        <p:grpSpPr>
          <a:xfrm>
            <a:off x="5064427" y="1464881"/>
            <a:ext cx="884874" cy="2210777"/>
            <a:chOff x="6096000" y="1914525"/>
            <a:chExt cx="4110085" cy="4392759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9929BDBD-39F5-4A35-AD95-F9041113A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96000" y="1914525"/>
              <a:ext cx="4110085" cy="439275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6C35E7B-0447-4B5E-BA95-11C1A90D373A}"/>
                </a:ext>
              </a:extLst>
            </p:cNvPr>
            <p:cNvSpPr txBox="1"/>
            <p:nvPr/>
          </p:nvSpPr>
          <p:spPr>
            <a:xfrm>
              <a:off x="6418555" y="3500898"/>
              <a:ext cx="1964417" cy="856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br>
                <a:rPr lang="de-DE" sz="1100" dirty="0"/>
              </a:br>
              <a:r>
                <a:rPr lang="de-DE" sz="1100" dirty="0"/>
                <a:t>Sampling</a:t>
              </a:r>
            </a:p>
          </p:txBody>
        </p:sp>
      </p:grpSp>
      <p:pic>
        <p:nvPicPr>
          <p:cNvPr id="48" name="Grafik 47">
            <a:extLst>
              <a:ext uri="{FF2B5EF4-FFF2-40B4-BE49-F238E27FC236}">
                <a16:creationId xmlns:a16="http://schemas.microsoft.com/office/drawing/2014/main" id="{669B0331-0CAB-481A-9B31-1B46C02007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4276" y="2249802"/>
            <a:ext cx="1596416" cy="232206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80D88B8A-2606-4E53-BCA6-BB0C0D8F5134}"/>
              </a:ext>
            </a:extLst>
          </p:cNvPr>
          <p:cNvSpPr/>
          <p:nvPr/>
        </p:nvSpPr>
        <p:spPr>
          <a:xfrm>
            <a:off x="4204391" y="2662560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85B9974-992B-4156-8A2F-F6C7EEF4465F}"/>
              </a:ext>
            </a:extLst>
          </p:cNvPr>
          <p:cNvSpPr/>
          <p:nvPr/>
        </p:nvSpPr>
        <p:spPr>
          <a:xfrm>
            <a:off x="4220118" y="2344382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FFAED1C-94F3-4E1D-BF53-11785DD38169}"/>
              </a:ext>
            </a:extLst>
          </p:cNvPr>
          <p:cNvSpPr/>
          <p:nvPr/>
        </p:nvSpPr>
        <p:spPr>
          <a:xfrm>
            <a:off x="4204391" y="1976574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9C81800-494A-4B7F-B97B-492330BED01F}"/>
              </a:ext>
            </a:extLst>
          </p:cNvPr>
          <p:cNvSpPr/>
          <p:nvPr/>
        </p:nvSpPr>
        <p:spPr>
          <a:xfrm>
            <a:off x="4220118" y="1594315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824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326F-CAFD-4E3C-A7E1-A8B930F2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199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2.2) </a:t>
            </a:r>
            <a:r>
              <a:rPr lang="de-DE" sz="4000" dirty="0" err="1"/>
              <a:t>Improve</a:t>
            </a:r>
            <a:r>
              <a:rPr lang="de-DE" sz="4000" dirty="0"/>
              <a:t> Sampling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generator</a:t>
            </a:r>
            <a:r>
              <a:rPr lang="de-DE" sz="4000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Uncertainty</a:t>
            </a:r>
            <a:r>
              <a:rPr lang="de-DE" sz="2000" dirty="0"/>
              <a:t> Sampling)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1D0A83C-ED49-4F71-BC11-73611F7C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28" y="862028"/>
            <a:ext cx="8404895" cy="295978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C5E36A-799E-4BC2-82AC-7ED8158A4402}"/>
              </a:ext>
            </a:extLst>
          </p:cNvPr>
          <p:cNvSpPr txBox="1"/>
          <p:nvPr/>
        </p:nvSpPr>
        <p:spPr>
          <a:xfrm>
            <a:off x="2086257" y="1170250"/>
            <a:ext cx="74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1D29BBC-0FAC-4649-BDE5-ECA1A4C5B8C0}"/>
              </a:ext>
            </a:extLst>
          </p:cNvPr>
          <p:cNvSpPr/>
          <p:nvPr/>
        </p:nvSpPr>
        <p:spPr>
          <a:xfrm>
            <a:off x="1712227" y="1486210"/>
            <a:ext cx="1257475" cy="1886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B7B22C-EEBE-4BD4-AC63-A0EC016A2318}"/>
              </a:ext>
            </a:extLst>
          </p:cNvPr>
          <p:cNvSpPr txBox="1"/>
          <p:nvPr/>
        </p:nvSpPr>
        <p:spPr>
          <a:xfrm>
            <a:off x="629537" y="3821816"/>
            <a:ext cx="257542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Generator</a:t>
            </a:r>
            <a:endParaRPr lang="de-DE" sz="2400" b="1" dirty="0"/>
          </a:p>
          <a:p>
            <a:r>
              <a:rPr lang="de-DE" sz="1400" dirty="0"/>
              <a:t>Scoring </a:t>
            </a:r>
            <a:r>
              <a:rPr lang="de-DE" sz="1400" dirty="0" err="1"/>
              <a:t>function</a:t>
            </a:r>
            <a:r>
              <a:rPr lang="de-DE" sz="1400" dirty="0"/>
              <a:t>:       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Sampling:</a:t>
            </a:r>
          </a:p>
          <a:p>
            <a:r>
              <a:rPr lang="de-DE" sz="1050" dirty="0"/>
              <a:t>(</a:t>
            </a:r>
            <a:r>
              <a:rPr lang="de-DE" sz="1050" dirty="0" err="1"/>
              <a:t>uncertainty</a:t>
            </a:r>
            <a:r>
              <a:rPr lang="de-DE" sz="1050" dirty="0"/>
              <a:t>)</a:t>
            </a:r>
          </a:p>
          <a:p>
            <a:br>
              <a:rPr lang="de-DE" sz="1400" dirty="0"/>
            </a:br>
            <a:br>
              <a:rPr lang="de-DE" sz="1400" dirty="0"/>
            </a:br>
            <a:endParaRPr lang="de-DE" sz="800" dirty="0"/>
          </a:p>
          <a:p>
            <a:br>
              <a:rPr lang="de-DE" sz="1400" dirty="0"/>
            </a:br>
            <a:endParaRPr lang="de-DE" sz="140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2CCE2DD3-C638-42B2-AE0B-D155669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7" y="3397344"/>
            <a:ext cx="2320495" cy="27679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3BA76B9-3B9E-4D34-AF8E-B003E66D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865" y="5208700"/>
            <a:ext cx="3489370" cy="32712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3CE38-8889-4E0D-A24B-0A40F5B9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097" y="5528026"/>
            <a:ext cx="5132522" cy="32712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4C003B-CCD7-43AB-9C57-87A239648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764" y="5864254"/>
            <a:ext cx="5253267" cy="35205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6C714E-D81F-42A7-AB63-7F07E97DA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2405" y="4745133"/>
            <a:ext cx="4115559" cy="132556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E62B8CF-E3CF-4033-A796-15862C420198}"/>
              </a:ext>
            </a:extLst>
          </p:cNvPr>
          <p:cNvSpPr/>
          <p:nvPr/>
        </p:nvSpPr>
        <p:spPr>
          <a:xfrm>
            <a:off x="4244808" y="1423859"/>
            <a:ext cx="3201446" cy="208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5B18AF0-AAF5-4146-B3A6-42F35BB37B2F}"/>
              </a:ext>
            </a:extLst>
          </p:cNvPr>
          <p:cNvSpPr/>
          <p:nvPr/>
        </p:nvSpPr>
        <p:spPr>
          <a:xfrm>
            <a:off x="4384704" y="1279506"/>
            <a:ext cx="983355" cy="208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D3C4E22-C696-4A60-839D-0EEE04FE4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615" y="2173581"/>
            <a:ext cx="1596416" cy="23220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2275F5AC-B708-411F-9DD5-E95A470DE524}"/>
              </a:ext>
            </a:extLst>
          </p:cNvPr>
          <p:cNvSpPr txBox="1"/>
          <p:nvPr/>
        </p:nvSpPr>
        <p:spPr>
          <a:xfrm>
            <a:off x="588386" y="3667722"/>
            <a:ext cx="539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sz="1000" b="0" i="0" u="none" strike="noStrike" baseline="0" dirty="0">
                <a:latin typeface="NimbusRomNo9L-Regu"/>
              </a:rPr>
              <a:t>uniformly sampling of N</a:t>
            </a:r>
            <a:r>
              <a:rPr lang="en-US" sz="1000" b="0" i="0" u="none" strike="noStrike" baseline="-25000" dirty="0">
                <a:latin typeface="CMMI10"/>
              </a:rPr>
              <a:t>s</a:t>
            </a:r>
            <a:r>
              <a:rPr lang="en-US" sz="1000" b="0" i="0" u="none" strike="noStrike" baseline="0" dirty="0">
                <a:latin typeface="CMMI8"/>
              </a:rPr>
              <a:t> </a:t>
            </a:r>
            <a:r>
              <a:rPr lang="en-US" sz="1000" b="0" i="0" u="none" strike="noStrike" baseline="0" dirty="0">
                <a:latin typeface="NimbusRomNo9L-Regu"/>
              </a:rPr>
              <a:t>entities (small number) from </a:t>
            </a:r>
            <a:r>
              <a:rPr lang="en-US" sz="1000" b="0" i="0" u="none" strike="noStrike" baseline="0" dirty="0">
                <a:latin typeface="CMSY10"/>
              </a:rPr>
              <a:t>E </a:t>
            </a:r>
            <a:r>
              <a:rPr lang="en-US" sz="1000" b="0" i="0" u="none" strike="noStrike" baseline="0" dirty="0">
                <a:latin typeface="NimbusRomNo9L-Regu"/>
              </a:rPr>
              <a:t>to replace </a:t>
            </a:r>
            <a:r>
              <a:rPr lang="en-US" sz="1000" b="0" i="0" u="none" strike="noStrike" baseline="0" dirty="0">
                <a:latin typeface="CMMI10"/>
              </a:rPr>
              <a:t>h </a:t>
            </a:r>
            <a:r>
              <a:rPr lang="en-US" sz="1000" b="0" i="0" u="none" strike="noStrike" baseline="0" dirty="0">
                <a:latin typeface="NimbusRomNo9L-Regu"/>
              </a:rPr>
              <a:t>or </a:t>
            </a:r>
            <a:r>
              <a:rPr lang="en-US" sz="1000" b="0" i="0" u="none" strike="noStrike" baseline="0" dirty="0">
                <a:latin typeface="CMMI10"/>
              </a:rPr>
              <a:t>t</a:t>
            </a:r>
            <a:r>
              <a:rPr lang="en-US" sz="1000" b="0" i="0" u="none" strike="noStrike" baseline="0" dirty="0">
                <a:latin typeface="NimbusRomNo9L-Regu"/>
              </a:rPr>
              <a:t>.</a:t>
            </a:r>
            <a:endParaRPr lang="de-DE" sz="100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B685D5B4-DAC1-4F3E-99CD-96B82F2314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4844" y="3416763"/>
            <a:ext cx="1218319" cy="22257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A69E305-4FB4-4A15-A4F8-68B8ACC04B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9692" y="1559744"/>
            <a:ext cx="530844" cy="24862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77CD6C4-FE53-4642-AF9E-88BDFA4971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4590" y="2923629"/>
            <a:ext cx="586951" cy="23806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FFB1BE1-852D-4FD8-8B3F-266C8AEEDF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2752" y="4071606"/>
            <a:ext cx="2915763" cy="878106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4E7146E-B752-4799-A1BF-D08991996ABD}"/>
              </a:ext>
            </a:extLst>
          </p:cNvPr>
          <p:cNvSpPr/>
          <p:nvPr/>
        </p:nvSpPr>
        <p:spPr>
          <a:xfrm>
            <a:off x="4252423" y="2953352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A2394CD-18E4-4EF7-8C36-A33B003A1E8E}"/>
              </a:ext>
            </a:extLst>
          </p:cNvPr>
          <p:cNvSpPr/>
          <p:nvPr/>
        </p:nvSpPr>
        <p:spPr>
          <a:xfrm>
            <a:off x="4236696" y="2582998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4EB652-FCFB-43AC-BB30-73B02AC76ADB}"/>
              </a:ext>
            </a:extLst>
          </p:cNvPr>
          <p:cNvSpPr/>
          <p:nvPr/>
        </p:nvSpPr>
        <p:spPr>
          <a:xfrm>
            <a:off x="4252423" y="2264820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7B76C66-3A56-4224-BFCF-70025FC60336}"/>
              </a:ext>
            </a:extLst>
          </p:cNvPr>
          <p:cNvSpPr/>
          <p:nvPr/>
        </p:nvSpPr>
        <p:spPr>
          <a:xfrm>
            <a:off x="4236696" y="1897012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1F58E3B-640C-4F75-A4BE-2FB38F24DA50}"/>
              </a:ext>
            </a:extLst>
          </p:cNvPr>
          <p:cNvSpPr/>
          <p:nvPr/>
        </p:nvSpPr>
        <p:spPr>
          <a:xfrm>
            <a:off x="4252423" y="1514753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Score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A7D008-A8C4-4B63-8F20-E433482A50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2499" y="4036043"/>
            <a:ext cx="2261490" cy="34924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961C19B-8F10-4B0C-A445-056733E1BF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12499" y="4367169"/>
            <a:ext cx="2067686" cy="377964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D0DF4E10-71E4-4BA2-A0BE-45AEF46A0F1E}"/>
              </a:ext>
            </a:extLst>
          </p:cNvPr>
          <p:cNvSpPr txBox="1"/>
          <p:nvPr/>
        </p:nvSpPr>
        <p:spPr>
          <a:xfrm>
            <a:off x="7908498" y="6070696"/>
            <a:ext cx="402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 = 0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bad</a:t>
            </a:r>
            <a:r>
              <a:rPr lang="de-DE" sz="1200" dirty="0"/>
              <a:t> negative </a:t>
            </a:r>
            <a:r>
              <a:rPr lang="de-DE" sz="1200" dirty="0" err="1"/>
              <a:t>triple</a:t>
            </a:r>
            <a:endParaRPr lang="de-DE" sz="1200" dirty="0"/>
          </a:p>
          <a:p>
            <a:r>
              <a:rPr lang="de-DE" sz="1200" dirty="0"/>
              <a:t>y = 1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good</a:t>
            </a:r>
            <a:r>
              <a:rPr lang="de-DE" sz="1200" dirty="0"/>
              <a:t> positive </a:t>
            </a:r>
            <a:r>
              <a:rPr lang="de-DE" sz="1200" dirty="0" err="1"/>
              <a:t>triple</a:t>
            </a:r>
            <a:r>
              <a:rPr lang="de-DE" sz="1200" dirty="0"/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F00E902-6BC4-4001-BFA5-A09988E38CAF}"/>
              </a:ext>
            </a:extLst>
          </p:cNvPr>
          <p:cNvSpPr/>
          <p:nvPr/>
        </p:nvSpPr>
        <p:spPr>
          <a:xfrm>
            <a:off x="585215" y="4109691"/>
            <a:ext cx="11254397" cy="2559788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DA157756-3B13-41B2-A7DD-BC2BCB217D05}"/>
              </a:ext>
            </a:extLst>
          </p:cNvPr>
          <p:cNvSpPr/>
          <p:nvPr/>
        </p:nvSpPr>
        <p:spPr>
          <a:xfrm rot="5400000">
            <a:off x="4420761" y="1878403"/>
            <a:ext cx="1829380" cy="114506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CDF2764-F77A-472A-8941-D98EEBE2E167}"/>
              </a:ext>
            </a:extLst>
          </p:cNvPr>
          <p:cNvSpPr txBox="1"/>
          <p:nvPr/>
        </p:nvSpPr>
        <p:spPr>
          <a:xfrm>
            <a:off x="4719674" y="1865085"/>
            <a:ext cx="8579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de-DE" sz="1100" dirty="0"/>
            </a:br>
            <a:r>
              <a:rPr lang="de-DE" sz="1100" dirty="0" err="1">
                <a:solidFill>
                  <a:schemeClr val="accent6">
                    <a:lumMod val="75000"/>
                  </a:schemeClr>
                </a:solidFill>
              </a:rPr>
              <a:t>Uncertainty</a:t>
            </a:r>
            <a:br>
              <a:rPr lang="de-DE" sz="1100" dirty="0"/>
            </a:b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Sampling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05B023-0493-45F8-B162-9170DF6E93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27792" y="2422946"/>
            <a:ext cx="683566" cy="1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326F-CAFD-4E3C-A7E1-A8B930F2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199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2.2) </a:t>
            </a:r>
            <a:r>
              <a:rPr lang="de-DE" sz="4000" dirty="0" err="1"/>
              <a:t>Improve</a:t>
            </a:r>
            <a:r>
              <a:rPr lang="de-DE" sz="4000" dirty="0"/>
              <a:t> Sampling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generator</a:t>
            </a:r>
            <a:r>
              <a:rPr lang="de-DE" sz="4000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Uncertainty</a:t>
            </a:r>
            <a:r>
              <a:rPr lang="de-DE" sz="2000" dirty="0"/>
              <a:t> Sampling)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1D0A83C-ED49-4F71-BC11-73611F7C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28" y="862028"/>
            <a:ext cx="8404895" cy="295978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C5E36A-799E-4BC2-82AC-7ED8158A4402}"/>
              </a:ext>
            </a:extLst>
          </p:cNvPr>
          <p:cNvSpPr txBox="1"/>
          <p:nvPr/>
        </p:nvSpPr>
        <p:spPr>
          <a:xfrm>
            <a:off x="2086257" y="1170250"/>
            <a:ext cx="74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1D29BBC-0FAC-4649-BDE5-ECA1A4C5B8C0}"/>
              </a:ext>
            </a:extLst>
          </p:cNvPr>
          <p:cNvSpPr/>
          <p:nvPr/>
        </p:nvSpPr>
        <p:spPr>
          <a:xfrm>
            <a:off x="1712227" y="1486210"/>
            <a:ext cx="1257475" cy="1886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B7B22C-EEBE-4BD4-AC63-A0EC016A2318}"/>
              </a:ext>
            </a:extLst>
          </p:cNvPr>
          <p:cNvSpPr txBox="1"/>
          <p:nvPr/>
        </p:nvSpPr>
        <p:spPr>
          <a:xfrm>
            <a:off x="649206" y="4113312"/>
            <a:ext cx="83102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Consequences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Triples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sampled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p~0.5 (least </a:t>
            </a:r>
            <a:r>
              <a:rPr lang="de-DE" sz="1400" dirty="0" err="1"/>
              <a:t>certain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good</a:t>
            </a:r>
            <a:r>
              <a:rPr lang="de-DE" sz="1400" dirty="0"/>
              <a:t> negative </a:t>
            </a:r>
            <a:r>
              <a:rPr lang="de-DE" sz="1400" dirty="0" err="1"/>
              <a:t>or</a:t>
            </a:r>
            <a:r>
              <a:rPr lang="de-DE" sz="1400" dirty="0"/>
              <a:t> a </a:t>
            </a:r>
            <a:r>
              <a:rPr lang="de-DE" sz="1400" dirty="0" err="1"/>
              <a:t>bad</a:t>
            </a:r>
            <a:r>
              <a:rPr lang="de-DE" sz="1400" dirty="0"/>
              <a:t> positive </a:t>
            </a:r>
            <a:r>
              <a:rPr lang="de-DE" sz="1400" dirty="0" err="1"/>
              <a:t>triple</a:t>
            </a:r>
            <a:r>
              <a:rPr lang="de-DE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</a:t>
            </a:r>
            <a:r>
              <a:rPr lang="de-DE" sz="1400" dirty="0"/>
              <a:t> </a:t>
            </a:r>
            <a:r>
              <a:rPr lang="de-DE" sz="1400" dirty="0" err="1"/>
              <a:t>want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instances</a:t>
            </a:r>
            <a:r>
              <a:rPr lang="de-DE" sz="1400" dirty="0"/>
              <a:t> </a:t>
            </a:r>
            <a:r>
              <a:rPr lang="de-DE" sz="1400" dirty="0" err="1"/>
              <a:t>next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0.5, a </a:t>
            </a:r>
            <a:r>
              <a:rPr lang="de-DE" sz="1400" dirty="0" err="1"/>
              <a:t>bit</a:t>
            </a:r>
            <a:r>
              <a:rPr lang="de-DE" sz="1400" dirty="0"/>
              <a:t> </a:t>
            </a:r>
            <a:r>
              <a:rPr lang="de-DE" sz="1400" dirty="0" err="1"/>
              <a:t>smaller</a:t>
            </a:r>
            <a:endParaRPr lang="de-DE" sz="1400" dirty="0"/>
          </a:p>
          <a:p>
            <a:br>
              <a:rPr lang="de-DE" sz="1400" dirty="0"/>
            </a:br>
            <a:br>
              <a:rPr lang="de-DE" sz="1400" dirty="0"/>
            </a:br>
            <a:endParaRPr lang="de-DE" sz="800" dirty="0"/>
          </a:p>
          <a:p>
            <a:br>
              <a:rPr lang="de-DE" sz="1400" dirty="0"/>
            </a:br>
            <a:endParaRPr lang="de-DE" sz="140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2CCE2DD3-C638-42B2-AE0B-D155669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7" y="3447319"/>
            <a:ext cx="2320495" cy="276798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FE62B8CF-E3CF-4033-A796-15862C420198}"/>
              </a:ext>
            </a:extLst>
          </p:cNvPr>
          <p:cNvSpPr/>
          <p:nvPr/>
        </p:nvSpPr>
        <p:spPr>
          <a:xfrm>
            <a:off x="4244808" y="1423859"/>
            <a:ext cx="3201446" cy="208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5B18AF0-AAF5-4146-B3A6-42F35BB37B2F}"/>
              </a:ext>
            </a:extLst>
          </p:cNvPr>
          <p:cNvSpPr/>
          <p:nvPr/>
        </p:nvSpPr>
        <p:spPr>
          <a:xfrm>
            <a:off x="4384704" y="1279506"/>
            <a:ext cx="983355" cy="208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043757-56FC-46C7-90E2-0D2AD56C4CB2}"/>
              </a:ext>
            </a:extLst>
          </p:cNvPr>
          <p:cNvGrpSpPr/>
          <p:nvPr/>
        </p:nvGrpSpPr>
        <p:grpSpPr>
          <a:xfrm>
            <a:off x="5035155" y="1377492"/>
            <a:ext cx="1365977" cy="2270664"/>
            <a:chOff x="6191838" y="1893933"/>
            <a:chExt cx="4168835" cy="4392759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75B32F73-F302-4E94-ADB8-983AE83A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0588" y="1893933"/>
              <a:ext cx="4110085" cy="4392759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4CDF2764-F77A-472A-8941-D98EEBE2E167}"/>
                </a:ext>
              </a:extLst>
            </p:cNvPr>
            <p:cNvSpPr txBox="1"/>
            <p:nvPr/>
          </p:nvSpPr>
          <p:spPr>
            <a:xfrm>
              <a:off x="6191838" y="2923144"/>
              <a:ext cx="2618314" cy="1161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br>
                <a:rPr lang="de-DE" sz="1100" dirty="0"/>
              </a:br>
              <a:r>
                <a:rPr lang="de-DE" sz="1100" dirty="0" err="1"/>
                <a:t>Uncertainty</a:t>
              </a:r>
              <a:br>
                <a:rPr lang="de-DE" sz="1100" dirty="0"/>
              </a:br>
              <a:r>
                <a:rPr lang="de-DE" sz="1100" dirty="0"/>
                <a:t>Sampling</a:t>
              </a: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043F39E3-5C9C-474B-AC59-56B5CE24B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499" y="2508098"/>
            <a:ext cx="863472" cy="27840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D3C4E22-C696-4A60-839D-0EEE04FE4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751" y="2057616"/>
            <a:ext cx="1596416" cy="23220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2275F5AC-B708-411F-9DD5-E95A470DE524}"/>
              </a:ext>
            </a:extLst>
          </p:cNvPr>
          <p:cNvSpPr txBox="1"/>
          <p:nvPr/>
        </p:nvSpPr>
        <p:spPr>
          <a:xfrm>
            <a:off x="588386" y="3667722"/>
            <a:ext cx="539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sz="1000" b="0" i="0" u="none" strike="noStrike" baseline="0" dirty="0">
                <a:latin typeface="NimbusRomNo9L-Regu"/>
              </a:rPr>
              <a:t>uniformly sampling of N</a:t>
            </a:r>
            <a:r>
              <a:rPr lang="en-US" sz="1000" b="0" i="0" u="none" strike="noStrike" baseline="-25000" dirty="0">
                <a:latin typeface="CMMI10"/>
              </a:rPr>
              <a:t>s</a:t>
            </a:r>
            <a:r>
              <a:rPr lang="en-US" sz="1000" b="0" i="0" u="none" strike="noStrike" baseline="0" dirty="0">
                <a:latin typeface="CMMI8"/>
              </a:rPr>
              <a:t> </a:t>
            </a:r>
            <a:r>
              <a:rPr lang="en-US" sz="1000" b="0" i="0" u="none" strike="noStrike" baseline="0" dirty="0">
                <a:latin typeface="NimbusRomNo9L-Regu"/>
              </a:rPr>
              <a:t>entities (small number) from </a:t>
            </a:r>
            <a:r>
              <a:rPr lang="en-US" sz="1000" b="0" i="0" u="none" strike="noStrike" baseline="0" dirty="0">
                <a:latin typeface="CMSY10"/>
              </a:rPr>
              <a:t>E </a:t>
            </a:r>
            <a:r>
              <a:rPr lang="en-US" sz="1000" b="0" i="0" u="none" strike="noStrike" baseline="0" dirty="0">
                <a:latin typeface="NimbusRomNo9L-Regu"/>
              </a:rPr>
              <a:t>to replace </a:t>
            </a:r>
            <a:r>
              <a:rPr lang="en-US" sz="1000" b="0" i="0" u="none" strike="noStrike" baseline="0" dirty="0">
                <a:latin typeface="CMMI10"/>
              </a:rPr>
              <a:t>h </a:t>
            </a:r>
            <a:r>
              <a:rPr lang="en-US" sz="1000" b="0" i="0" u="none" strike="noStrike" baseline="0" dirty="0">
                <a:latin typeface="NimbusRomNo9L-Regu"/>
              </a:rPr>
              <a:t>or </a:t>
            </a:r>
            <a:r>
              <a:rPr lang="en-US" sz="1000" b="0" i="0" u="none" strike="noStrike" baseline="0" dirty="0">
                <a:latin typeface="CMMI10"/>
              </a:rPr>
              <a:t>t</a:t>
            </a:r>
            <a:r>
              <a:rPr lang="en-US" sz="1000" b="0" i="0" u="none" strike="noStrike" baseline="0" dirty="0">
                <a:latin typeface="NimbusRomNo9L-Regu"/>
              </a:rPr>
              <a:t>.</a:t>
            </a:r>
            <a:endParaRPr lang="de-DE" sz="100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B685D5B4-DAC1-4F3E-99CD-96B82F231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3082" y="3416763"/>
            <a:ext cx="1119995" cy="20461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A69E305-4FB4-4A15-A4F8-68B8ACC04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9692" y="1559744"/>
            <a:ext cx="530844" cy="24862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77CD6C4-FE53-4642-AF9E-88BDFA497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590" y="2923629"/>
            <a:ext cx="586951" cy="238064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4E7146E-B752-4799-A1BF-D08991996ABD}"/>
              </a:ext>
            </a:extLst>
          </p:cNvPr>
          <p:cNvSpPr/>
          <p:nvPr/>
        </p:nvSpPr>
        <p:spPr>
          <a:xfrm>
            <a:off x="4252423" y="2953352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A2394CD-18E4-4EF7-8C36-A33B003A1E8E}"/>
              </a:ext>
            </a:extLst>
          </p:cNvPr>
          <p:cNvSpPr/>
          <p:nvPr/>
        </p:nvSpPr>
        <p:spPr>
          <a:xfrm>
            <a:off x="4236696" y="2582998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4EB652-FCFB-43AC-BB30-73B02AC76ADB}"/>
              </a:ext>
            </a:extLst>
          </p:cNvPr>
          <p:cNvSpPr/>
          <p:nvPr/>
        </p:nvSpPr>
        <p:spPr>
          <a:xfrm>
            <a:off x="4252423" y="2264820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7B76C66-3A56-4224-BFCF-70025FC60336}"/>
              </a:ext>
            </a:extLst>
          </p:cNvPr>
          <p:cNvSpPr/>
          <p:nvPr/>
        </p:nvSpPr>
        <p:spPr>
          <a:xfrm>
            <a:off x="4236696" y="1897012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1F58E3B-640C-4F75-A4BE-2FB38F24DA50}"/>
              </a:ext>
            </a:extLst>
          </p:cNvPr>
          <p:cNvSpPr/>
          <p:nvPr/>
        </p:nvSpPr>
        <p:spPr>
          <a:xfrm>
            <a:off x="4252423" y="1514753"/>
            <a:ext cx="813276" cy="28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</a:rPr>
              <a:t>Score </a:t>
            </a:r>
            <a:r>
              <a:rPr lang="de-DE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100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9241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Breitbild</PresentationFormat>
  <Paragraphs>87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CMMI10</vt:lpstr>
      <vt:lpstr>CMMI8</vt:lpstr>
      <vt:lpstr>CMR10</vt:lpstr>
      <vt:lpstr>CMSY10</vt:lpstr>
      <vt:lpstr>CMTI10</vt:lpstr>
      <vt:lpstr>NimbusRomNo9L-Regu</vt:lpstr>
      <vt:lpstr>Office</vt:lpstr>
      <vt:lpstr>Original KBGAN</vt:lpstr>
      <vt:lpstr>1) Improve quality of negatives in Negative Sample set Neg</vt:lpstr>
      <vt:lpstr>2.1) Improve Sampling of generator (by new scoring function)</vt:lpstr>
      <vt:lpstr>2.2) Improve Sampling of generator (by Uncertainty Sampling)</vt:lpstr>
      <vt:lpstr>2.2) Improve Sampling of generator (by Uncertainty Sampling)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 KBGAN</dc:title>
  <dc:creator>Christoph Schäfer</dc:creator>
  <cp:lastModifiedBy>Christoph Schäfer</cp:lastModifiedBy>
  <cp:revision>19</cp:revision>
  <dcterms:created xsi:type="dcterms:W3CDTF">2021-10-11T10:51:52Z</dcterms:created>
  <dcterms:modified xsi:type="dcterms:W3CDTF">2021-10-19T21:15:00Z</dcterms:modified>
</cp:coreProperties>
</file>