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1" r:id="rId5"/>
    <p:sldId id="257" r:id="rId6"/>
    <p:sldId id="261" r:id="rId7"/>
    <p:sldId id="258" r:id="rId8"/>
    <p:sldId id="259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2" r:id="rId22"/>
    <p:sldId id="273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November 18th, 2019</a:t>
            </a:r>
          </a:p>
          <a:p>
            <a:r>
              <a:rPr lang="pl-PL" dirty="0"/>
              <a:t>Kraków, Poland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907676"/>
            <a:ext cx="8429625" cy="3569074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docs.aws.amazon.com/lambda/latest/dg/lambda-runtim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programming-model-v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programming-model-v2.html" TargetMode="External"/><Relationship Id="rId2" Type="http://schemas.openxmlformats.org/officeDocument/2006/relationships/hyperlink" Target="https://docs.aws.amazon.com/lambda/latest/dg/running-lambda-cod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lambda-environment-variables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docker-lambda" TargetMode="External"/><Relationship Id="rId2" Type="http://schemas.openxmlformats.org/officeDocument/2006/relationships/hyperlink" Target="https://docs.aws.amazon.com/serverless-application-model/latest/developerguide/serverless-sam-cli-using-debugging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retries-on-erro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sam/" TargetMode="External"/><Relationship Id="rId2" Type="http://schemas.openxmlformats.org/officeDocument/2006/relationships/hyperlink" Target="https://github.com/epam/aws-syndicate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intro-invocation-modes.html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aws.amazon.com/serverless-application-model/latest/developerguide/what-is-sam.html" TargetMode="External"/><Relationship Id="rId4" Type="http://schemas.openxmlformats.org/officeDocument/2006/relationships/hyperlink" Target="https://aws.amazon.com/lambda/pric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caling.html" TargetMode="External"/><Relationship Id="rId2" Type="http://schemas.openxmlformats.org/officeDocument/2006/relationships/hyperlink" Target="https://docs.aws.amazon.com/lambda/latest/dg/lim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aws.amazon.com/general/latest/gr/aws_service_limits.html" TargetMode="External"/><Relationship Id="rId5" Type="http://schemas.openxmlformats.org/officeDocument/2006/relationships/hyperlink" Target="https://docs.aws.amazon.com/awsaccountbilling/latest/aboutv2/free-tier-limits.html" TargetMode="External"/><Relationship Id="rId4" Type="http://schemas.openxmlformats.org/officeDocument/2006/relationships/hyperlink" Target="https://docs.aws.amazon.com/lambda/latest/dg/invocation-op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9FD-29E2-4F5A-9719-409DE31A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Understanding 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925C-F18D-4445-931E-0E5600E3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DevOps Community Poland meetup #1</a:t>
            </a:r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66" y="3882390"/>
            <a:ext cx="711200" cy="711200"/>
          </a:xfrm>
          <a:prstGeom prst="rect">
            <a:avLst/>
          </a:prstGeom>
        </p:spPr>
      </p:pic>
      <p:pic>
        <p:nvPicPr>
          <p:cNvPr id="13316" name="Picture 4" descr="PB_AWS_logo_RGB_REV_SQ">
            <a:extLst>
              <a:ext uri="{FF2B5EF4-FFF2-40B4-BE49-F238E27FC236}">
                <a16:creationId xmlns:a16="http://schemas.microsoft.com/office/drawing/2014/main" id="{2F35499D-1F88-4112-9AFC-3A297D6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0" y="3886758"/>
            <a:ext cx="2290657" cy="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 I use any language?</a:t>
            </a:r>
          </a:p>
        </p:txBody>
      </p:sp>
    </p:spTree>
    <p:extLst>
      <p:ext uri="{BB962C8B-B14F-4D97-AF65-F5344CB8AC3E}">
        <p14:creationId xmlns:p14="http://schemas.microsoft.com/office/powerpoint/2010/main" val="41549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Node.js 10 (runs on Amazon Linux 2)</a:t>
            </a:r>
            <a:br>
              <a:rPr lang="pl-PL" dirty="0"/>
            </a:br>
            <a:r>
              <a:rPr lang="pl-PL" dirty="0"/>
              <a:t>Node.js 8.10</a:t>
            </a:r>
          </a:p>
          <a:p>
            <a:r>
              <a:rPr lang="pl-PL" dirty="0"/>
              <a:t>Python 3.7</a:t>
            </a:r>
            <a:br>
              <a:rPr lang="pl-PL" dirty="0"/>
            </a:br>
            <a:r>
              <a:rPr lang="pl-PL" dirty="0"/>
              <a:t>Python 3.6</a:t>
            </a:r>
            <a:br>
              <a:rPr lang="pl-PL" dirty="0"/>
            </a:br>
            <a:r>
              <a:rPr lang="pl-PL" dirty="0"/>
              <a:t>Python 2.7</a:t>
            </a:r>
          </a:p>
          <a:p>
            <a:r>
              <a:rPr lang="pl-PL" dirty="0"/>
              <a:t>Ruby 2.5</a:t>
            </a:r>
          </a:p>
          <a:p>
            <a:r>
              <a:rPr lang="pl-PL" dirty="0"/>
              <a:t>Java 8</a:t>
            </a:r>
          </a:p>
          <a:p>
            <a:r>
              <a:rPr lang="pl-PL" dirty="0"/>
              <a:t>Go 1.x</a:t>
            </a:r>
          </a:p>
          <a:p>
            <a:r>
              <a:rPr lang="pl-PL" dirty="0"/>
              <a:t>.NET Core 2.1 (C#, including PowerShell Core 6.0)</a:t>
            </a:r>
            <a:br>
              <a:rPr lang="pl-PL" dirty="0"/>
            </a:br>
            <a:r>
              <a:rPr lang="pl-PL" dirty="0"/>
              <a:t>.NET Core 1.0 (C#)</a:t>
            </a:r>
          </a:p>
          <a:p>
            <a:r>
              <a:rPr lang="pl-PL" dirty="0"/>
              <a:t>Any own runtime with additional work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https://docs.aws.amazon.com/lambda/latest/dg/lambda-runtimes.html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566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Bootstrapping of temporary runtime environment</a:t>
            </a:r>
          </a:p>
          <a:p>
            <a:r>
              <a:rPr lang="pl-PL" dirty="0"/>
              <a:t>Download code, setup container, initialize global scope</a:t>
            </a:r>
          </a:p>
          <a:p>
            <a:r>
              <a:rPr lang="pl-PL" dirty="0"/>
              <a:t>Reusable</a:t>
            </a:r>
          </a:p>
          <a:p>
            <a:r>
              <a:rPr lang="pl-PL" dirty="0"/>
              <a:t>Provides 512 MB of space in /tmp for caching</a:t>
            </a:r>
          </a:p>
          <a:p>
            <a:r>
              <a:rPr lang="pl-PL" dirty="0"/>
              <a:t>CAN maintain database connections, clients, variables, etc.</a:t>
            </a:r>
          </a:p>
          <a:p>
            <a:r>
              <a:rPr lang="pl-PL" dirty="0"/>
              <a:t>CAN resume unfinished processes from previous execution</a:t>
            </a:r>
          </a:p>
          <a:p>
            <a:r>
              <a:rPr lang="pl-PL" dirty="0"/>
              <a:t>Executes handler function on trigger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https://docs.aws.amazon.com/lambda/latest/dg/running-lambda-code.html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get own environment?</a:t>
            </a:r>
          </a:p>
        </p:txBody>
      </p:sp>
    </p:spTree>
    <p:extLst>
      <p:ext uri="{BB962C8B-B14F-4D97-AF65-F5344CB8AC3E}">
        <p14:creationId xmlns:p14="http://schemas.microsoft.com/office/powerpoint/2010/main" val="16491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_HANLDER - handler (file.method)</a:t>
            </a:r>
          </a:p>
          <a:p>
            <a:r>
              <a:rPr lang="pl-PL" dirty="0"/>
              <a:t>AWS_REGION - region</a:t>
            </a:r>
          </a:p>
          <a:p>
            <a:r>
              <a:rPr lang="pl-PL" dirty="0"/>
              <a:t>AWS_EXECUTION_ENV - runtime identifier (e.g. AWS_Lambda_java8)</a:t>
            </a:r>
          </a:p>
          <a:p>
            <a:r>
              <a:rPr lang="pl-PL" dirty="0"/>
              <a:t>AWS_LAMBDA_FUNCTION_NAME - function name</a:t>
            </a:r>
          </a:p>
          <a:p>
            <a:r>
              <a:rPr lang="pl-PL" dirty="0"/>
              <a:t>AWS_LAMBDA_FUNCTION_MEMORY_SIZE - memory limit set</a:t>
            </a:r>
          </a:p>
          <a:p>
            <a:r>
              <a:rPr lang="pl-PL" dirty="0"/>
              <a:t>AWS_LAMBDA_LOG_GROUP_NAME - function's log group</a:t>
            </a:r>
          </a:p>
          <a:p>
            <a:r>
              <a:rPr lang="pl-PL" dirty="0"/>
              <a:t>AWS_LAMBDA_LOG_STREAM_NAME - current execution's log stream</a:t>
            </a:r>
          </a:p>
          <a:p>
            <a:r>
              <a:rPr lang="pl-PL" dirty="0"/>
              <a:t>AWS_ACCESS_KEY_ID - credentials obtained from IAM execution role</a:t>
            </a:r>
          </a:p>
          <a:p>
            <a:r>
              <a:rPr lang="pl-PL" dirty="0"/>
              <a:t>AWS_SECRET_ACCESS_KEY - credentials obtained from IAM execution role</a:t>
            </a:r>
          </a:p>
          <a:p>
            <a:r>
              <a:rPr lang="pl-PL" dirty="0"/>
              <a:t>AWS_SESSION_TOKEN - credentials obtained from IAM execution role</a:t>
            </a:r>
          </a:p>
          <a:p>
            <a:r>
              <a:rPr lang="pl-PL" dirty="0"/>
              <a:t>LAMBDA_TASK_ROOT - path to function code</a:t>
            </a:r>
          </a:p>
          <a:p>
            <a:r>
              <a:rPr lang="pl-PL" dirty="0"/>
              <a:t>LAMBDA_RUNTIME_DIR - path to runtime</a:t>
            </a:r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https://docs.aws.amazon.com/lambda/latest/dg/lambda-environment-variables.html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116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Simulate locally – </a:t>
            </a:r>
            <a:r>
              <a:rPr lang="pl-PL" dirty="0"/>
              <a:t>for example with dockerized environment from LambCI</a:t>
            </a:r>
            <a:endParaRPr lang="en-US" dirty="0"/>
          </a:p>
          <a:p>
            <a:r>
              <a:rPr lang="en-US" dirty="0"/>
              <a:t>CloudWatch logs – out of the box, async, no impact on performance</a:t>
            </a:r>
          </a:p>
          <a:p>
            <a:r>
              <a:rPr lang="en-US" dirty="0"/>
              <a:t>X-Ray –</a:t>
            </a:r>
            <a:r>
              <a:rPr lang="pl-PL" dirty="0"/>
              <a:t> a</a:t>
            </a:r>
            <a:r>
              <a:rPr lang="en-US" dirty="0" err="1"/>
              <a:t>dditional</a:t>
            </a:r>
            <a:r>
              <a:rPr lang="en-US" dirty="0"/>
              <a:t> costs may apply over free tier</a:t>
            </a:r>
          </a:p>
          <a:p>
            <a:r>
              <a:rPr lang="en-US" dirty="0"/>
              <a:t>Own logging – sync, possible timeouts</a:t>
            </a:r>
          </a:p>
          <a:p>
            <a:r>
              <a:rPr lang="en-US" dirty="0"/>
              <a:t>Another Lambda to forward CloudWatch logs to ELK, etc. –</a:t>
            </a:r>
            <a:r>
              <a:rPr lang="pl-PL" dirty="0"/>
              <a:t> </a:t>
            </a:r>
            <a:r>
              <a:rPr lang="en-US" dirty="0"/>
              <a:t>another layer of logging, many executions</a:t>
            </a:r>
          </a:p>
          <a:p>
            <a:r>
              <a:rPr lang="pl-PL" dirty="0"/>
              <a:t>CloudWatch</a:t>
            </a:r>
            <a:r>
              <a:rPr lang="en-US" dirty="0"/>
              <a:t> metrics</a:t>
            </a:r>
            <a:r>
              <a:rPr lang="pl-PL" dirty="0"/>
              <a:t> – tune up to perfection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https://docs.aws.amazon.com/serverless-application-model/latest/developerguide/serverless-sam-cli-using-debugging.html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https://github.com/lambci/docker-lambda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 it’s perfect?</a:t>
            </a:r>
          </a:p>
        </p:txBody>
      </p:sp>
    </p:spTree>
    <p:extLst>
      <p:ext uri="{BB962C8B-B14F-4D97-AF65-F5344CB8AC3E}">
        <p14:creationId xmlns:p14="http://schemas.microsoft.com/office/powerpoint/2010/main" val="2143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Cold-start vs warm-start (timeout unknown)</a:t>
            </a:r>
          </a:p>
          <a:p>
            <a:r>
              <a:rPr lang="en-US" dirty="0"/>
              <a:t>Used memory (last max for current lifetime)</a:t>
            </a:r>
          </a:p>
          <a:p>
            <a:r>
              <a:rPr lang="en-US" dirty="0"/>
              <a:t>Handler vs global scope</a:t>
            </a:r>
          </a:p>
          <a:p>
            <a:r>
              <a:rPr lang="en-US" dirty="0"/>
              <a:t>Limits and costs (GB-sec)</a:t>
            </a:r>
          </a:p>
          <a:p>
            <a:r>
              <a:rPr lang="en-US" dirty="0"/>
              <a:t>Limits and performance (lower can be faster) </a:t>
            </a:r>
          </a:p>
          <a:p>
            <a:r>
              <a:rPr lang="en-US" dirty="0"/>
              <a:t>Timeout and memory limit (may need adjustment in future)</a:t>
            </a:r>
          </a:p>
          <a:p>
            <a:r>
              <a:rPr lang="en-US" dirty="0"/>
              <a:t>Warming-up (time variable)</a:t>
            </a:r>
          </a:p>
          <a:p>
            <a:r>
              <a:rPr lang="en-US" dirty="0"/>
              <a:t>CloudWatch logging (not fully reliable)</a:t>
            </a:r>
          </a:p>
          <a:p>
            <a:r>
              <a:rPr lang="en-US" dirty="0"/>
              <a:t>Runtime deprecation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251B-4C89-4620-8A79-DCA4080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pl-PL" dirty="0"/>
              <a:t>Krzysztof Szyper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10F-106F-48B7-A8D1-2656159C1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517563"/>
            <a:ext cx="4315968" cy="313932"/>
          </a:xfrm>
        </p:spPr>
        <p:txBody>
          <a:bodyPr/>
          <a:lstStyle/>
          <a:p>
            <a:r>
              <a:rPr lang="pl-PL" dirty="0"/>
              <a:t>Senior Systems Engineer</a:t>
            </a:r>
          </a:p>
        </p:txBody>
      </p:sp>
      <p:pic>
        <p:nvPicPr>
          <p:cNvPr id="7" name="Picture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7AD5F4C-36F9-424D-97BE-34AC108E9D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B432-68DA-41D0-AF59-C1C3F1905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2819-AD10-4063-8EA3-E5096F6E045E}"/>
              </a:ext>
            </a:extLst>
          </p:cNvPr>
          <p:cNvSpPr txBox="1">
            <a:spLocks/>
          </p:cNvSpPr>
          <p:nvPr/>
        </p:nvSpPr>
        <p:spPr>
          <a:xfrm>
            <a:off x="531466" y="1147749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13422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Can be run again for the same event when failed (e.g. total of 3 times for asynchronous)</a:t>
            </a:r>
            <a:endParaRPr lang="pl-PL" dirty="0"/>
          </a:p>
          <a:p>
            <a:r>
              <a:rPr lang="en-US" dirty="0"/>
              <a:t>May require SQS dead letter queue to assure all failed events are stored</a:t>
            </a:r>
            <a:endParaRPr lang="pl-PL" dirty="0"/>
          </a:p>
          <a:p>
            <a:r>
              <a:rPr lang="en-US" dirty="0"/>
              <a:t>Will block new events from DynamoDB or Kinesis (up to 7 days)</a:t>
            </a:r>
            <a:endParaRPr lang="pl-PL" dirty="0"/>
          </a:p>
          <a:p>
            <a:r>
              <a:rPr lang="en-US" dirty="0"/>
              <a:t>Will return event to SQS (up to 12 hours)</a:t>
            </a:r>
          </a:p>
          <a:p>
            <a:r>
              <a:rPr lang="en-US" dirty="0"/>
              <a:t>Using VPC-enabled may use up all ENIs (160)</a:t>
            </a:r>
            <a:endParaRPr lang="pl-PL" dirty="0"/>
          </a:p>
          <a:p>
            <a:r>
              <a:rPr lang="pl-PL" dirty="0"/>
              <a:t>Use IAM role and policies to interact with other AWS resources</a:t>
            </a:r>
          </a:p>
          <a:p>
            <a:r>
              <a:rPr lang="pl-PL" dirty="0"/>
              <a:t>Libraries on host instance may not be in the newest version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https://docs.aws.amazon.com/lambda/latest/dg/retries-on-errors.html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tips’n’tricks?</a:t>
            </a:r>
          </a:p>
        </p:txBody>
      </p:sp>
    </p:spTree>
    <p:extLst>
      <p:ext uri="{BB962C8B-B14F-4D97-AF65-F5344CB8AC3E}">
        <p14:creationId xmlns:p14="http://schemas.microsoft.com/office/powerpoint/2010/main" val="14588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Start small and grow</a:t>
            </a:r>
            <a:endParaRPr lang="pl-PL" dirty="0"/>
          </a:p>
          <a:p>
            <a:r>
              <a:rPr lang="pl-PL" dirty="0"/>
              <a:t>Use frameworks to ease and speed-up development cycle – for example:</a:t>
            </a:r>
            <a:br>
              <a:rPr lang="pl-PL" dirty="0"/>
            </a:br>
            <a:r>
              <a:rPr lang="pl-PL" dirty="0"/>
              <a:t>	EPAM’s aws-syndicate (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https://github.com/epam/aws-syndicate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	AWS SAM (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https://aws.amazon.com/serverless/sam/</a:t>
            </a:r>
            <a:r>
              <a:rPr lang="pl-PL" dirty="0"/>
              <a:t>; now includes CI/CD)</a:t>
            </a:r>
            <a:endParaRPr lang="en-US" dirty="0"/>
          </a:p>
          <a:p>
            <a:r>
              <a:rPr lang="en-US" dirty="0"/>
              <a:t>Use environment variables for values that can change – for ease of adjustment without redeployment</a:t>
            </a:r>
          </a:p>
          <a:p>
            <a:r>
              <a:rPr lang="en-US" dirty="0"/>
              <a:t>Reuse context, global scope, and /</a:t>
            </a:r>
            <a:r>
              <a:rPr lang="en-US" dirty="0" err="1"/>
              <a:t>tmp</a:t>
            </a:r>
            <a:r>
              <a:rPr lang="en-US" dirty="0"/>
              <a:t> whenever possible, but only if you're certain how and why – for execution speed-up</a:t>
            </a:r>
          </a:p>
          <a:p>
            <a:r>
              <a:rPr lang="en-US" dirty="0"/>
              <a:t>Add only necessary files and dependencies to deployment package – for startup speed-up</a:t>
            </a:r>
          </a:p>
          <a:p>
            <a:r>
              <a:rPr lang="en-US" dirty="0"/>
              <a:t>Use layers to simplify deployment packages – your code separated from dependencies</a:t>
            </a:r>
          </a:p>
          <a:p>
            <a:r>
              <a:rPr lang="en-US" dirty="0"/>
              <a:t>Split larger tasks and run them in parallel</a:t>
            </a:r>
          </a:p>
          <a:p>
            <a:r>
              <a:rPr lang="en-US" dirty="0"/>
              <a:t>Recursively calling the same function may create Denial-of-wallet – use alarms on billing and executions</a:t>
            </a:r>
          </a:p>
          <a:p>
            <a:r>
              <a:rPr lang="en-US" dirty="0"/>
              <a:t>When being called by API Gateway don't use timeouts longer than 30 s</a:t>
            </a:r>
          </a:p>
          <a:p>
            <a:r>
              <a:rPr lang="en-US" dirty="0"/>
              <a:t>Use compiled code to increase execution time – Go being fastest in benchmarks</a:t>
            </a:r>
            <a:endParaRPr lang="pl-PL" dirty="0"/>
          </a:p>
          <a:p>
            <a:r>
              <a:rPr lang="en-US" dirty="0"/>
              <a:t>Don't send larger payloads (see limits) but rather put them on S3</a:t>
            </a:r>
            <a:r>
              <a:rPr lang="pl-PL" dirty="0"/>
              <a:t> and trigger on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To pass sensitive values in env vars use KMS encryption and decrypt them on run time</a:t>
            </a:r>
          </a:p>
          <a:p>
            <a:r>
              <a:rPr lang="en-US" dirty="0"/>
              <a:t>For heavier tasks use Step Functions, </a:t>
            </a:r>
            <a:r>
              <a:rPr lang="en-US" dirty="0" err="1"/>
              <a:t>Fargete</a:t>
            </a:r>
            <a:r>
              <a:rPr lang="en-US" dirty="0"/>
              <a:t> ECS, Batch, Glue, etc.</a:t>
            </a:r>
          </a:p>
          <a:p>
            <a:r>
              <a:rPr lang="en-US" dirty="0"/>
              <a:t>Enable VPC only if necessary – longer start, routing costs, ENI limit</a:t>
            </a:r>
          </a:p>
          <a:p>
            <a:r>
              <a:rPr lang="en-US" dirty="0"/>
              <a:t>For calling endpoints secured with whitelisted IPs use VPC-enabled option and refer to NAT gateway EIP</a:t>
            </a:r>
          </a:p>
          <a:p>
            <a:r>
              <a:rPr lang="en-US" dirty="0"/>
              <a:t>Hyperplane </a:t>
            </a:r>
            <a:r>
              <a:rPr lang="pl-PL" dirty="0"/>
              <a:t>E</a:t>
            </a:r>
            <a:r>
              <a:rPr lang="en-US" dirty="0"/>
              <a:t>NI is in rollout – will make it faster and easier</a:t>
            </a:r>
          </a:p>
          <a:p>
            <a:r>
              <a:rPr lang="en-US" dirty="0"/>
              <a:t>Setting limits start high, ensure cold execution and then adjust</a:t>
            </a:r>
          </a:p>
          <a:p>
            <a:r>
              <a:rPr lang="en-US" dirty="0"/>
              <a:t>Watch out for timeouts and retries in methods – prevent execution timeout</a:t>
            </a:r>
          </a:p>
          <a:p>
            <a:r>
              <a:rPr lang="en-US" dirty="0"/>
              <a:t>Can return binary data to API Gateway if request had proper `Accept` header</a:t>
            </a:r>
          </a:p>
          <a:p>
            <a:r>
              <a:rPr lang="en-US" dirty="0"/>
              <a:t>To ensure one-time processing of requests log its id, e.g. in DynamoDB</a:t>
            </a:r>
          </a:p>
          <a:p>
            <a:r>
              <a:rPr lang="en-US" dirty="0"/>
              <a:t>If used heavily may reach limits on dependent resources –</a:t>
            </a:r>
            <a:r>
              <a:rPr lang="pl-PL" dirty="0"/>
              <a:t> </a:t>
            </a:r>
            <a:r>
              <a:rPr lang="en-US" dirty="0"/>
              <a:t>no. of connections, etc.</a:t>
            </a:r>
            <a:endParaRPr lang="pl-PL" dirty="0"/>
          </a:p>
          <a:p>
            <a:r>
              <a:rPr lang="pl-PL" dirty="0"/>
              <a:t>For bleading-edge AWS libraries add them to the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make it work?</a:t>
            </a:r>
          </a:p>
        </p:txBody>
      </p:sp>
    </p:spTree>
    <p:extLst>
      <p:ext uri="{BB962C8B-B14F-4D97-AF65-F5344CB8AC3E}">
        <p14:creationId xmlns:p14="http://schemas.microsoft.com/office/powerpoint/2010/main" val="33416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Python code with dependencies</a:t>
            </a:r>
          </a:p>
          <a:p>
            <a:r>
              <a:rPr lang="pl-PL" dirty="0"/>
              <a:t>LambCI’s docker-lambda for testing</a:t>
            </a:r>
          </a:p>
          <a:p>
            <a:r>
              <a:rPr lang="pl-PL" dirty="0"/>
              <a:t>Deployment via Terraform</a:t>
            </a:r>
          </a:p>
          <a:p>
            <a:r>
              <a:rPr lang="pl-PL" dirty="0"/>
              <a:t>Testing:</a:t>
            </a:r>
            <a:br>
              <a:rPr lang="pl-PL" dirty="0"/>
            </a:br>
            <a:r>
              <a:rPr lang="pl-PL" dirty="0"/>
              <a:t>	 cd lambda-source &amp;&amp; </a:t>
            </a:r>
            <a:r>
              <a:rPr lang="en-US" dirty="0"/>
              <a:t>./lambda.sh run example python3.7 '{"key": "value"}' my_</a:t>
            </a:r>
            <a:r>
              <a:rPr lang="pl-PL" dirty="0"/>
              <a:t>value</a:t>
            </a:r>
          </a:p>
          <a:p>
            <a:r>
              <a:rPr lang="pl-PL" dirty="0"/>
              <a:t>Deployment:</a:t>
            </a:r>
            <a:br>
              <a:rPr lang="pl-PL" dirty="0"/>
            </a:br>
            <a:r>
              <a:rPr lang="pl-PL" dirty="0"/>
              <a:t>	cd lambda-infra &amp;&amp; terraform apply -</a:t>
            </a:r>
            <a:r>
              <a:rPr lang="pl-PL"/>
              <a:t>parallelism=1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94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9A28-19E7-4075-AA65-0B7CFFCE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cap="all" spc="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THANK YOU!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F1CE0-5442-48E4-B1E0-53AAC692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DEF-2CF5-40A2-96EE-C2FD55E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AWS Lambda?</a:t>
            </a:r>
            <a:br>
              <a:rPr lang="pl-PL" dirty="0"/>
            </a:br>
            <a:r>
              <a:rPr lang="pl-PL" dirty="0"/>
              <a:t>What it’s not?</a:t>
            </a:r>
          </a:p>
        </p:txBody>
      </p:sp>
    </p:spTree>
    <p:extLst>
      <p:ext uri="{BB962C8B-B14F-4D97-AF65-F5344CB8AC3E}">
        <p14:creationId xmlns:p14="http://schemas.microsoft.com/office/powerpoint/2010/main" val="313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Event-driven serverless high-availability computing platform</a:t>
            </a:r>
          </a:p>
          <a:p>
            <a:r>
              <a:rPr lang="pl-PL" dirty="0"/>
              <a:t>For small and quick stateless applications (FaaS)</a:t>
            </a:r>
          </a:p>
          <a:p>
            <a:r>
              <a:rPr lang="pl-PL" dirty="0"/>
              <a:t>Scales automatically, zero administration</a:t>
            </a:r>
          </a:p>
          <a:p>
            <a:r>
              <a:rPr lang="pl-PL" dirty="0"/>
              <a:t>Runs on Amazon Linux and Amazon Linux 2</a:t>
            </a:r>
          </a:p>
          <a:p>
            <a:r>
              <a:rPr lang="pl-PL" dirty="0"/>
              <a:t>Free for first 1 M requests and 400'000 GB-sec per month</a:t>
            </a:r>
          </a:p>
          <a:p>
            <a:r>
              <a:rPr lang="pl-PL" dirty="0"/>
              <a:t>Triggered by CLI, console page, API Gateway, CloudWatch, SNS, event source mapping (SQS, DynamoDB, Kinesis), etc.</a:t>
            </a:r>
          </a:p>
          <a:p>
            <a:r>
              <a:rPr lang="pl-PL" dirty="0"/>
              <a:t>Can access internal resources via ENI from your VPC</a:t>
            </a:r>
          </a:p>
          <a:p>
            <a:r>
              <a:rPr lang="pl-PL" dirty="0"/>
              <a:t>Server Application Model (SAM)</a:t>
            </a:r>
            <a:br>
              <a:rPr lang="pl-PL" dirty="0"/>
            </a:b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https://docs.aws.amazon.com/lambda/latest/dg/welcome.html</a:t>
            </a:r>
            <a:b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https://docs.aws.amazon.com/lambda/latest/dg/intro-invocation-modes.html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https://docs.aws.amazon.com/serverless-application-model/latest/developerguide/what-is-sam.html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Forwarding CloudWatch alarms with additional information and custom formating</a:t>
            </a:r>
          </a:p>
          <a:p>
            <a:r>
              <a:rPr lang="pl-PL" dirty="0"/>
              <a:t>Dynamically change Auto Scaling Group size on numerous factors</a:t>
            </a:r>
          </a:p>
          <a:p>
            <a:r>
              <a:rPr lang="pl-PL" dirty="0"/>
              <a:t>Creating thumbnails of images on S3</a:t>
            </a:r>
          </a:p>
          <a:p>
            <a:r>
              <a:rPr lang="pl-PL" dirty="0"/>
              <a:t>Converting data to different formats</a:t>
            </a:r>
          </a:p>
          <a:p>
            <a:r>
              <a:rPr lang="pl-PL" dirty="0"/>
              <a:t>Forward CloudWatch logs to ElasticSearch</a:t>
            </a:r>
          </a:p>
          <a:p>
            <a:r>
              <a:rPr lang="pl-PL" dirty="0"/>
              <a:t>Check security groups if dangerous ports are exposed</a:t>
            </a:r>
          </a:p>
          <a:p>
            <a:r>
              <a:rPr lang="pl-PL" dirty="0"/>
              <a:t>Run Alexa’s skills</a:t>
            </a:r>
          </a:p>
          <a:p>
            <a:r>
              <a:rPr lang="pl-PL" dirty="0"/>
              <a:t>Dynamic web page with API Gateway</a:t>
            </a:r>
          </a:p>
          <a:p>
            <a:r>
              <a:rPr lang="pl-PL" dirty="0"/>
              <a:t>Custom actions on Github repo actions with webhook</a:t>
            </a:r>
          </a:p>
          <a:p>
            <a:r>
              <a:rPr lang="pl-PL" dirty="0"/>
              <a:t>Custom Oauth authorizer</a:t>
            </a:r>
          </a:p>
          <a:p>
            <a:r>
              <a:rPr lang="pl-PL" dirty="0"/>
              <a:t>Process thousands of events from IoT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 sky the limit?</a:t>
            </a:r>
          </a:p>
        </p:txBody>
      </p:sp>
    </p:spTree>
    <p:extLst>
      <p:ext uri="{BB962C8B-B14F-4D97-AF65-F5344CB8AC3E}">
        <p14:creationId xmlns:p14="http://schemas.microsoft.com/office/powerpoint/2010/main" val="18000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Memory allocation: 	128 - 3'008 MB (64 MB increments)</a:t>
            </a:r>
          </a:p>
          <a:p>
            <a:r>
              <a:rPr lang="pl-PL" dirty="0"/>
              <a:t>Timeout: 		1 - 900 seconds (15 minutes)</a:t>
            </a:r>
          </a:p>
          <a:p>
            <a:r>
              <a:rPr lang="pl-PL" dirty="0"/>
              <a:t>Concurrent executions: 	1000</a:t>
            </a:r>
          </a:p>
          <a:p>
            <a:r>
              <a:rPr lang="pl-PL" dirty="0"/>
              <a:t>Environment variables: 	4 KB</a:t>
            </a:r>
          </a:p>
          <a:p>
            <a:r>
              <a:rPr lang="pl-PL" dirty="0"/>
              <a:t>Payloads:</a:t>
            </a:r>
            <a:br>
              <a:rPr lang="pl-PL" dirty="0"/>
            </a:br>
            <a:r>
              <a:rPr lang="pl-PL" dirty="0"/>
              <a:t>		6 MB synchronous</a:t>
            </a:r>
            <a:br>
              <a:rPr lang="pl-PL" dirty="0"/>
            </a:br>
            <a:r>
              <a:rPr lang="pl-PL" dirty="0"/>
              <a:t>		256 KB asynchronous</a:t>
            </a:r>
          </a:p>
          <a:p>
            <a:r>
              <a:rPr lang="pl-PL" dirty="0"/>
              <a:t>Deployment package:</a:t>
            </a:r>
            <a:br>
              <a:rPr lang="pl-PL" dirty="0"/>
            </a:br>
            <a:r>
              <a:rPr lang="pl-PL" dirty="0"/>
              <a:t>		50 MB zipped</a:t>
            </a:r>
            <a:br>
              <a:rPr lang="pl-PL" dirty="0"/>
            </a:br>
            <a:r>
              <a:rPr lang="pl-PL" dirty="0"/>
              <a:t>		250 MB unzipped, including layers</a:t>
            </a:r>
            <a:br>
              <a:rPr lang="pl-PL" dirty="0"/>
            </a:br>
            <a:r>
              <a:rPr lang="pl-PL" dirty="0"/>
              <a:t>		3 MB for console editor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/tmp storage: 	512 MB</a:t>
            </a:r>
          </a:p>
          <a:p>
            <a:r>
              <a:rPr lang="pl-PL" dirty="0"/>
              <a:t>File descriptors: 	1024</a:t>
            </a:r>
          </a:p>
          <a:p>
            <a:r>
              <a:rPr lang="pl-PL" dirty="0"/>
              <a:t>Processes/threads: 	1024</a:t>
            </a:r>
          </a:p>
          <a:p>
            <a:r>
              <a:rPr lang="pl-PL" dirty="0"/>
              <a:t>Layers: 		5</a:t>
            </a:r>
          </a:p>
          <a:p>
            <a:r>
              <a:rPr lang="pl-PL" dirty="0"/>
              <a:t>Policy: 		20 KB</a:t>
            </a:r>
          </a:p>
          <a:p>
            <a:r>
              <a:rPr lang="pl-PL" dirty="0"/>
              <a:t>Test events: 		10</a:t>
            </a:r>
          </a:p>
          <a:p>
            <a:r>
              <a:rPr lang="pl-PL" dirty="0"/>
              <a:t>Invocation frequency:	10 x limit for all synchronous</a:t>
            </a:r>
            <a:br>
              <a:rPr lang="pl-PL" dirty="0"/>
            </a:br>
            <a:r>
              <a:rPr lang="pl-PL" dirty="0"/>
              <a:t>		10 x limit for non-AWS asynchronous</a:t>
            </a:r>
            <a:br>
              <a:rPr lang="pl-PL" dirty="0"/>
            </a:br>
            <a:r>
              <a:rPr lang="pl-PL" dirty="0"/>
              <a:t>		Unlimited for AWS asynchronous</a:t>
            </a:r>
          </a:p>
          <a:p>
            <a:r>
              <a:rPr lang="pl-PL" dirty="0"/>
              <a:t>ENIs per VPC: 	160 (Hyperplane ENI to the rescue)</a:t>
            </a:r>
          </a:p>
          <a:p>
            <a:r>
              <a:rPr lang="pl-PL" dirty="0"/>
              <a:t>Async retries:	 in 1 min and 3 min after first run (total of 3 executions per 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https://docs.aws.amazon.com/lambda/latest/dg/scaling.html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https://docs.aws.amazon.com/lambda/latest/dg/invocation-options.html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https://docs.aws.amazon.com/awsaccountbilling/latest/aboutv2/free-tier-limits.html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https://docs.aws.amazon.com/general/latest/gr/aws_service_limits.html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629</TotalTime>
  <Words>895</Words>
  <Application>Microsoft Office PowerPoint</Application>
  <PresentationFormat>On-screen Show (16:9)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Understanding AWS Lambda</vt:lpstr>
      <vt:lpstr>Krzysztof Szyper</vt:lpstr>
      <vt:lpstr>What’s AWS Lambda? What it’s not?</vt:lpstr>
      <vt:lpstr>What is AWS Lambda</vt:lpstr>
      <vt:lpstr>Example usage</vt:lpstr>
      <vt:lpstr>Is sky the limit?</vt:lpstr>
      <vt:lpstr>Limits (1/3)</vt:lpstr>
      <vt:lpstr>Limits (2/3)</vt:lpstr>
      <vt:lpstr>Limits (3/3)</vt:lpstr>
      <vt:lpstr>Can I use any language?</vt:lpstr>
      <vt:lpstr>Runtimes</vt:lpstr>
      <vt:lpstr>But how it works?</vt:lpstr>
      <vt:lpstr>Execution context</vt:lpstr>
      <vt:lpstr>How to get own environment?</vt:lpstr>
      <vt:lpstr>Environment variables</vt:lpstr>
      <vt:lpstr>Does it work?</vt:lpstr>
      <vt:lpstr>Debugging</vt:lpstr>
      <vt:lpstr>So it’s perfect?</vt:lpstr>
      <vt:lpstr>Runtime caveats (1/2)</vt:lpstr>
      <vt:lpstr>Runtime caveats (2/2)</vt:lpstr>
      <vt:lpstr>Any tips’n’tricks?</vt:lpstr>
      <vt:lpstr>Good practices and tricks (1/2)</vt:lpstr>
      <vt:lpstr>Good practices and tricks (2/2)</vt:lpstr>
      <vt:lpstr>How to make it work?</vt:lpstr>
      <vt:lpstr>Live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Krzysztof Szyper</cp:lastModifiedBy>
  <cp:revision>107</cp:revision>
  <dcterms:created xsi:type="dcterms:W3CDTF">2018-01-26T19:23:30Z</dcterms:created>
  <dcterms:modified xsi:type="dcterms:W3CDTF">2019-11-16T19:51:14Z</dcterms:modified>
</cp:coreProperties>
</file>