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31"/>
  </p:notesMasterIdLst>
  <p:handoutMasterIdLst>
    <p:handoutMasterId r:id="rId32"/>
  </p:handoutMasterIdLst>
  <p:sldIdLst>
    <p:sldId id="256" r:id="rId4"/>
    <p:sldId id="271" r:id="rId5"/>
    <p:sldId id="257" r:id="rId6"/>
    <p:sldId id="261" r:id="rId7"/>
    <p:sldId id="258" r:id="rId8"/>
    <p:sldId id="259" r:id="rId9"/>
    <p:sldId id="283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4" r:id="rId19"/>
    <p:sldId id="275" r:id="rId20"/>
    <p:sldId id="270" r:id="rId21"/>
    <p:sldId id="272" r:id="rId22"/>
    <p:sldId id="273" r:id="rId23"/>
    <p:sldId id="276" r:id="rId24"/>
    <p:sldId id="278" r:id="rId25"/>
    <p:sldId id="277" r:id="rId26"/>
    <p:sldId id="279" r:id="rId27"/>
    <p:sldId id="280" r:id="rId28"/>
    <p:sldId id="281" r:id="rId29"/>
    <p:sldId id="282" r:id="rId3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CDD8"/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2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November 18th, 2019</a:t>
            </a:r>
          </a:p>
          <a:p>
            <a:r>
              <a:rPr lang="pl-PL" dirty="0"/>
              <a:t>Kraków, Poland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907676"/>
            <a:ext cx="8429625" cy="3569074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lambda/latest/dg/runtime-support-policy.html" TargetMode="External"/><Relationship Id="rId2" Type="http://schemas.openxmlformats.org/officeDocument/2006/relationships/hyperlink" Target="https://docs.aws.amazon.com/lambda/latest/dg/lambda-runtimes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aws.amazon.com/lambda/latest/dg/programming-model-v2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lambda/latest/dg/programming-model-v2.html" TargetMode="External"/><Relationship Id="rId2" Type="http://schemas.openxmlformats.org/officeDocument/2006/relationships/hyperlink" Target="https://docs.aws.amazon.com/lambda/latest/dg/running-lambda-code.html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lambda/latest/dg/lambda-environment-variables.html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mbci/docker-lambda" TargetMode="External"/><Relationship Id="rId2" Type="http://schemas.openxmlformats.org/officeDocument/2006/relationships/hyperlink" Target="https://docs.aws.amazon.com/serverless-application-model/latest/developerguide/serverless-sam-cli-using-debugging.html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lambda/latest/dg/runtime-support-policy.html" TargetMode="External"/><Relationship Id="rId2" Type="http://schemas.openxmlformats.org/officeDocument/2006/relationships/hyperlink" Target="https://aws.amazon.com/lambda/pricing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aws.amazon.com/lambda/latest/dg/retries-on-errors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serverless/sam/" TargetMode="External"/><Relationship Id="rId2" Type="http://schemas.openxmlformats.org/officeDocument/2006/relationships/hyperlink" Target="https://github.com/epam/aws-syndicate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lambda/latest/dg/intro-invocation-modes.html" TargetMode="External"/><Relationship Id="rId2" Type="http://schemas.openxmlformats.org/officeDocument/2006/relationships/hyperlink" Target="https://docs.aws.amazon.com/lambda/latest/dg/welcome.html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docs.aws.amazon.com/serverless-application-model/latest/developerguide/what-is-sam.html" TargetMode="External"/><Relationship Id="rId4" Type="http://schemas.openxmlformats.org/officeDocument/2006/relationships/hyperlink" Target="https://aws.amazon.com/lambda/pricin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lambda/latest/dg/scaling.html" TargetMode="External"/><Relationship Id="rId2" Type="http://schemas.openxmlformats.org/officeDocument/2006/relationships/hyperlink" Target="https://docs.aws.amazon.com/lambda/latest/dg/limits.ht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ocs.aws.amazon.com/general/latest/gr/aws_service_limits.html" TargetMode="External"/><Relationship Id="rId5" Type="http://schemas.openxmlformats.org/officeDocument/2006/relationships/hyperlink" Target="https://docs.aws.amazon.com/awsaccountbilling/latest/aboutv2/free-tier-limits.html" TargetMode="External"/><Relationship Id="rId4" Type="http://schemas.openxmlformats.org/officeDocument/2006/relationships/hyperlink" Target="https://docs.aws.amazon.com/lambda/latest/dg/invocation-option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679FD-29E2-4F5A-9719-409DE31A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Understanding AWS Lambda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2925C-F18D-4445-931E-0E5600E3D0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/>
              <a:t>DevOps Community Poland meetup #1</a:t>
            </a:r>
          </a:p>
        </p:txBody>
      </p:sp>
      <p:pic>
        <p:nvPicPr>
          <p:cNvPr id="4" name="Graphic 44">
            <a:extLst>
              <a:ext uri="{FF2B5EF4-FFF2-40B4-BE49-F238E27FC236}">
                <a16:creationId xmlns:a16="http://schemas.microsoft.com/office/drawing/2014/main" id="{E2DAEC15-20F6-3647-8A23-EC2BA0B08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466" y="3882390"/>
            <a:ext cx="711200" cy="711200"/>
          </a:xfrm>
          <a:prstGeom prst="rect">
            <a:avLst/>
          </a:prstGeom>
        </p:spPr>
      </p:pic>
      <p:pic>
        <p:nvPicPr>
          <p:cNvPr id="13316" name="Picture 4" descr="PB_AWS_logo_RGB_REV_SQ">
            <a:extLst>
              <a:ext uri="{FF2B5EF4-FFF2-40B4-BE49-F238E27FC236}">
                <a16:creationId xmlns:a16="http://schemas.microsoft.com/office/drawing/2014/main" id="{2F35499D-1F88-4112-9AFC-3A297D69E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130" y="3886758"/>
            <a:ext cx="2290657" cy="70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19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ED9B-6EB5-4BB1-9EBE-69A8D5AA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Can I use any language?</a:t>
            </a:r>
          </a:p>
        </p:txBody>
      </p:sp>
    </p:spTree>
    <p:extLst>
      <p:ext uri="{BB962C8B-B14F-4D97-AF65-F5344CB8AC3E}">
        <p14:creationId xmlns:p14="http://schemas.microsoft.com/office/powerpoint/2010/main" val="415492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Runtimes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/>
              <a:t>Node.js 10 (runs on Amazon Linux 2)</a:t>
            </a:r>
            <a:br>
              <a:rPr lang="pl-PL" dirty="0"/>
            </a:br>
            <a:r>
              <a:rPr lang="pl-PL" dirty="0"/>
              <a:t>Node.js 8.10</a:t>
            </a:r>
          </a:p>
          <a:p>
            <a:r>
              <a:rPr lang="pl-PL" dirty="0"/>
              <a:t>Python 3.7</a:t>
            </a:r>
            <a:br>
              <a:rPr lang="pl-PL" dirty="0"/>
            </a:br>
            <a:r>
              <a:rPr lang="pl-PL" dirty="0"/>
              <a:t>Python 3.6</a:t>
            </a:r>
            <a:br>
              <a:rPr lang="pl-PL" dirty="0"/>
            </a:br>
            <a:r>
              <a:rPr lang="pl-PL" dirty="0"/>
              <a:t>Python 2.7</a:t>
            </a:r>
          </a:p>
          <a:p>
            <a:r>
              <a:rPr lang="pl-PL" dirty="0"/>
              <a:t>Ruby 2.5</a:t>
            </a:r>
          </a:p>
          <a:p>
            <a:r>
              <a:rPr lang="pl-PL" dirty="0"/>
              <a:t>Java 8</a:t>
            </a:r>
          </a:p>
          <a:p>
            <a:r>
              <a:rPr lang="pl-PL" dirty="0"/>
              <a:t>Go 1.x</a:t>
            </a:r>
          </a:p>
          <a:p>
            <a:r>
              <a:rPr lang="pl-PL" dirty="0"/>
              <a:t>.NET Core 2.1 (C#, including PowerShell Core 6.0)</a:t>
            </a:r>
            <a:br>
              <a:rPr lang="pl-PL" dirty="0"/>
            </a:br>
            <a:r>
              <a:rPr lang="pl-PL" dirty="0"/>
              <a:t>.NET Core 1.0 (C#)</a:t>
            </a:r>
          </a:p>
          <a:p>
            <a:r>
              <a:rPr lang="pl-PL" dirty="0"/>
              <a:t>Any own runtime with additional work</a:t>
            </a:r>
            <a:br>
              <a:rPr lang="pl-PL" dirty="0"/>
            </a:br>
            <a:endParaRPr lang="pl-PL" dirty="0"/>
          </a:p>
          <a:p>
            <a:r>
              <a:rPr lang="pl-PL" dirty="0"/>
              <a:t>More info: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https://docs.aws.amazon.com/lambda/latest/dg/lambda-runtimes.html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https://docs.aws.amazon.com/lambda/latest/dg/runtime-support-policy.html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https://docs.aws.amazon.com/lambda/latest/dg/programming-model-v2.html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60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ED9B-6EB5-4BB1-9EBE-69A8D5AA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But how it works?</a:t>
            </a:r>
          </a:p>
        </p:txBody>
      </p:sp>
    </p:spTree>
    <p:extLst>
      <p:ext uri="{BB962C8B-B14F-4D97-AF65-F5344CB8AC3E}">
        <p14:creationId xmlns:p14="http://schemas.microsoft.com/office/powerpoint/2010/main" val="125660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Execution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/>
              <a:t>Bootstrapping of temporary runtime environment</a:t>
            </a:r>
          </a:p>
          <a:p>
            <a:r>
              <a:rPr lang="pl-PL" dirty="0"/>
              <a:t>Download code, setup container, initialize global scope</a:t>
            </a:r>
          </a:p>
          <a:p>
            <a:r>
              <a:rPr lang="pl-PL" dirty="0"/>
              <a:t>Reusable</a:t>
            </a:r>
          </a:p>
          <a:p>
            <a:r>
              <a:rPr lang="pl-PL" dirty="0"/>
              <a:t>Provides 512 MB of space in /tmp for caching</a:t>
            </a:r>
          </a:p>
          <a:p>
            <a:r>
              <a:rPr lang="pl-PL" dirty="0"/>
              <a:t>CAN maintain database connections, clients, variables, etc.</a:t>
            </a:r>
          </a:p>
          <a:p>
            <a:r>
              <a:rPr lang="pl-PL" dirty="0"/>
              <a:t>CAN resume unfinished processes from previous execution</a:t>
            </a:r>
          </a:p>
          <a:p>
            <a:r>
              <a:rPr lang="pl-PL" dirty="0"/>
              <a:t>Executes handler function on trigger</a:t>
            </a:r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br>
              <a:rPr lang="pl-PL" dirty="0"/>
            </a:br>
            <a:br>
              <a:rPr lang="pl-PL" dirty="0"/>
            </a:br>
            <a:endParaRPr lang="pl-PL" dirty="0"/>
          </a:p>
          <a:p>
            <a:r>
              <a:rPr lang="pl-PL" dirty="0"/>
              <a:t>More info: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https://docs.aws.amazon.com/lambda/latest/dg/running-lambda-code.html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https://docs.aws.amazon.com/lambda/latest/dg/programming-model-v2.html</a:t>
            </a:r>
            <a:endParaRPr lang="pl-PL" dirty="0"/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84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ED9B-6EB5-4BB1-9EBE-69A8D5AA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to get own environment?</a:t>
            </a:r>
          </a:p>
        </p:txBody>
      </p:sp>
    </p:spTree>
    <p:extLst>
      <p:ext uri="{BB962C8B-B14F-4D97-AF65-F5344CB8AC3E}">
        <p14:creationId xmlns:p14="http://schemas.microsoft.com/office/powerpoint/2010/main" val="164914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907627"/>
            <a:ext cx="8429625" cy="3569123"/>
          </a:xfrm>
        </p:spPr>
        <p:txBody>
          <a:bodyPr/>
          <a:lstStyle/>
          <a:p>
            <a:r>
              <a:rPr lang="pl-PL" dirty="0"/>
              <a:t>_HANLDER - handler (file.method)</a:t>
            </a:r>
          </a:p>
          <a:p>
            <a:r>
              <a:rPr lang="pl-PL" dirty="0"/>
              <a:t>AWS_REGION - region</a:t>
            </a:r>
          </a:p>
          <a:p>
            <a:r>
              <a:rPr lang="pl-PL" dirty="0"/>
              <a:t>AWS_EXECUTION_ENV - runtime identifier (e.g. AWS_Lambda_java8)</a:t>
            </a:r>
          </a:p>
          <a:p>
            <a:r>
              <a:rPr lang="pl-PL" dirty="0"/>
              <a:t>AWS_LAMBDA_FUNCTION_NAME - function name</a:t>
            </a:r>
          </a:p>
          <a:p>
            <a:r>
              <a:rPr lang="pl-PL" dirty="0"/>
              <a:t>AWS_LAMBDA_FUNCTION_MEMORY_SIZE - memory limit set</a:t>
            </a:r>
          </a:p>
          <a:p>
            <a:r>
              <a:rPr lang="pl-PL" dirty="0"/>
              <a:t>AWS_LAMBDA_LOG_GROUP_NAME - function's log group</a:t>
            </a:r>
          </a:p>
          <a:p>
            <a:r>
              <a:rPr lang="pl-PL" dirty="0"/>
              <a:t>AWS_LAMBDA_LOG_STREAM_NAME - current execution's log stream</a:t>
            </a:r>
          </a:p>
          <a:p>
            <a:r>
              <a:rPr lang="pl-PL" dirty="0"/>
              <a:t>AWS_ACCESS_KEY_ID - credentials obtained from IAM execution role</a:t>
            </a:r>
          </a:p>
          <a:p>
            <a:r>
              <a:rPr lang="pl-PL" dirty="0"/>
              <a:t>AWS_SECRET_ACCESS_KEY - credentials obtained from IAM execution role</a:t>
            </a:r>
          </a:p>
          <a:p>
            <a:r>
              <a:rPr lang="pl-PL" dirty="0"/>
              <a:t>AWS_SESSION_TOKEN - credentials obtained from IAM execution role</a:t>
            </a:r>
          </a:p>
          <a:p>
            <a:r>
              <a:rPr lang="pl-PL" dirty="0"/>
              <a:t>LAMBDA_TASK_ROOT - path to function code</a:t>
            </a:r>
          </a:p>
          <a:p>
            <a:r>
              <a:rPr lang="pl-PL" dirty="0"/>
              <a:t>LAMBDA_RUNTIME_DIR - path to runtime</a:t>
            </a:r>
          </a:p>
          <a:p>
            <a:r>
              <a:rPr lang="pl-PL" dirty="0"/>
              <a:t>More info: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https://docs.aws.amazon.com/lambda/latest/dg/lambda-environment-variables.html</a:t>
            </a:r>
            <a:br>
              <a:rPr lang="pl-PL" dirty="0"/>
            </a:b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72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ED9B-6EB5-4BB1-9EBE-69A8D5AA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Does it work?</a:t>
            </a:r>
          </a:p>
        </p:txBody>
      </p:sp>
    </p:spTree>
    <p:extLst>
      <p:ext uri="{BB962C8B-B14F-4D97-AF65-F5344CB8AC3E}">
        <p14:creationId xmlns:p14="http://schemas.microsoft.com/office/powerpoint/2010/main" val="111166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907627"/>
            <a:ext cx="8429625" cy="3569123"/>
          </a:xfrm>
        </p:spPr>
        <p:txBody>
          <a:bodyPr/>
          <a:lstStyle/>
          <a:p>
            <a:r>
              <a:rPr lang="en-US" dirty="0"/>
              <a:t>Simulate locally – </a:t>
            </a:r>
            <a:r>
              <a:rPr lang="pl-PL" dirty="0"/>
              <a:t>for example with dockerized environment from LambCI</a:t>
            </a:r>
            <a:endParaRPr lang="en-US" dirty="0"/>
          </a:p>
          <a:p>
            <a:r>
              <a:rPr lang="en-US" dirty="0"/>
              <a:t>CloudWatch logs – out of the box, async, no impact on performance</a:t>
            </a:r>
          </a:p>
          <a:p>
            <a:r>
              <a:rPr lang="en-US" dirty="0"/>
              <a:t>X-Ray –</a:t>
            </a:r>
            <a:r>
              <a:rPr lang="pl-PL" dirty="0"/>
              <a:t> a</a:t>
            </a:r>
            <a:r>
              <a:rPr lang="en-US" dirty="0" err="1"/>
              <a:t>dditional</a:t>
            </a:r>
            <a:r>
              <a:rPr lang="en-US" dirty="0"/>
              <a:t> costs may apply over free tier</a:t>
            </a:r>
          </a:p>
          <a:p>
            <a:r>
              <a:rPr lang="en-US" dirty="0"/>
              <a:t>Own logging – sync, possible timeouts</a:t>
            </a:r>
          </a:p>
          <a:p>
            <a:r>
              <a:rPr lang="en-US" dirty="0"/>
              <a:t>Another Lambda to forward CloudWatch logs to ELK, etc. –</a:t>
            </a:r>
            <a:r>
              <a:rPr lang="pl-PL" dirty="0"/>
              <a:t> </a:t>
            </a:r>
            <a:r>
              <a:rPr lang="en-US" dirty="0"/>
              <a:t>another layer of logging, many executions</a:t>
            </a:r>
          </a:p>
          <a:p>
            <a:r>
              <a:rPr lang="pl-PL" dirty="0"/>
              <a:t>CloudWatch</a:t>
            </a:r>
            <a:r>
              <a:rPr lang="en-US" dirty="0"/>
              <a:t> metrics</a:t>
            </a:r>
            <a:r>
              <a:rPr lang="pl-PL" dirty="0"/>
              <a:t> – tune up to perfection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endParaRPr lang="pl-PL" dirty="0"/>
          </a:p>
          <a:p>
            <a:r>
              <a:rPr lang="pl-PL" dirty="0"/>
              <a:t>More info: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https://docs.aws.amazon.com/serverless-application-model/latest/developerguide/serverless-sam-cli-using-debugging.html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https://github.com/lambci/docker-lambda</a:t>
            </a:r>
            <a:br>
              <a:rPr lang="pl-PL" dirty="0"/>
            </a:br>
            <a:br>
              <a:rPr lang="pl-PL" dirty="0"/>
            </a:b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423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ED9B-6EB5-4BB1-9EBE-69A8D5AA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 it’s perfect?</a:t>
            </a:r>
          </a:p>
        </p:txBody>
      </p:sp>
    </p:spTree>
    <p:extLst>
      <p:ext uri="{BB962C8B-B14F-4D97-AF65-F5344CB8AC3E}">
        <p14:creationId xmlns:p14="http://schemas.microsoft.com/office/powerpoint/2010/main" val="21436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Runtime caveats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907627"/>
            <a:ext cx="8429625" cy="3569123"/>
          </a:xfrm>
        </p:spPr>
        <p:txBody>
          <a:bodyPr/>
          <a:lstStyle/>
          <a:p>
            <a:r>
              <a:rPr lang="en-US" dirty="0"/>
              <a:t>Cold-start vs warm-start (timeout unknown)</a:t>
            </a:r>
          </a:p>
          <a:p>
            <a:r>
              <a:rPr lang="en-US" dirty="0"/>
              <a:t>Used memory (last max for current lifetime)</a:t>
            </a:r>
          </a:p>
          <a:p>
            <a:r>
              <a:rPr lang="en-US" dirty="0"/>
              <a:t>Handler vs global scope</a:t>
            </a:r>
          </a:p>
          <a:p>
            <a:r>
              <a:rPr lang="en-US" dirty="0"/>
              <a:t>Limits and costs (GB-sec)</a:t>
            </a:r>
          </a:p>
          <a:p>
            <a:r>
              <a:rPr lang="en-US" dirty="0"/>
              <a:t>Limits and performance (lower can be faster) </a:t>
            </a:r>
          </a:p>
          <a:p>
            <a:r>
              <a:rPr lang="en-US" dirty="0"/>
              <a:t>Timeout and memory limit (may need adjustment in future)</a:t>
            </a:r>
          </a:p>
          <a:p>
            <a:r>
              <a:rPr lang="en-US" dirty="0"/>
              <a:t>Warming-up (time variable)</a:t>
            </a:r>
          </a:p>
          <a:p>
            <a:r>
              <a:rPr lang="en-US" dirty="0"/>
              <a:t>CloudWatch logging (not fully reliable)</a:t>
            </a:r>
          </a:p>
          <a:p>
            <a:r>
              <a:rPr lang="en-US" dirty="0"/>
              <a:t>Runtime deprecation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65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251B-4C89-4620-8A79-DCA4080C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66" y="1860786"/>
            <a:ext cx="4315968" cy="1421928"/>
          </a:xfrm>
        </p:spPr>
        <p:txBody>
          <a:bodyPr/>
          <a:lstStyle/>
          <a:p>
            <a:r>
              <a:rPr lang="pl-PL" dirty="0"/>
              <a:t>Krzysztof Szyper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9210F-106F-48B7-A8D1-2656159C19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1466" y="2517563"/>
            <a:ext cx="4315968" cy="313932"/>
          </a:xfrm>
        </p:spPr>
        <p:txBody>
          <a:bodyPr/>
          <a:lstStyle/>
          <a:p>
            <a:r>
              <a:rPr lang="pl-PL" dirty="0"/>
              <a:t>Senior Systems Engineer</a:t>
            </a:r>
          </a:p>
        </p:txBody>
      </p:sp>
      <p:pic>
        <p:nvPicPr>
          <p:cNvPr id="7" name="Picture Placeholder 6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47AD5F4C-36F9-424D-97BE-34AC108E9D8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r="12963"/>
          <a:stretch>
            <a:fillRect/>
          </a:stretch>
        </p:blipFill>
        <p:spPr>
          <a:xfrm>
            <a:off x="5334000" y="0"/>
            <a:ext cx="3810000" cy="51435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CB432-68DA-41D0-AF59-C1C3F19053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F0E2819-AD10-4063-8EA3-E5096F6E045E}"/>
              </a:ext>
            </a:extLst>
          </p:cNvPr>
          <p:cNvSpPr txBox="1">
            <a:spLocks/>
          </p:cNvSpPr>
          <p:nvPr/>
        </p:nvSpPr>
        <p:spPr>
          <a:xfrm>
            <a:off x="531466" y="1147749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Presenter:</a:t>
            </a:r>
          </a:p>
        </p:txBody>
      </p:sp>
    </p:spTree>
    <p:extLst>
      <p:ext uri="{BB962C8B-B14F-4D97-AF65-F5344CB8AC3E}">
        <p14:creationId xmlns:p14="http://schemas.microsoft.com/office/powerpoint/2010/main" val="134229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Runtime caveats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907627"/>
            <a:ext cx="8429625" cy="3569123"/>
          </a:xfrm>
        </p:spPr>
        <p:txBody>
          <a:bodyPr/>
          <a:lstStyle/>
          <a:p>
            <a:r>
              <a:rPr lang="en-US" dirty="0"/>
              <a:t>Can be run again for the same event when failed (e.g. total of 3 times for asynchronous)</a:t>
            </a:r>
            <a:endParaRPr lang="pl-PL" dirty="0"/>
          </a:p>
          <a:p>
            <a:r>
              <a:rPr lang="en-US" dirty="0"/>
              <a:t>May require SQS dead letter queue to assure all failed events are stored</a:t>
            </a:r>
            <a:endParaRPr lang="pl-PL" dirty="0"/>
          </a:p>
          <a:p>
            <a:r>
              <a:rPr lang="en-US" dirty="0"/>
              <a:t>Will block new events from DynamoDB or Kinesis (up to 7 days)</a:t>
            </a:r>
            <a:endParaRPr lang="pl-PL" dirty="0"/>
          </a:p>
          <a:p>
            <a:r>
              <a:rPr lang="en-US" dirty="0"/>
              <a:t>Will return event to SQS (up to 12 hours)</a:t>
            </a:r>
          </a:p>
          <a:p>
            <a:r>
              <a:rPr lang="en-US" dirty="0"/>
              <a:t>Using VPC-enabled may use up all ENIs (160)</a:t>
            </a:r>
            <a:endParaRPr lang="pl-PL" dirty="0"/>
          </a:p>
          <a:p>
            <a:r>
              <a:rPr lang="pl-PL" dirty="0"/>
              <a:t>Use IAM role and policies to interact with other AWS resources</a:t>
            </a:r>
          </a:p>
          <a:p>
            <a:r>
              <a:rPr lang="pl-PL" dirty="0"/>
              <a:t>Libraries on host instance may not be in the newest version</a:t>
            </a:r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endParaRPr lang="pl-PL" dirty="0"/>
          </a:p>
          <a:p>
            <a:r>
              <a:rPr lang="pl-PL" dirty="0"/>
              <a:t>More info:</a:t>
            </a:r>
            <a:br>
              <a:rPr lang="pl-PL" dirty="0"/>
            </a:br>
            <a:r>
              <a:rPr lang="pl-PL" dirty="0"/>
              <a:t>	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https://aws.amazon.com/lambda/pricing/</a:t>
            </a:r>
            <a:br>
              <a:rPr lang="pl-PL" dirty="0"/>
            </a:br>
            <a:r>
              <a:rPr lang="pl-PL" dirty="0"/>
              <a:t>	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https://docs.aws.amazon.com/lambda/latest/dg/runtime-support-policy.html</a:t>
            </a:r>
            <a:br>
              <a:rPr lang="pl-PL" dirty="0"/>
            </a:br>
            <a:r>
              <a:rPr lang="pl-PL" dirty="0"/>
              <a:t>	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https://docs.aws.amazon.com/lambda/latest/dg/retries-on-errors.html</a:t>
            </a:r>
            <a:endParaRPr lang="pl-PL" dirty="0"/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17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ED9B-6EB5-4BB1-9EBE-69A8D5AA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Any tips’n’tricks?</a:t>
            </a:r>
          </a:p>
        </p:txBody>
      </p:sp>
    </p:spTree>
    <p:extLst>
      <p:ext uri="{BB962C8B-B14F-4D97-AF65-F5344CB8AC3E}">
        <p14:creationId xmlns:p14="http://schemas.microsoft.com/office/powerpoint/2010/main" val="145886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Good practices and tricks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907627"/>
            <a:ext cx="8429625" cy="3569123"/>
          </a:xfrm>
        </p:spPr>
        <p:txBody>
          <a:bodyPr/>
          <a:lstStyle/>
          <a:p>
            <a:r>
              <a:rPr lang="en-US" dirty="0"/>
              <a:t>Start small and grow</a:t>
            </a:r>
            <a:endParaRPr lang="pl-PL" dirty="0"/>
          </a:p>
          <a:p>
            <a:r>
              <a:rPr lang="pl-PL" dirty="0"/>
              <a:t>Use frameworks to ease and speed-up development cycle – for example:</a:t>
            </a:r>
            <a:br>
              <a:rPr lang="pl-PL" dirty="0"/>
            </a:br>
            <a:r>
              <a:rPr lang="pl-PL" dirty="0"/>
              <a:t>	EPAM’s aws-syndicate (</a:t>
            </a:r>
            <a:r>
              <a:rPr lang="pl-P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https://github.com/epam/aws-syndicate</a:t>
            </a:r>
            <a:r>
              <a:rPr lang="pl-PL" dirty="0"/>
              <a:t>)</a:t>
            </a:r>
            <a:br>
              <a:rPr lang="pl-PL" dirty="0"/>
            </a:br>
            <a:r>
              <a:rPr lang="pl-PL" dirty="0"/>
              <a:t>	AWS SAM (</a:t>
            </a:r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https://aws.amazon.com/serverless/sam/</a:t>
            </a:r>
            <a:r>
              <a:rPr lang="pl-PL" dirty="0"/>
              <a:t>; now includes CI/CD)</a:t>
            </a:r>
            <a:endParaRPr lang="en-US" dirty="0"/>
          </a:p>
          <a:p>
            <a:r>
              <a:rPr lang="en-US" dirty="0"/>
              <a:t>Use environment variables for values that can change – for ease of adjustment without redeployment</a:t>
            </a:r>
          </a:p>
          <a:p>
            <a:r>
              <a:rPr lang="en-US" dirty="0"/>
              <a:t>Reuse context, global scope, and /</a:t>
            </a:r>
            <a:r>
              <a:rPr lang="en-US" dirty="0" err="1"/>
              <a:t>tmp</a:t>
            </a:r>
            <a:r>
              <a:rPr lang="en-US" dirty="0"/>
              <a:t> whenever possible, but only if you're certain how and why – for execution speed-up</a:t>
            </a:r>
          </a:p>
          <a:p>
            <a:r>
              <a:rPr lang="en-US" dirty="0"/>
              <a:t>Add only necessary files and dependencies to deployment package – for startup speed-up</a:t>
            </a:r>
          </a:p>
          <a:p>
            <a:r>
              <a:rPr lang="en-US" dirty="0"/>
              <a:t>Use layers to simplify deployment packages – your code separated from dependencies</a:t>
            </a:r>
          </a:p>
          <a:p>
            <a:r>
              <a:rPr lang="en-US" dirty="0"/>
              <a:t>Split larger tasks and run them in parallel</a:t>
            </a:r>
          </a:p>
          <a:p>
            <a:r>
              <a:rPr lang="en-US" dirty="0"/>
              <a:t>Recursively calling the same function may create Denial-of-wallet – use alarms on billing and executions</a:t>
            </a:r>
          </a:p>
          <a:p>
            <a:r>
              <a:rPr lang="en-US" dirty="0"/>
              <a:t>When being called by API Gateway don't use timeouts longer than 30 s</a:t>
            </a:r>
          </a:p>
          <a:p>
            <a:r>
              <a:rPr lang="en-US" dirty="0"/>
              <a:t>Use compiled code to increase execution time – Go being fastest in benchmarks</a:t>
            </a:r>
            <a:endParaRPr lang="pl-PL" dirty="0"/>
          </a:p>
          <a:p>
            <a:r>
              <a:rPr lang="en-US" dirty="0"/>
              <a:t>Don't send larger payloads (see limits) but rather put them on S3</a:t>
            </a:r>
            <a:r>
              <a:rPr lang="pl-PL" dirty="0"/>
              <a:t> and trigger on creation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945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Good practices and tricks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907627"/>
            <a:ext cx="8429625" cy="3569123"/>
          </a:xfrm>
        </p:spPr>
        <p:txBody>
          <a:bodyPr/>
          <a:lstStyle/>
          <a:p>
            <a:r>
              <a:rPr lang="en-US" dirty="0"/>
              <a:t>To pass sensitive values in env vars use KMS encryption and decrypt them on run time</a:t>
            </a:r>
          </a:p>
          <a:p>
            <a:r>
              <a:rPr lang="en-US" dirty="0"/>
              <a:t>For heavier tasks use Step Functions, </a:t>
            </a:r>
            <a:r>
              <a:rPr lang="en-US" dirty="0" err="1"/>
              <a:t>Fargete</a:t>
            </a:r>
            <a:r>
              <a:rPr lang="en-US" dirty="0"/>
              <a:t> ECS, Batch, Glue, etc.</a:t>
            </a:r>
          </a:p>
          <a:p>
            <a:r>
              <a:rPr lang="en-US" dirty="0"/>
              <a:t>Enable VPC only if necessary – longer start, routing costs, ENI limit</a:t>
            </a:r>
          </a:p>
          <a:p>
            <a:r>
              <a:rPr lang="en-US" dirty="0"/>
              <a:t>For calling endpoints secured with whitelisted IPs use VPC-enabled option and refer to NAT gateway EIP</a:t>
            </a:r>
          </a:p>
          <a:p>
            <a:r>
              <a:rPr lang="en-US" dirty="0"/>
              <a:t>Hyperplane </a:t>
            </a:r>
            <a:r>
              <a:rPr lang="pl-PL" dirty="0"/>
              <a:t>E</a:t>
            </a:r>
            <a:r>
              <a:rPr lang="en-US" dirty="0"/>
              <a:t>NI is in rollout – will make it faster and easier</a:t>
            </a:r>
          </a:p>
          <a:p>
            <a:r>
              <a:rPr lang="en-US" dirty="0"/>
              <a:t>Setting limits start high, ensure cold execution and then adjust</a:t>
            </a:r>
          </a:p>
          <a:p>
            <a:r>
              <a:rPr lang="en-US" dirty="0"/>
              <a:t>Watch out for timeouts and retries in methods – prevent execution timeout</a:t>
            </a:r>
          </a:p>
          <a:p>
            <a:r>
              <a:rPr lang="en-US" dirty="0"/>
              <a:t>Can return binary data to API Gateway if request had proper `Accept` header</a:t>
            </a:r>
          </a:p>
          <a:p>
            <a:r>
              <a:rPr lang="en-US" dirty="0"/>
              <a:t>To ensure one-time processing of requests log its id, e.g. in DynamoDB</a:t>
            </a:r>
          </a:p>
          <a:p>
            <a:r>
              <a:rPr lang="en-US" dirty="0"/>
              <a:t>If used heavily may reach limits on dependent resources –</a:t>
            </a:r>
            <a:r>
              <a:rPr lang="pl-PL" dirty="0"/>
              <a:t> </a:t>
            </a:r>
            <a:r>
              <a:rPr lang="en-US" dirty="0"/>
              <a:t>no. of connections, etc.</a:t>
            </a:r>
            <a:endParaRPr lang="pl-PL" dirty="0"/>
          </a:p>
          <a:p>
            <a:r>
              <a:rPr lang="pl-PL" dirty="0"/>
              <a:t>For bleading-edge AWS libraries add them to the package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89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ED9B-6EB5-4BB1-9EBE-69A8D5AA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to make it work?</a:t>
            </a:r>
          </a:p>
        </p:txBody>
      </p:sp>
    </p:spTree>
    <p:extLst>
      <p:ext uri="{BB962C8B-B14F-4D97-AF65-F5344CB8AC3E}">
        <p14:creationId xmlns:p14="http://schemas.microsoft.com/office/powerpoint/2010/main" val="334165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907627"/>
            <a:ext cx="8429625" cy="3569123"/>
          </a:xfrm>
        </p:spPr>
        <p:txBody>
          <a:bodyPr/>
          <a:lstStyle/>
          <a:p>
            <a:r>
              <a:rPr lang="pl-PL" dirty="0"/>
              <a:t>Python code with dependencies</a:t>
            </a:r>
          </a:p>
          <a:p>
            <a:r>
              <a:rPr lang="pl-PL" dirty="0"/>
              <a:t>LambCI’s docker-lambda for testing</a:t>
            </a:r>
          </a:p>
          <a:p>
            <a:r>
              <a:rPr lang="pl-PL" dirty="0"/>
              <a:t>Deployment via Terraform</a:t>
            </a:r>
          </a:p>
          <a:p>
            <a:r>
              <a:rPr lang="pl-PL" dirty="0"/>
              <a:t>Testing:</a:t>
            </a:r>
            <a:br>
              <a:rPr lang="pl-PL" dirty="0"/>
            </a:br>
            <a:r>
              <a:rPr lang="pl-PL" dirty="0"/>
              <a:t>	 cd lambda-source &amp;&amp; </a:t>
            </a:r>
            <a:r>
              <a:rPr lang="en-US" dirty="0"/>
              <a:t>./lambda.sh run example python3.7 '{"key": "value"}' my_</a:t>
            </a:r>
            <a:r>
              <a:rPr lang="pl-PL" dirty="0"/>
              <a:t>value</a:t>
            </a:r>
          </a:p>
          <a:p>
            <a:r>
              <a:rPr lang="pl-PL" dirty="0"/>
              <a:t>Deployment:</a:t>
            </a:r>
            <a:br>
              <a:rPr lang="pl-PL" dirty="0"/>
            </a:br>
            <a:r>
              <a:rPr lang="pl-PL" dirty="0"/>
              <a:t>	cd lambda-infra &amp;&amp; terraform apply -</a:t>
            </a:r>
            <a:r>
              <a:rPr lang="pl-PL"/>
              <a:t>parallelism=1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5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ED9B-6EB5-4BB1-9EBE-69A8D5AA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79467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039A28-19E7-4075-AA65-0B7CFFCE93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b="1" cap="all" spc="200" dirty="0">
                <a:solidFill>
                  <a:srgbClr val="FFFFFF"/>
                </a:solidFill>
                <a:latin typeface="Calibri"/>
                <a:ea typeface="+mj-ea"/>
                <a:cs typeface="+mj-cs"/>
              </a:rPr>
              <a:t>THANK YOU!</a:t>
            </a:r>
            <a:endParaRPr lang="pl-P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FF1CE0-5442-48E4-B1E0-53AAC6924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6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73DEF-2CF5-40A2-96EE-C2FD55EC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What’s AWS Lambda?</a:t>
            </a:r>
            <a:br>
              <a:rPr lang="pl-PL" dirty="0"/>
            </a:br>
            <a:r>
              <a:rPr lang="pl-PL" dirty="0"/>
              <a:t>What it’s not?</a:t>
            </a:r>
          </a:p>
        </p:txBody>
      </p:sp>
    </p:spTree>
    <p:extLst>
      <p:ext uri="{BB962C8B-B14F-4D97-AF65-F5344CB8AC3E}">
        <p14:creationId xmlns:p14="http://schemas.microsoft.com/office/powerpoint/2010/main" val="31300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 is AWS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900853"/>
            <a:ext cx="8429625" cy="3575897"/>
          </a:xfrm>
        </p:spPr>
        <p:txBody>
          <a:bodyPr/>
          <a:lstStyle/>
          <a:p>
            <a:r>
              <a:rPr lang="pl-PL" dirty="0"/>
              <a:t>Event-driven serverless high-availability computing platform</a:t>
            </a:r>
          </a:p>
          <a:p>
            <a:r>
              <a:rPr lang="pl-PL" dirty="0"/>
              <a:t>For small and quick stateless applications (FaaS)</a:t>
            </a:r>
          </a:p>
          <a:p>
            <a:r>
              <a:rPr lang="pl-PL" dirty="0"/>
              <a:t>Scales automatically, zero administration</a:t>
            </a:r>
          </a:p>
          <a:p>
            <a:r>
              <a:rPr lang="pl-PL" dirty="0"/>
              <a:t>Runs on Amazon Linux and Amazon Linux 2</a:t>
            </a:r>
          </a:p>
          <a:p>
            <a:r>
              <a:rPr lang="pl-PL" dirty="0"/>
              <a:t>Free for first 1 M requests and 400'000 GB-sec per month</a:t>
            </a:r>
          </a:p>
          <a:p>
            <a:r>
              <a:rPr lang="pl-PL" dirty="0"/>
              <a:t>Triggered by CLI, console page, API Gateway, CloudWatch, SNS, event source mapping (SQS, DynamoDB, Kinesis), etc.</a:t>
            </a:r>
          </a:p>
          <a:p>
            <a:r>
              <a:rPr lang="pl-PL" dirty="0"/>
              <a:t>Can access internal resources via ENI from your VPC</a:t>
            </a:r>
          </a:p>
          <a:p>
            <a:r>
              <a:rPr lang="pl-PL" dirty="0"/>
              <a:t>Server Application Model (SAM)</a:t>
            </a:r>
            <a:br>
              <a:rPr lang="pl-PL" dirty="0"/>
            </a:br>
            <a:endParaRPr lang="pl-PL" dirty="0"/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More info: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https://docs.aws.amazon.com/lambda/latest/dg/welcome.html</a:t>
            </a:r>
            <a:br>
              <a:rPr lang="pl-P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pl-PL" dirty="0"/>
              <a:t>	</a:t>
            </a:r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https://docs.aws.amazon.com/lambda/latest/dg/intro-invocation-modes.html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https://aws.amazon.com/lambda/pricing/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https://docs.aws.amazon.com/serverless-application-model/latest/developerguide/what-is-sam.html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2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Example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900853"/>
            <a:ext cx="8429625" cy="3575897"/>
          </a:xfrm>
        </p:spPr>
        <p:txBody>
          <a:bodyPr/>
          <a:lstStyle/>
          <a:p>
            <a:r>
              <a:rPr lang="pl-PL" dirty="0"/>
              <a:t>Forwarding CloudWatch alarms with additional information and custom formating</a:t>
            </a:r>
          </a:p>
          <a:p>
            <a:r>
              <a:rPr lang="pl-PL"/>
              <a:t>Create custom resources via CloudFormation</a:t>
            </a:r>
            <a:endParaRPr lang="pl-PL" dirty="0"/>
          </a:p>
          <a:p>
            <a:r>
              <a:rPr lang="pl-PL" dirty="0"/>
              <a:t>Dynamically change Auto Scaling Group size on numerous factors</a:t>
            </a:r>
          </a:p>
          <a:p>
            <a:r>
              <a:rPr lang="pl-PL" dirty="0"/>
              <a:t>Creating thumbnails of images on S3</a:t>
            </a:r>
          </a:p>
          <a:p>
            <a:r>
              <a:rPr lang="pl-PL" dirty="0"/>
              <a:t>Converting data to different formats</a:t>
            </a:r>
          </a:p>
          <a:p>
            <a:r>
              <a:rPr lang="pl-PL" dirty="0"/>
              <a:t>Forward CloudWatch logs to ElasticSearch</a:t>
            </a:r>
          </a:p>
          <a:p>
            <a:r>
              <a:rPr lang="pl-PL" dirty="0"/>
              <a:t>Check security groups if dangerous ports are exposed</a:t>
            </a:r>
          </a:p>
          <a:p>
            <a:r>
              <a:rPr lang="pl-PL" dirty="0"/>
              <a:t>Run Alexa’s skills</a:t>
            </a:r>
          </a:p>
          <a:p>
            <a:r>
              <a:rPr lang="pl-PL" dirty="0"/>
              <a:t>Dynamic web page with API Gateway</a:t>
            </a:r>
          </a:p>
          <a:p>
            <a:r>
              <a:rPr lang="pl-PL" dirty="0"/>
              <a:t>Custom actions on Github repo actions with webhook</a:t>
            </a:r>
          </a:p>
          <a:p>
            <a:r>
              <a:rPr lang="pl-PL" dirty="0"/>
              <a:t>Custom Oauth authorizer</a:t>
            </a:r>
          </a:p>
          <a:p>
            <a:r>
              <a:rPr lang="pl-PL" dirty="0"/>
              <a:t>Process thousands of events from IoT 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8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ED9B-6EB5-4BB1-9EBE-69A8D5AA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Is sky the limit?</a:t>
            </a:r>
          </a:p>
        </p:txBody>
      </p:sp>
    </p:spTree>
    <p:extLst>
      <p:ext uri="{BB962C8B-B14F-4D97-AF65-F5344CB8AC3E}">
        <p14:creationId xmlns:p14="http://schemas.microsoft.com/office/powerpoint/2010/main" val="180004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Limits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907627"/>
            <a:ext cx="8429625" cy="3569123"/>
          </a:xfrm>
        </p:spPr>
        <p:txBody>
          <a:bodyPr/>
          <a:lstStyle/>
          <a:p>
            <a:r>
              <a:rPr lang="pl-PL" dirty="0"/>
              <a:t>Memory allocation: 	128 - 3'008 MB (64 MB increments)</a:t>
            </a:r>
          </a:p>
          <a:p>
            <a:r>
              <a:rPr lang="pl-PL" dirty="0"/>
              <a:t>Timeout: 		1 - 900 seconds (15 minutes)</a:t>
            </a:r>
          </a:p>
          <a:p>
            <a:r>
              <a:rPr lang="pl-PL" dirty="0"/>
              <a:t>Concurrent executions: 	1000</a:t>
            </a:r>
          </a:p>
          <a:p>
            <a:r>
              <a:rPr lang="pl-PL" dirty="0"/>
              <a:t>Environment variables: 	4 KB</a:t>
            </a:r>
          </a:p>
          <a:p>
            <a:r>
              <a:rPr lang="pl-PL" dirty="0"/>
              <a:t>Payloads:</a:t>
            </a:r>
            <a:br>
              <a:rPr lang="pl-PL" dirty="0"/>
            </a:br>
            <a:r>
              <a:rPr lang="pl-PL" dirty="0"/>
              <a:t>		6 MB synchronous</a:t>
            </a:r>
            <a:br>
              <a:rPr lang="pl-PL" dirty="0"/>
            </a:br>
            <a:r>
              <a:rPr lang="pl-PL" dirty="0"/>
              <a:t>		256 KB asynchronous</a:t>
            </a:r>
          </a:p>
          <a:p>
            <a:r>
              <a:rPr lang="pl-PL" dirty="0"/>
              <a:t>Deployment package:</a:t>
            </a:r>
            <a:br>
              <a:rPr lang="pl-PL" dirty="0"/>
            </a:br>
            <a:r>
              <a:rPr lang="pl-PL" dirty="0"/>
              <a:t>		50 MB zipped</a:t>
            </a:r>
            <a:br>
              <a:rPr lang="pl-PL" dirty="0"/>
            </a:br>
            <a:r>
              <a:rPr lang="pl-PL" dirty="0"/>
              <a:t>		250 MB unzipped, including layers</a:t>
            </a:r>
            <a:br>
              <a:rPr lang="pl-PL" dirty="0"/>
            </a:br>
            <a:r>
              <a:rPr lang="pl-PL" dirty="0"/>
              <a:t>		3 MB for console editor</a:t>
            </a:r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Limits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/>
              <a:t>/tmp storage: 	512 MB</a:t>
            </a:r>
          </a:p>
          <a:p>
            <a:r>
              <a:rPr lang="pl-PL" dirty="0"/>
              <a:t>File descriptors: 	1024</a:t>
            </a:r>
          </a:p>
          <a:p>
            <a:r>
              <a:rPr lang="pl-PL" dirty="0"/>
              <a:t>Processes/threads: 	1024</a:t>
            </a:r>
          </a:p>
          <a:p>
            <a:r>
              <a:rPr lang="pl-PL" dirty="0"/>
              <a:t>Layers: 		5</a:t>
            </a:r>
          </a:p>
          <a:p>
            <a:r>
              <a:rPr lang="pl-PL" dirty="0"/>
              <a:t>Policy: 		20 KB</a:t>
            </a:r>
          </a:p>
          <a:p>
            <a:r>
              <a:rPr lang="pl-PL" dirty="0"/>
              <a:t>Test events: 		10</a:t>
            </a:r>
          </a:p>
          <a:p>
            <a:r>
              <a:rPr lang="pl-PL" dirty="0"/>
              <a:t>Invocation frequency:	10 x limit for all synchronous</a:t>
            </a:r>
            <a:br>
              <a:rPr lang="pl-PL" dirty="0"/>
            </a:br>
            <a:r>
              <a:rPr lang="pl-PL" dirty="0"/>
              <a:t>		10 x limit for non-AWS asynchronous</a:t>
            </a:r>
            <a:br>
              <a:rPr lang="pl-PL" dirty="0"/>
            </a:br>
            <a:r>
              <a:rPr lang="pl-PL" dirty="0"/>
              <a:t>		Unlimited for AWS asynchronous</a:t>
            </a:r>
          </a:p>
          <a:p>
            <a:r>
              <a:rPr lang="pl-PL" dirty="0"/>
              <a:t>ENIs per VPC: 	160 (Hyperplane ENI to the rescue)</a:t>
            </a:r>
          </a:p>
          <a:p>
            <a:r>
              <a:rPr lang="pl-PL" dirty="0"/>
              <a:t>Async retries:	 in 1 min and 3 min after first run (total of 3 executions per event)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2F5C-A9CB-45D6-A7FC-A2EDE7FC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Limits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56EB-272A-479A-8B99-08A0C5DDA1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/>
              <a:t>More info: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https://docs.aws.amazon.com/lambda/latest/dg/limits.html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https://docs.aws.amazon.com/lambda/latest/dg/scaling.html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https://docs.aws.amazon.com/lambda/latest/dg/invocation-options.html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https://docs.aws.amazon.com/awsaccountbilling/latest/aboutv2/free-tier-limits.html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https://docs.aws.amazon.com/general/latest/gr/aws_service_limits.html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AA80-206C-4D7E-8387-D80C2F85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11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629</TotalTime>
  <Words>900</Words>
  <Application>Microsoft Office PowerPoint</Application>
  <PresentationFormat>On-screen Show (16:9)</PresentationFormat>
  <Paragraphs>168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Covers</vt:lpstr>
      <vt:lpstr>General</vt:lpstr>
      <vt:lpstr>Breakers</vt:lpstr>
      <vt:lpstr>Understanding AWS Lambda</vt:lpstr>
      <vt:lpstr>Krzysztof Szyper</vt:lpstr>
      <vt:lpstr>What’s AWS Lambda? What it’s not?</vt:lpstr>
      <vt:lpstr>What is AWS Lambda</vt:lpstr>
      <vt:lpstr>Example usage</vt:lpstr>
      <vt:lpstr>Is sky the limit?</vt:lpstr>
      <vt:lpstr>Limits (1/3)</vt:lpstr>
      <vt:lpstr>Limits (2/3)</vt:lpstr>
      <vt:lpstr>Limits (3/3)</vt:lpstr>
      <vt:lpstr>Can I use any language?</vt:lpstr>
      <vt:lpstr>Runtimes</vt:lpstr>
      <vt:lpstr>But how it works?</vt:lpstr>
      <vt:lpstr>Execution context</vt:lpstr>
      <vt:lpstr>How to get own environment?</vt:lpstr>
      <vt:lpstr>Environment variables</vt:lpstr>
      <vt:lpstr>Does it work?</vt:lpstr>
      <vt:lpstr>Debugging</vt:lpstr>
      <vt:lpstr>So it’s perfect?</vt:lpstr>
      <vt:lpstr>Runtime caveats (1/2)</vt:lpstr>
      <vt:lpstr>Runtime caveats (2/2)</vt:lpstr>
      <vt:lpstr>Any tips’n’tricks?</vt:lpstr>
      <vt:lpstr>Good practices and tricks (1/2)</vt:lpstr>
      <vt:lpstr>Good practices and tricks (2/2)</vt:lpstr>
      <vt:lpstr>How to make it work?</vt:lpstr>
      <vt:lpstr>Live demo</vt:lpstr>
      <vt:lpstr>Any 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Krzysztof Szyper</cp:lastModifiedBy>
  <cp:revision>108</cp:revision>
  <dcterms:created xsi:type="dcterms:W3CDTF">2018-01-26T19:23:30Z</dcterms:created>
  <dcterms:modified xsi:type="dcterms:W3CDTF">2019-11-18T10:00:14Z</dcterms:modified>
</cp:coreProperties>
</file>