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10287000" cx="18288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Proxima Nova Extrabold"/>
      <p:bold r:id="rId42"/>
    </p:embeddedFont>
    <p:embeddedFont>
      <p:font typeface="Proxima Nova Semibold"/>
      <p:regular r:id="rId43"/>
      <p:bold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460">
          <p15:clr>
            <a:srgbClr val="9AA0A6"/>
          </p15:clr>
        </p15:guide>
        <p15:guide id="2" orient="horz" pos="938">
          <p15:clr>
            <a:srgbClr val="9AA0A6"/>
          </p15:clr>
        </p15:guide>
        <p15:guide id="3" pos="6021">
          <p15:clr>
            <a:srgbClr val="9AA0A6"/>
          </p15:clr>
        </p15:guide>
        <p15:guide id="4" pos="11255">
          <p15:clr>
            <a:srgbClr val="9AA0A6"/>
          </p15:clr>
        </p15:guide>
        <p15:guide id="5" pos="262">
          <p15:clr>
            <a:srgbClr val="9AA0A6"/>
          </p15:clr>
        </p15:guide>
        <p15:guide id="6" pos="1054">
          <p15:clr>
            <a:srgbClr val="9AA0A6"/>
          </p15:clr>
        </p15:guide>
        <p15:guide id="7" pos="6284">
          <p15:clr>
            <a:srgbClr val="9AA0A6"/>
          </p15:clr>
        </p15:guide>
        <p15:guide id="8" pos="5760">
          <p15:clr>
            <a:srgbClr val="9AA0A6"/>
          </p15:clr>
        </p15:guide>
        <p15:guide id="9" pos="10466">
          <p15:clr>
            <a:srgbClr val="9AA0A6"/>
          </p15:clr>
        </p15:guide>
        <p15:guide id="10" pos="65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0" orient="horz"/>
        <p:guide pos="938" orient="horz"/>
        <p:guide pos="6021"/>
        <p:guide pos="11255"/>
        <p:guide pos="262"/>
        <p:guide pos="1054"/>
        <p:guide pos="6284"/>
        <p:guide pos="5760"/>
        <p:guide pos="10466"/>
        <p:guide pos="65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ProximaNovaExtrabold-bold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ProximaNovaSemibold-bold.fntdata"/><Relationship Id="rId43" Type="http://schemas.openxmlformats.org/officeDocument/2006/relationships/font" Target="fonts/ProximaNovaSemibold-regular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ProximaNova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290de53b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d290de53b1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290de53b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290de53b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290de5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290de5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290de53b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290de53b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290de53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290de53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290de53b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290de53b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0de53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0de53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290de53b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290de53b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290de53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290de53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290de53b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290de53b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290de53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290de53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290de53b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d290de53b1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290de53b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290de53b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290de53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290de53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290de53b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290de53b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290de53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290de53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290de53b1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290de53b1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290de53b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290de53b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290de53b1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290de53b1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290de53b1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290de53b1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290de53b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d290de53b1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290de53b1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d290de53b1_0_8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90de53b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290de53b1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290de53b1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d290de53b1_0_7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290de53b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d290de53b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90de53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90de53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90de53b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90de53b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290de53b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290de53b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90de53b1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290de53b1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90de53b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d290de53b1_0_7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290de53b1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d290de53b1_0_8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5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67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63550" lvl="0" marL="4572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 showMasterSp="0">
  <p:cSld name="Title &amp; Bullet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969273" y="9810750"/>
            <a:ext cx="34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 showMasterSp="0">
  <p:cSld name="IMAG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66456" y="9701485"/>
            <a:ext cx="211800" cy="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17617150" y="9691190"/>
            <a:ext cx="260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44800" spcFirstLastPara="1" rIns="44800" wrap="square" tIns="448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500" cy="6832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500" cy="6832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7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3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75" lIns="182875" spcFirstLastPara="1" rIns="182875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Proxima Nova"/>
              <a:buNone/>
              <a:defRPr sz="5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rmAutofit/>
          </a:bodyPr>
          <a:lstStyle>
            <a:lvl1pPr indent="-463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PNmFd45F-Kg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iydmmiI_Zug" TargetMode="External"/><Relationship Id="rId5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QeY9GbUvOG0" TargetMode="External"/><Relationship Id="rId5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2-ArlogiH7Y" TargetMode="External"/><Relationship Id="rId5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kHh9hZe9k-o" TargetMode="External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rnRPKtHZoGg" TargetMode="External"/><Relationship Id="rId5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gu_oJEhDJkc" TargetMode="External"/><Relationship Id="rId5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yYJip4jyPoc" TargetMode="External"/><Relationship Id="rId5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Nike-Inc/gimme-aws-creds" TargetMode="External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hyperlink" Target="http://www.youtube.com/watch?v=YK1p5GbNtj8" TargetMode="External"/><Relationship Id="rId5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ChristophShyper/presentation-okta-saml-aw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F3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/>
        </p:nvSpPr>
        <p:spPr>
          <a:xfrm>
            <a:off x="1443592" y="3397550"/>
            <a:ext cx="14730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GETTING STARTED </a:t>
            </a:r>
            <a:b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WITH AWS </a:t>
            </a:r>
            <a:endParaRPr sz="9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6" name="Google Shape;1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95" y="1670635"/>
            <a:ext cx="3270857" cy="14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1460839" y="6200050"/>
            <a:ext cx="147306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The proper way - No more IAM users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1530260" y="8079442"/>
            <a:ext cx="481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May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 2024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API TOKEN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Token will be used by Terraform to provision Okta resources.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7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CREATE OKTA API TOKEN </a:t>
            </a: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FOR TERRAFORM</a:t>
            </a:r>
            <a:endParaRPr sz="54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12" name="Google Shape;212;p38" title="1 Okta API toke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USER FOR TERRAFORM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user for initial provisioning of AWS resources. 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Can be deleted afterwards.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8" name="Google Shape;218;p39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CREATE AWS IAM USER FOR TERRAFORM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0" name="Google Shape;230;p40" title="2 AWS IAM us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 LOCAL ENVIRONMENT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token and AWS credentials for Terraform providers.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2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 CREDENTIALS IN TERMINAL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48" name="Google Shape;248;p42" title="3 Terminal credential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PREPARE TERRAFORM CODE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User access assignment and initial configuration, 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e.g. Okta organization.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3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PREPARE TERRAFORM CODE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66" name="Google Shape;266;p44" title="4 Terraform cod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PROVISION RESOURCES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SAML app and access groups in Okta, IAM user and roles for Okta in AWS.</a:t>
            </a:r>
            <a:endParaRPr sz="7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36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RUN TERRAFORM APPLY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4" name="Google Shape;284;p46" title="5 Terraform appl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1496150" y="20746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1323549" y="3821200"/>
            <a:ext cx="7720800" cy="4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the presenter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Step-by-step setup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other accounts and setting CLI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AutoNum type="arabicPeriod"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Summary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7" name="Google Shape;1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9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ACCESS KEYS FOR OKTA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Keys will be used to read IAM roles and assume them in all AWS accounts.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0" name="Google Shape;290;p47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GET KEYS FOR OKTA IAM USER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02" name="Google Shape;302;p48" title="6 AWS Okta IAM us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CONFIGURE OKTA AND TEST LOGIN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Enter those IAM access keys in Okta provisioning configuration.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08" name="Google Shape;308;p49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1" name="Google Shape;311;p49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0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UPDATE OKTA PROVISIONING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20" name="Google Shape;320;p50" title="7 Okta AWS provision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ADDING OTHER ACCOUNTS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For each AWS account IAM user is needed to provision initial AWS resources.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User can be deleted later.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1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ADD ANOTHER ACCOUNT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37" name="Google Shape;337;p52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38" name="Google Shape;338;p52" title="8 Child accoun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SETUP CLI FOR AWS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Setup </a:t>
            </a:r>
            <a:r>
              <a:rPr lang="en-GB" sz="7200" u="sng">
                <a:solidFill>
                  <a:schemeClr val="hlink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hlinkClick r:id="rId3"/>
              </a:rPr>
              <a:t>gimme-aws-creds</a:t>
            </a: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(presenters’s favorite) to assume IAM roles in terminal. 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Will require updating profiles for AWS providers in Terraform, but IAM users can be deleted.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7" name="Google Shape;347;p53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5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54"/>
          <p:cNvSpPr txBox="1"/>
          <p:nvPr/>
        </p:nvSpPr>
        <p:spPr>
          <a:xfrm>
            <a:off x="1679377" y="894150"/>
            <a:ext cx="149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CLI FOR TERRAFORM AND TERMINAL</a:t>
            </a:r>
            <a:endParaRPr sz="4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5" name="Google Shape;355;p54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56" name="Google Shape;356;p54" title="9 AWS CL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7200" y="2091600"/>
            <a:ext cx="14076000" cy="79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/>
        </p:nvSpPr>
        <p:spPr>
          <a:xfrm>
            <a:off x="1496150" y="6662400"/>
            <a:ext cx="150906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bonus tips to grow faster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55"/>
          <p:cNvSpPr txBox="1"/>
          <p:nvPr/>
        </p:nvSpPr>
        <p:spPr>
          <a:xfrm>
            <a:off x="1426700" y="3549950"/>
            <a:ext cx="147306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96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3" name="Google Shape;363;p55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64" name="Google Shape;3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5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6" name="Google Shape;366;p55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1496150" y="2074600"/>
            <a:ext cx="151428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That’s only a </a:t>
            </a: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beginning</a:t>
            </a: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, now…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2" name="Google Shape;372;p56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BONUS TIPS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3" name="Google Shape;373;p56"/>
          <p:cNvSpPr txBox="1"/>
          <p:nvPr/>
        </p:nvSpPr>
        <p:spPr>
          <a:xfrm>
            <a:off x="1499600" y="4297700"/>
            <a:ext cx="467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Scale with Terragrunt</a:t>
            </a: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With it you don’t need to create IAM users in AWS sub-accounts. It will create IAM role for each one under the hood and use it.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56"/>
          <p:cNvSpPr txBox="1"/>
          <p:nvPr/>
        </p:nvSpPr>
        <p:spPr>
          <a:xfrm>
            <a:off x="6788600" y="4277600"/>
            <a:ext cx="467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 auto-provisioning</a:t>
            </a: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Assigning to Okta groups can be easily automated, so every new user having specified attribute can gain access to roles and accounts on creation.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56"/>
          <p:cNvSpPr txBox="1"/>
          <p:nvPr/>
        </p:nvSpPr>
        <p:spPr>
          <a:xfrm>
            <a:off x="12077600" y="4277600"/>
            <a:ext cx="46794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Use CI/CD tools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Automating low-level infrastructure and configuration can make any change easier. For example native AWS CodeBuild and CodePipeline.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56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6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/>
        </p:nvSpPr>
        <p:spPr>
          <a:xfrm>
            <a:off x="1496150" y="2074600"/>
            <a:ext cx="77208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Krzysztof Szyper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6" name="Google Shape;126;p30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PRESENTER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16979420" y="9756832"/>
            <a:ext cx="1097400" cy="339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30"/>
          <p:cNvSpPr txBox="1"/>
          <p:nvPr/>
        </p:nvSpPr>
        <p:spPr>
          <a:xfrm>
            <a:off x="1499600" y="4297707"/>
            <a:ext cx="77178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Wrote first programs at 6yo with C-64.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Using AWS since 2012.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SysOps and DevOps background.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Everything-as-Code enthusiast.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Managing low-level cloud infrastructure.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After work doing some portrait  and aviation photography.</a:t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10393900" y="0"/>
            <a:ext cx="7893600" cy="10287000"/>
          </a:xfrm>
          <a:prstGeom prst="rect">
            <a:avLst/>
          </a:prstGeom>
          <a:solidFill>
            <a:srgbClr val="DDF3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4">
            <a:alphaModFix/>
          </a:blip>
          <a:srcRect b="0" l="11674" r="11674" t="0"/>
          <a:stretch/>
        </p:blipFill>
        <p:spPr>
          <a:xfrm>
            <a:off x="10404851" y="0"/>
            <a:ext cx="7883402" cy="1028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 txBox="1"/>
          <p:nvPr/>
        </p:nvSpPr>
        <p:spPr>
          <a:xfrm>
            <a:off x="1594225" y="2783000"/>
            <a:ext cx="78864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Solutions Architect,</a:t>
            </a:r>
            <a:br>
              <a:rPr lang="en-GB" sz="23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Production Infrastructure team,</a:t>
            </a:r>
            <a:br>
              <a:rPr lang="en-GB" sz="23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2300">
                <a:latin typeface="Proxima Nova"/>
                <a:ea typeface="Proxima Nova"/>
                <a:cs typeface="Proxima Nova"/>
                <a:sym typeface="Proxima Nova"/>
              </a:rPr>
              <a:t>Brainly</a:t>
            </a:r>
            <a:endParaRPr sz="2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9096320" y="9770507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F3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/>
        </p:nvSpPr>
        <p:spPr>
          <a:xfrm>
            <a:off x="1443592" y="3397550"/>
            <a:ext cx="14730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THANK YOU</a:t>
            </a:r>
            <a:endParaRPr sz="9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95" y="1670635"/>
            <a:ext cx="3270857" cy="14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7"/>
          <p:cNvSpPr txBox="1"/>
          <p:nvPr/>
        </p:nvSpPr>
        <p:spPr>
          <a:xfrm>
            <a:off x="1530260" y="8079442"/>
            <a:ext cx="4818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Krzysztof Szyper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/>
        </p:nvSpPr>
        <p:spPr>
          <a:xfrm>
            <a:off x="1481700" y="10590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MORE INFORMATION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4000" u="sng">
                <a:solidFill>
                  <a:schemeClr val="hlink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  <a:hlinkClick r:id="rId3"/>
              </a:rPr>
              <a:t>github.com/ChristophShyper/presentation-okta-saml-aws</a:t>
            </a:r>
            <a:br>
              <a:rPr lang="en-GB" sz="7200">
                <a:latin typeface="Proxima Nova Extrabold"/>
                <a:ea typeface="Proxima Nova Extrabold"/>
                <a:cs typeface="Proxima Nova Extrabold"/>
                <a:sym typeface="Proxima Nova Extrabold"/>
              </a:rPr>
            </a:b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92" name="Google Shape;392;p58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8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96" name="Google Shape;39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315" y="3362100"/>
            <a:ext cx="5807275" cy="58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9E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52400" y="152400"/>
            <a:ext cx="17854623" cy="99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/>
        </p:nvSpPr>
        <p:spPr>
          <a:xfrm>
            <a:off x="1834050" y="4577175"/>
            <a:ext cx="1461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72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#1 AI EDU APP IN THE WORLD </a:t>
            </a:r>
            <a:endParaRPr sz="72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AI Learning Companion</a:t>
            </a:r>
            <a:r>
              <a:rPr baseline="30000"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tm</a:t>
            </a:r>
            <a:endParaRPr baseline="30000" sz="39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15M </a:t>
            </a:r>
            <a:r>
              <a:rPr lang="en-GB" sz="3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daily active users</a:t>
            </a:r>
            <a:endParaRPr sz="3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250M+ </a:t>
            </a:r>
            <a:r>
              <a:rPr lang="en-GB" sz="3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answers in Knowledge Base</a:t>
            </a:r>
            <a:endParaRPr sz="3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136" y="2385236"/>
            <a:ext cx="4053725" cy="1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/>
        </p:nvSpPr>
        <p:spPr>
          <a:xfrm>
            <a:off x="9558950" y="4402800"/>
            <a:ext cx="7043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Not straightforward, needs 3rd party service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Scales easily with users and accounts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RBAC out of the box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Session token live for only few hours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16769575" y="228603"/>
            <a:ext cx="1097400" cy="4155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fld id="{00000000-1234-1234-1234-123412341234}" type="slidenum">
              <a:rPr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1673850" y="4407250"/>
            <a:ext cx="70437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Simple solution to start with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Complex to maintain with more than one user or AWS account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Char char="●"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Long-lived keys pose security risk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1676602" y="1489037"/>
            <a:ext cx="82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 COMPARISON</a:t>
            </a:r>
            <a:endParaRPr sz="42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415351" y="228600"/>
            <a:ext cx="344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OKTA SAML WITH AWS</a:t>
            </a:r>
            <a:endParaRPr sz="15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1673850" y="3422050"/>
            <a:ext cx="7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IAM USERS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9558950" y="3422050"/>
            <a:ext cx="7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highlight>
                  <a:schemeClr val="lt1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SAML WITH IAM ROLES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IT CAN BE FAMILIAR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6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If you’re working in a company with many AWS accounts you may already be using this approach.</a:t>
            </a:r>
            <a:endParaRPr sz="6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2021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1481700" y="2690400"/>
            <a:ext cx="153246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3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IS IT WORTH THE EFFORT</a:t>
            </a:r>
            <a:br>
              <a:rPr lang="en-GB" sz="7200">
                <a:solidFill>
                  <a:srgbClr val="6E85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6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Splitting your personal AWS account to many and using SAML will let you learn about workloads, cross-account access, etc.</a:t>
            </a:r>
            <a:endParaRPr sz="7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2021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1496150" y="6662400"/>
            <a:ext cx="150906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</a:t>
            </a: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simplified</a:t>
            </a:r>
            <a:r>
              <a:rPr lang="en-GB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setup to demonstrate idea and initial setup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1426700" y="3549950"/>
            <a:ext cx="147306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Step-by-step guide</a:t>
            </a:r>
            <a:endParaRPr sz="96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1496150" y="2074600"/>
            <a:ext cx="77208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needed in this example?</a:t>
            </a:r>
            <a:endParaRPr sz="48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1496150" y="1089900"/>
            <a:ext cx="77208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PREREQUISITES</a:t>
            </a:r>
            <a:r>
              <a:rPr lang="en-GB" sz="2800">
                <a:solidFill>
                  <a:srgbClr val="5BB8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endParaRPr sz="2800">
              <a:solidFill>
                <a:srgbClr val="5BB8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1499600" y="4297707"/>
            <a:ext cx="77178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Unix-like OS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Terraform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Okta account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35000" lvl="0" marL="736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-GB" sz="2800">
                <a:latin typeface="Proxima Nova"/>
                <a:ea typeface="Proxima Nova"/>
                <a:cs typeface="Proxima Nova"/>
                <a:sym typeface="Proxima Nova"/>
              </a:rPr>
              <a:t>At least one AWS account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3">
            <a:alphaModFix/>
          </a:blip>
          <a:srcRect b="0" l="0" r="12418" t="0"/>
          <a:stretch/>
        </p:blipFill>
        <p:spPr>
          <a:xfrm>
            <a:off x="10219600" y="3050250"/>
            <a:ext cx="8068251" cy="54426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/>
        </p:nvSpPr>
        <p:spPr>
          <a:xfrm>
            <a:off x="-200" y="9593500"/>
            <a:ext cx="18288000" cy="693600"/>
          </a:xfrm>
          <a:prstGeom prst="rect">
            <a:avLst/>
          </a:prstGeom>
          <a:solidFill>
            <a:srgbClr val="EBF2F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40" y="9748465"/>
            <a:ext cx="759598" cy="3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/>
        </p:nvSpPr>
        <p:spPr>
          <a:xfrm>
            <a:off x="16979420" y="9756832"/>
            <a:ext cx="1097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1202730" y="9682900"/>
            <a:ext cx="7893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2024</a:t>
            </a:r>
            <a:r>
              <a:rPr lang="en-GB" sz="16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/ brainly.com</a:t>
            </a:r>
            <a:endParaRPr sz="16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inly Theme">
  <a:themeElements>
    <a:clrScheme name="Simple Light">
      <a:dk1>
        <a:srgbClr val="000000"/>
      </a:dk1>
      <a:lt1>
        <a:srgbClr val="FFFFFF"/>
      </a:lt1>
      <a:dk2>
        <a:srgbClr val="687B8C"/>
      </a:dk2>
      <a:lt2>
        <a:srgbClr val="E1EAF1"/>
      </a:lt2>
      <a:accent1>
        <a:srgbClr val="163BF3"/>
      </a:accent1>
      <a:accent2>
        <a:srgbClr val="133191"/>
      </a:accent2>
      <a:accent3>
        <a:srgbClr val="0089E3"/>
      </a:accent3>
      <a:accent4>
        <a:srgbClr val="4FB3F6"/>
      </a:accent4>
      <a:accent5>
        <a:srgbClr val="935000"/>
      </a:accent5>
      <a:accent6>
        <a:srgbClr val="FBBE2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