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0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2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4CCE6-5FC5-9544-BBE2-1B27983199F6}" type="datetimeFigureOut">
              <a:rPr lang="en-US" smtClean="0"/>
              <a:t>8/3/17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E776E-324E-3C42-8D67-CE603892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5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9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upport_vector_machine" TargetMode="Externa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3liCbRZPrZ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Mushroom" TargetMode="External"/><Relationship Id="rId4" Type="http://schemas.openxmlformats.org/officeDocument/2006/relationships/hyperlink" Target="https://www.kaggle.com/dalpozz/creditcardfrau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evssh/sv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onfusion_matri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eirut" charset="-78"/>
                <a:ea typeface="Beirut" charset="-78"/>
                <a:cs typeface="Beirut" charset="-78"/>
              </a:rPr>
              <a:t>Support Vector Machines</a:t>
            </a:r>
            <a:endParaRPr lang="en-US" dirty="0">
              <a:latin typeface="Beirut" charset="-78"/>
              <a:ea typeface="Beirut" charset="-78"/>
              <a:cs typeface="Beirut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09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hlinkClick r:id="rId2"/>
              </a:rPr>
              <a:t>Wiki</a:t>
            </a:r>
            <a:endParaRPr lang="en-US" dirty="0">
              <a:ln>
                <a:solidFill>
                  <a:schemeClr val="accent1"/>
                </a:solidFill>
              </a:ln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4800" y="2521744"/>
            <a:ext cx="65024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 to understand, transparent model</a:t>
            </a:r>
          </a:p>
          <a:p>
            <a:r>
              <a:rPr lang="en-US" dirty="0" smtClean="0"/>
              <a:t>Tweaking tangible parameters to get output</a:t>
            </a:r>
          </a:p>
          <a:p>
            <a:r>
              <a:rPr lang="en-US" dirty="0" smtClean="0"/>
              <a:t>Methods exists to auto tune on needed parameters for purpose</a:t>
            </a:r>
          </a:p>
          <a:p>
            <a:r>
              <a:rPr lang="en-US" dirty="0" smtClean="0"/>
              <a:t>Widely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9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type </a:t>
            </a:r>
            <a:r>
              <a:rPr lang="mr-IN" dirty="0" smtClean="0"/>
              <a:t>–</a:t>
            </a:r>
            <a:r>
              <a:rPr lang="en-US" dirty="0" smtClean="0"/>
              <a:t> RBF, </a:t>
            </a:r>
            <a:r>
              <a:rPr lang="en-US" dirty="0" smtClean="0">
                <a:hlinkClick r:id="rId2"/>
              </a:rPr>
              <a:t>Polynomial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Kernel trick </a:t>
            </a:r>
            <a:r>
              <a:rPr lang="mr-IN" dirty="0" smtClean="0"/>
              <a:t>–</a:t>
            </a:r>
            <a:r>
              <a:rPr lang="en-US" dirty="0" smtClean="0"/>
              <a:t> Matrix vectors(vectorization) with GPU(or some special hardware like CUDA) supporting operations at microprocessor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F090">
                      <a:alpha val="46000"/>
                    </a:srgbClr>
                  </a:solidFill>
                </a:ln>
                <a:solidFill>
                  <a:schemeClr val="tx1"/>
                </a:solidFill>
                <a:latin typeface="Copperplate" charset="0"/>
                <a:ea typeface="Copperplate" charset="0"/>
                <a:cs typeface="Copperplate" charset="0"/>
                <a:hlinkClick r:id="rId2"/>
              </a:rPr>
              <a:t>The </a:t>
            </a:r>
            <a:r>
              <a:rPr lang="en-US" dirty="0" smtClean="0">
                <a:ln>
                  <a:solidFill>
                    <a:srgbClr val="00F090">
                      <a:alpha val="46000"/>
                    </a:srgbClr>
                  </a:solidFill>
                </a:ln>
                <a:solidFill>
                  <a:schemeClr val="tx1"/>
                </a:solidFill>
                <a:latin typeface="Copperplate" charset="0"/>
                <a:ea typeface="Copperplate" charset="0"/>
                <a:cs typeface="Copperplate" charset="0"/>
                <a:hlinkClick r:id="rId2"/>
              </a:rPr>
              <a:t>code</a:t>
            </a:r>
            <a:endParaRPr lang="en-US" dirty="0">
              <a:ln>
                <a:solidFill>
                  <a:srgbClr val="00F090">
                    <a:alpha val="46000"/>
                  </a:srgbClr>
                </a:solidFill>
              </a:ln>
              <a:solidFill>
                <a:schemeClr val="tx1"/>
              </a:solidFill>
              <a:latin typeface="Copperplate" charset="0"/>
              <a:ea typeface="Copperplate" charset="0"/>
              <a:cs typeface="Copperplat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000" y="2603500"/>
            <a:ext cx="8825659" cy="3416300"/>
          </a:xfrm>
          <a:noFill/>
          <a:effectLst>
            <a:glow rad="127000">
              <a:srgbClr val="00B050"/>
            </a:glow>
            <a:reflection blurRad="6350" stA="50000" endA="300" endPos="90000" dist="50800" dir="5400000" sy="-100000" algn="bl" rotWithShape="0"/>
          </a:effectLst>
          <a:scene3d>
            <a:camera prst="isometricOffAxis2Right">
              <a:rot lat="1800000" lon="0" rev="0"/>
            </a:camera>
            <a:lightRig rig="threePt" dir="t"/>
          </a:scene3d>
        </p:spPr>
        <p:txBody>
          <a:bodyPr/>
          <a:lstStyle/>
          <a:p>
            <a:r>
              <a:rPr lang="en-US" dirty="0" smtClean="0">
                <a:ln>
                  <a:solidFill>
                    <a:srgbClr val="00F090">
                      <a:alpha val="46000"/>
                    </a:srgbClr>
                  </a:solidFill>
                </a:ln>
                <a:solidFill>
                  <a:schemeClr val="tx1"/>
                </a:solidFill>
                <a:latin typeface="Al Bayan Plain" charset="-78"/>
                <a:ea typeface="Al Bayan Plain" charset="-78"/>
                <a:cs typeface="Al Bayan Plain" charset="-78"/>
                <a:hlinkClick r:id="rId3"/>
              </a:rPr>
              <a:t>github.com/devssh/svm</a:t>
            </a:r>
          </a:p>
          <a:p>
            <a:r>
              <a:rPr lang="en-US" dirty="0" smtClean="0">
                <a:ln>
                  <a:solidFill>
                    <a:srgbClr val="00F090">
                      <a:alpha val="46000"/>
                    </a:srgbClr>
                  </a:solidFill>
                </a:ln>
                <a:solidFill>
                  <a:schemeClr val="tx1"/>
                </a:solidFill>
                <a:latin typeface="Copperplate" charset="0"/>
                <a:ea typeface="Copperplate" charset="0"/>
                <a:cs typeface="Copperplate" charset="0"/>
                <a:hlinkClick r:id="rId3"/>
              </a:rPr>
              <a:t>Mushroom </a:t>
            </a:r>
            <a:r>
              <a:rPr lang="en-US" dirty="0" smtClean="0">
                <a:ln>
                  <a:solidFill>
                    <a:srgbClr val="00F090">
                      <a:alpha val="46000"/>
                    </a:srgbClr>
                  </a:solidFill>
                </a:ln>
                <a:solidFill>
                  <a:schemeClr val="tx1"/>
                </a:solidFill>
                <a:latin typeface="Copperplate" charset="0"/>
                <a:ea typeface="Copperplate" charset="0"/>
                <a:cs typeface="Copperplate" charset="0"/>
                <a:hlinkClick r:id="rId3"/>
              </a:rPr>
              <a:t>dataset</a:t>
            </a:r>
            <a:endParaRPr lang="en-US" dirty="0">
              <a:ln>
                <a:solidFill>
                  <a:srgbClr val="00F090">
                    <a:alpha val="46000"/>
                  </a:srgbClr>
                </a:solidFill>
              </a:ln>
              <a:solidFill>
                <a:schemeClr val="tx1"/>
              </a:solidFill>
              <a:latin typeface="Copperplate" charset="0"/>
              <a:ea typeface="Copperplate" charset="0"/>
              <a:cs typeface="Copperplate" charset="0"/>
            </a:endParaRPr>
          </a:p>
          <a:p>
            <a:r>
              <a:rPr lang="en-US" dirty="0" smtClean="0">
                <a:ln>
                  <a:solidFill>
                    <a:srgbClr val="00F090">
                      <a:alpha val="46000"/>
                    </a:srgbClr>
                  </a:solidFill>
                </a:ln>
                <a:solidFill>
                  <a:schemeClr val="tx1"/>
                </a:solidFill>
                <a:latin typeface="Copperplate" charset="0"/>
                <a:ea typeface="Copperplate" charset="0"/>
                <a:cs typeface="Copperplate" charset="0"/>
                <a:hlinkClick r:id="rId4"/>
              </a:rPr>
              <a:t>Credit Card Fraud Dataset</a:t>
            </a:r>
            <a:endParaRPr lang="en-US" dirty="0" smtClean="0">
              <a:ln>
                <a:solidFill>
                  <a:srgbClr val="00F090">
                    <a:alpha val="46000"/>
                  </a:srgbClr>
                </a:solidFill>
              </a:ln>
              <a:solidFill>
                <a:schemeClr val="tx1"/>
              </a:solidFill>
              <a:latin typeface="Copperplate" charset="0"/>
              <a:ea typeface="Copperplate" charset="0"/>
              <a:cs typeface="Copperplate" charset="0"/>
            </a:endParaRPr>
          </a:p>
          <a:p>
            <a:r>
              <a:rPr lang="en-US" dirty="0" smtClean="0">
                <a:ln>
                  <a:solidFill>
                    <a:srgbClr val="00F090">
                      <a:alpha val="46000"/>
                    </a:srgbClr>
                  </a:solidFill>
                </a:ln>
                <a:solidFill>
                  <a:schemeClr val="tx1"/>
                </a:solidFill>
                <a:latin typeface="Copperplate" charset="0"/>
                <a:ea typeface="Copperplate" charset="0"/>
                <a:cs typeface="Copperplate" charset="0"/>
              </a:rPr>
              <a:t>Visualizations</a:t>
            </a:r>
            <a:endParaRPr lang="en-US" dirty="0">
              <a:ln>
                <a:solidFill>
                  <a:srgbClr val="00F090">
                    <a:alpha val="46000"/>
                  </a:srgbClr>
                </a:solidFill>
              </a:ln>
              <a:solidFill>
                <a:schemeClr val="tx1"/>
              </a:solidFill>
              <a:latin typeface="Copperplate" charset="0"/>
              <a:ea typeface="Copperplate" charset="0"/>
              <a:cs typeface="Copperpl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5Ws1H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users generate more data than ever</a:t>
            </a:r>
            <a:endParaRPr lang="en-US" dirty="0"/>
          </a:p>
          <a:p>
            <a:r>
              <a:rPr lang="en-US" dirty="0" smtClean="0"/>
              <a:t>Image processing - Satellites, Google Maps, Detect hostile targets</a:t>
            </a:r>
          </a:p>
          <a:p>
            <a:r>
              <a:rPr lang="en-US" dirty="0" smtClean="0"/>
              <a:t>Countries with lower populations use SVMs to reduce manual labor</a:t>
            </a:r>
          </a:p>
          <a:p>
            <a:r>
              <a:rPr lang="en-US" dirty="0" smtClean="0"/>
              <a:t>Anomaly detection - Credit card fraud detection, classification, regression.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63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Dummy classifiers/ regressors</a:t>
            </a:r>
          </a:p>
          <a:p>
            <a:r>
              <a:rPr lang="en-US" dirty="0" smtClean="0"/>
              <a:t>Normalize its performance based on bias in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 - Test for Disease </a:t>
            </a:r>
            <a:r>
              <a:rPr lang="en-US" dirty="0"/>
              <a:t>-</a:t>
            </a:r>
            <a:r>
              <a:rPr lang="en-US" dirty="0" smtClean="0"/>
              <a:t> Reduce False Positives</a:t>
            </a:r>
          </a:p>
          <a:p>
            <a:r>
              <a:rPr lang="en-US" dirty="0" smtClean="0"/>
              <a:t>Accuracy </a:t>
            </a:r>
            <a:r>
              <a:rPr lang="en-US" dirty="0"/>
              <a:t>-</a:t>
            </a:r>
            <a:r>
              <a:rPr lang="en-US" dirty="0" smtClean="0"/>
              <a:t> Catch criminals - Reduce FP and FN</a:t>
            </a:r>
          </a:p>
          <a:p>
            <a:r>
              <a:rPr lang="en-US" dirty="0" smtClean="0"/>
              <a:t>Recall </a:t>
            </a:r>
            <a:r>
              <a:rPr lang="en-US" dirty="0"/>
              <a:t>-</a:t>
            </a:r>
            <a:r>
              <a:rPr lang="en-US" dirty="0" smtClean="0"/>
              <a:t> Manufacturing line defect </a:t>
            </a:r>
            <a:r>
              <a:rPr lang="mr-IN" dirty="0" smtClean="0"/>
              <a:t>–</a:t>
            </a:r>
            <a:r>
              <a:rPr lang="en-US" dirty="0" smtClean="0"/>
              <a:t> Reduce False Negatives </a:t>
            </a:r>
          </a:p>
          <a:p>
            <a:r>
              <a:rPr lang="en-US" dirty="0" smtClean="0"/>
              <a:t>F1</a:t>
            </a:r>
          </a:p>
          <a:p>
            <a:r>
              <a:rPr lang="en-US" dirty="0" smtClean="0"/>
              <a:t>ROC_AUC - Receiver </a:t>
            </a:r>
            <a:r>
              <a:rPr lang="en-US" dirty="0"/>
              <a:t>O</a:t>
            </a:r>
            <a:r>
              <a:rPr lang="en-US" dirty="0" smtClean="0"/>
              <a:t>perating Characteristic Area Under Curve</a:t>
            </a:r>
          </a:p>
          <a:p>
            <a:r>
              <a:rPr lang="en-US" dirty="0" smtClean="0"/>
              <a:t>And many more in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5528602"/>
          </a:xfrm>
        </p:spPr>
      </p:pic>
    </p:spTree>
    <p:extLst>
      <p:ext uri="{BB962C8B-B14F-4D97-AF65-F5344CB8AC3E}">
        <p14:creationId xmlns:p14="http://schemas.microsoft.com/office/powerpoint/2010/main" val="91480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2256</TotalTime>
  <Words>167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 Bayan Plain</vt:lpstr>
      <vt:lpstr>Beirut</vt:lpstr>
      <vt:lpstr>Calibri</vt:lpstr>
      <vt:lpstr>Calibri Light</vt:lpstr>
      <vt:lpstr>Copperplate</vt:lpstr>
      <vt:lpstr>Mangal</vt:lpstr>
      <vt:lpstr>Arial</vt:lpstr>
      <vt:lpstr>Office Theme</vt:lpstr>
      <vt:lpstr>Support Vector Machines</vt:lpstr>
      <vt:lpstr>Wiki</vt:lpstr>
      <vt:lpstr>Advantages</vt:lpstr>
      <vt:lpstr>Kernel</vt:lpstr>
      <vt:lpstr>The code</vt:lpstr>
      <vt:lpstr>5Ws1H</vt:lpstr>
      <vt:lpstr>Baseline accuracy</vt:lpstr>
      <vt:lpstr>Tuning – Confusion Matrix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Devashish Sood</dc:creator>
  <cp:lastModifiedBy>Devashish Sood</cp:lastModifiedBy>
  <cp:revision>19</cp:revision>
  <cp:lastPrinted>2017-08-03T15:31:52Z</cp:lastPrinted>
  <dcterms:created xsi:type="dcterms:W3CDTF">2017-07-22T14:35:13Z</dcterms:created>
  <dcterms:modified xsi:type="dcterms:W3CDTF">2017-08-03T15:31:56Z</dcterms:modified>
</cp:coreProperties>
</file>